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6" r:id="rId5"/>
    <p:sldMasterId id="2147483672" r:id="rId6"/>
  </p:sldMasterIdLst>
  <p:notesMasterIdLst>
    <p:notesMasterId r:id="rId30"/>
  </p:notesMasterIdLst>
  <p:sldIdLst>
    <p:sldId id="850" r:id="rId7"/>
    <p:sldId id="851" r:id="rId8"/>
    <p:sldId id="854" r:id="rId9"/>
    <p:sldId id="2147474593" r:id="rId10"/>
    <p:sldId id="2147474594" r:id="rId11"/>
    <p:sldId id="2147474595" r:id="rId12"/>
    <p:sldId id="2147474596" r:id="rId13"/>
    <p:sldId id="2147474600" r:id="rId14"/>
    <p:sldId id="2147474598" r:id="rId15"/>
    <p:sldId id="2147474601" r:id="rId16"/>
    <p:sldId id="2147474602" r:id="rId17"/>
    <p:sldId id="2147474608" r:id="rId18"/>
    <p:sldId id="2147474603" r:id="rId19"/>
    <p:sldId id="2147474604" r:id="rId20"/>
    <p:sldId id="794" r:id="rId21"/>
    <p:sldId id="2147474615" r:id="rId22"/>
    <p:sldId id="2147474607" r:id="rId23"/>
    <p:sldId id="2147474610" r:id="rId24"/>
    <p:sldId id="2147474611" r:id="rId25"/>
    <p:sldId id="2147474612" r:id="rId26"/>
    <p:sldId id="2147474613" r:id="rId27"/>
    <p:sldId id="2147474614" r:id="rId28"/>
    <p:sldId id="2147474616" r:id="rId29"/>
  </p:sldIdLst>
  <p:sldSz cx="18288000" cy="10287000"/>
  <p:notesSz cx="6858000" cy="9144000"/>
  <p:embeddedFontLst>
    <p:embeddedFont>
      <p:font typeface="ADLaM Display" panose="02010000000000000000" pitchFamily="2" charset="0"/>
      <p:regular r:id="rId31"/>
    </p:embeddedFont>
    <p:embeddedFont>
      <p:font typeface="Atkinson Hyperlegible" panose="020B0604020202020204" charset="0"/>
      <p:regular r:id="rId32"/>
    </p:embeddedFont>
    <p:embeddedFont>
      <p:font typeface="Atkinson Hyperlegible Bold" panose="020B0604020202020204" charset="0"/>
      <p:regular r:id="rId33"/>
    </p:embeddedFont>
    <p:embeddedFont>
      <p:font typeface="Cavolini" panose="03000502040302020204" pitchFamily="66" charset="0"/>
      <p:regular r:id="rId34"/>
      <p:bold r:id="rId35"/>
      <p:italic r:id="rId36"/>
      <p:boldItalic r:id="rId37"/>
    </p:embeddedFont>
    <p:embeddedFont>
      <p:font typeface="Congenial" panose="02000503040000020004"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AF76"/>
    <a:srgbClr val="009999"/>
    <a:srgbClr val="4DB1A9"/>
    <a:srgbClr val="C5E6E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50A974-801F-406B-ACE2-5BA1E64638EF}" v="1" dt="2025-02-21T12:05:06.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52" autoAdjust="0"/>
  </p:normalViewPr>
  <p:slideViewPr>
    <p:cSldViewPr snapToGrid="0">
      <p:cViewPr varScale="1">
        <p:scale>
          <a:sx n="69" d="100"/>
          <a:sy n="69" d="100"/>
        </p:scale>
        <p:origin x="83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4D8AFAF9-58FA-41BA-A3D7-F89319CAD350}"/>
    <pc:docChg chg="custSel modSld">
      <pc:chgData name="DOMINGUEZ, Morgane" userId="d29c428e-ee62-4017-a838-521138d5b01c" providerId="ADAL" clId="{4D8AFAF9-58FA-41BA-A3D7-F89319CAD350}" dt="2025-02-19T10:28:38.818" v="232" actId="14100"/>
      <pc:docMkLst>
        <pc:docMk/>
      </pc:docMkLst>
      <pc:sldChg chg="delSp modSp mod modTransition delAnim modAnim modNotesTx">
        <pc:chgData name="DOMINGUEZ, Morgane" userId="d29c428e-ee62-4017-a838-521138d5b01c" providerId="ADAL" clId="{4D8AFAF9-58FA-41BA-A3D7-F89319CAD350}" dt="2025-02-16T17:58:21.414" v="206" actId="1076"/>
        <pc:sldMkLst>
          <pc:docMk/>
          <pc:sldMk cId="558063434" sldId="794"/>
        </pc:sldMkLst>
        <pc:spChg chg="mod">
          <ac:chgData name="DOMINGUEZ, Morgane" userId="d29c428e-ee62-4017-a838-521138d5b01c" providerId="ADAL" clId="{4D8AFAF9-58FA-41BA-A3D7-F89319CAD350}" dt="2025-02-16T17:58:21.414" v="206" actId="1076"/>
          <ac:spMkLst>
            <pc:docMk/>
            <pc:sldMk cId="558063434" sldId="794"/>
            <ac:spMk id="2" creationId="{9FFE25E3-B38E-59FE-72FE-853A14908EE0}"/>
          </ac:spMkLst>
        </pc:spChg>
      </pc:sldChg>
      <pc:sldChg chg="delSp modSp mod modTransition delAnim modNotesTx">
        <pc:chgData name="DOMINGUEZ, Morgane" userId="d29c428e-ee62-4017-a838-521138d5b01c" providerId="ADAL" clId="{4D8AFAF9-58FA-41BA-A3D7-F89319CAD350}" dt="2025-02-19T10:28:38.818" v="232" actId="14100"/>
        <pc:sldMkLst>
          <pc:docMk/>
          <pc:sldMk cId="3811128158" sldId="850"/>
        </pc:sldMkLst>
        <pc:picChg chg="mod">
          <ac:chgData name="DOMINGUEZ, Morgane" userId="d29c428e-ee62-4017-a838-521138d5b01c" providerId="ADAL" clId="{4D8AFAF9-58FA-41BA-A3D7-F89319CAD350}" dt="2025-02-19T10:28:38.818" v="232" actId="14100"/>
          <ac:picMkLst>
            <pc:docMk/>
            <pc:sldMk cId="3811128158" sldId="850"/>
            <ac:picMk id="6" creationId="{AB727612-14F4-78D0-70D2-89EA5E45693C}"/>
          </ac:picMkLst>
        </pc:picChg>
      </pc:sldChg>
      <pc:sldChg chg="delSp mod modTransition delAnim modNotesTx">
        <pc:chgData name="DOMINGUEZ, Morgane" userId="d29c428e-ee62-4017-a838-521138d5b01c" providerId="ADAL" clId="{4D8AFAF9-58FA-41BA-A3D7-F89319CAD350}" dt="2025-02-16T17:56:44.330" v="192" actId="478"/>
        <pc:sldMkLst>
          <pc:docMk/>
          <pc:sldMk cId="2083123537" sldId="851"/>
        </pc:sldMkLst>
      </pc:sldChg>
      <pc:sldChg chg="delSp modSp mod modTransition delAnim modAnim modNotesTx">
        <pc:chgData name="DOMINGUEZ, Morgane" userId="d29c428e-ee62-4017-a838-521138d5b01c" providerId="ADAL" clId="{4D8AFAF9-58FA-41BA-A3D7-F89319CAD350}" dt="2025-02-16T17:56:53.048" v="193" actId="255"/>
        <pc:sldMkLst>
          <pc:docMk/>
          <pc:sldMk cId="0" sldId="854"/>
        </pc:sldMkLst>
        <pc:spChg chg="mod">
          <ac:chgData name="DOMINGUEZ, Morgane" userId="d29c428e-ee62-4017-a838-521138d5b01c" providerId="ADAL" clId="{4D8AFAF9-58FA-41BA-A3D7-F89319CAD350}" dt="2025-02-16T17:56:53.048" v="193" actId="255"/>
          <ac:spMkLst>
            <pc:docMk/>
            <pc:sldMk cId="0" sldId="854"/>
            <ac:spMk id="9" creationId="{70A48E52-0B1C-6EDC-4754-A3CC371FA615}"/>
          </ac:spMkLst>
        </pc:spChg>
      </pc:sldChg>
      <pc:sldChg chg="delSp mod modTransition delAnim modNotesTx">
        <pc:chgData name="DOMINGUEZ, Morgane" userId="d29c428e-ee62-4017-a838-521138d5b01c" providerId="ADAL" clId="{4D8AFAF9-58FA-41BA-A3D7-F89319CAD350}" dt="2025-02-16T17:57:09.392" v="194" actId="478"/>
        <pc:sldMkLst>
          <pc:docMk/>
          <pc:sldMk cId="1363486647" sldId="2147474593"/>
        </pc:sldMkLst>
      </pc:sldChg>
      <pc:sldChg chg="delSp modSp mod modTransition delAnim modAnim modNotesTx">
        <pc:chgData name="DOMINGUEZ, Morgane" userId="d29c428e-ee62-4017-a838-521138d5b01c" providerId="ADAL" clId="{4D8AFAF9-58FA-41BA-A3D7-F89319CAD350}" dt="2025-02-16T17:57:17.125" v="195" actId="255"/>
        <pc:sldMkLst>
          <pc:docMk/>
          <pc:sldMk cId="1002577428" sldId="2147474594"/>
        </pc:sldMkLst>
        <pc:spChg chg="mod">
          <ac:chgData name="DOMINGUEZ, Morgane" userId="d29c428e-ee62-4017-a838-521138d5b01c" providerId="ADAL" clId="{4D8AFAF9-58FA-41BA-A3D7-F89319CAD350}" dt="2025-02-16T17:57:17.125" v="195" actId="255"/>
          <ac:spMkLst>
            <pc:docMk/>
            <pc:sldMk cId="1002577428" sldId="2147474594"/>
            <ac:spMk id="7" creationId="{BF4F6C06-A94D-85E2-E3F5-F5030C77C6EA}"/>
          </ac:spMkLst>
        </pc:spChg>
      </pc:sldChg>
      <pc:sldChg chg="delSp modSp mod modTransition delAnim modAnim modNotesTx">
        <pc:chgData name="DOMINGUEZ, Morgane" userId="d29c428e-ee62-4017-a838-521138d5b01c" providerId="ADAL" clId="{4D8AFAF9-58FA-41BA-A3D7-F89319CAD350}" dt="2025-02-16T17:57:23.390" v="196" actId="255"/>
        <pc:sldMkLst>
          <pc:docMk/>
          <pc:sldMk cId="1551740517" sldId="2147474595"/>
        </pc:sldMkLst>
        <pc:spChg chg="mod">
          <ac:chgData name="DOMINGUEZ, Morgane" userId="d29c428e-ee62-4017-a838-521138d5b01c" providerId="ADAL" clId="{4D8AFAF9-58FA-41BA-A3D7-F89319CAD350}" dt="2025-02-16T17:57:23.390" v="196" actId="255"/>
          <ac:spMkLst>
            <pc:docMk/>
            <pc:sldMk cId="1551740517" sldId="2147474595"/>
            <ac:spMk id="7" creationId="{F5A2B246-1ED7-9C75-0DC7-BB7EB8A4EA78}"/>
          </ac:spMkLst>
        </pc:spChg>
      </pc:sldChg>
      <pc:sldChg chg="delSp modSp mod modTransition delAnim modAnim modNotesTx">
        <pc:chgData name="DOMINGUEZ, Morgane" userId="d29c428e-ee62-4017-a838-521138d5b01c" providerId="ADAL" clId="{4D8AFAF9-58FA-41BA-A3D7-F89319CAD350}" dt="2025-02-16T17:57:28.593" v="197" actId="255"/>
        <pc:sldMkLst>
          <pc:docMk/>
          <pc:sldMk cId="1071011233" sldId="2147474596"/>
        </pc:sldMkLst>
        <pc:spChg chg="mod">
          <ac:chgData name="DOMINGUEZ, Morgane" userId="d29c428e-ee62-4017-a838-521138d5b01c" providerId="ADAL" clId="{4D8AFAF9-58FA-41BA-A3D7-F89319CAD350}" dt="2025-02-16T17:57:28.593" v="197" actId="255"/>
          <ac:spMkLst>
            <pc:docMk/>
            <pc:sldMk cId="1071011233" sldId="2147474596"/>
            <ac:spMk id="2" creationId="{7075FB74-D842-7B85-35BA-352B51406120}"/>
          </ac:spMkLst>
        </pc:spChg>
      </pc:sldChg>
      <pc:sldChg chg="delSp modSp mod modTransition delAnim modAnim modNotesTx">
        <pc:chgData name="DOMINGUEZ, Morgane" userId="d29c428e-ee62-4017-a838-521138d5b01c" providerId="ADAL" clId="{4D8AFAF9-58FA-41BA-A3D7-F89319CAD350}" dt="2025-02-16T17:57:40.295" v="198" actId="255"/>
        <pc:sldMkLst>
          <pc:docMk/>
          <pc:sldMk cId="2326149228" sldId="2147474598"/>
        </pc:sldMkLst>
        <pc:spChg chg="mod">
          <ac:chgData name="DOMINGUEZ, Morgane" userId="d29c428e-ee62-4017-a838-521138d5b01c" providerId="ADAL" clId="{4D8AFAF9-58FA-41BA-A3D7-F89319CAD350}" dt="2025-02-16T17:57:40.295" v="198" actId="255"/>
          <ac:spMkLst>
            <pc:docMk/>
            <pc:sldMk cId="2326149228" sldId="2147474598"/>
            <ac:spMk id="2" creationId="{6E4134AB-F039-2110-1FC9-3FC3403C65FC}"/>
          </ac:spMkLst>
        </pc:spChg>
      </pc:sldChg>
      <pc:sldChg chg="delSp modSp mod modTransition delAnim modAnim modNotesTx">
        <pc:chgData name="DOMINGUEZ, Morgane" userId="d29c428e-ee62-4017-a838-521138d5b01c" providerId="ADAL" clId="{4D8AFAF9-58FA-41BA-A3D7-F89319CAD350}" dt="2025-02-16T18:00:05.044" v="231" actId="255"/>
        <pc:sldMkLst>
          <pc:docMk/>
          <pc:sldMk cId="500077950" sldId="2147474600"/>
        </pc:sldMkLst>
        <pc:spChg chg="mod">
          <ac:chgData name="DOMINGUEZ, Morgane" userId="d29c428e-ee62-4017-a838-521138d5b01c" providerId="ADAL" clId="{4D8AFAF9-58FA-41BA-A3D7-F89319CAD350}" dt="2025-02-16T18:00:05.044" v="231" actId="255"/>
          <ac:spMkLst>
            <pc:docMk/>
            <pc:sldMk cId="500077950" sldId="2147474600"/>
            <ac:spMk id="2" creationId="{1E96D650-1896-ACAD-AE37-9D15946E2E89}"/>
          </ac:spMkLst>
        </pc:spChg>
      </pc:sldChg>
      <pc:sldChg chg="delSp mod modTransition delAnim modNotesTx">
        <pc:chgData name="DOMINGUEZ, Morgane" userId="d29c428e-ee62-4017-a838-521138d5b01c" providerId="ADAL" clId="{4D8AFAF9-58FA-41BA-A3D7-F89319CAD350}" dt="2025-02-16T17:57:45.527" v="199" actId="478"/>
        <pc:sldMkLst>
          <pc:docMk/>
          <pc:sldMk cId="1049200696" sldId="2147474601"/>
        </pc:sldMkLst>
      </pc:sldChg>
      <pc:sldChg chg="delSp modSp mod modTransition delAnim modAnim modNotesTx">
        <pc:chgData name="DOMINGUEZ, Morgane" userId="d29c428e-ee62-4017-a838-521138d5b01c" providerId="ADAL" clId="{4D8AFAF9-58FA-41BA-A3D7-F89319CAD350}" dt="2025-02-16T17:57:50.667" v="200" actId="255"/>
        <pc:sldMkLst>
          <pc:docMk/>
          <pc:sldMk cId="3320670082" sldId="2147474602"/>
        </pc:sldMkLst>
        <pc:spChg chg="mod">
          <ac:chgData name="DOMINGUEZ, Morgane" userId="d29c428e-ee62-4017-a838-521138d5b01c" providerId="ADAL" clId="{4D8AFAF9-58FA-41BA-A3D7-F89319CAD350}" dt="2025-02-16T17:57:50.667" v="200" actId="255"/>
          <ac:spMkLst>
            <pc:docMk/>
            <pc:sldMk cId="3320670082" sldId="2147474602"/>
            <ac:spMk id="32" creationId="{3769DC82-D300-1753-2CD7-7B9CDD3751E3}"/>
          </ac:spMkLst>
        </pc:spChg>
      </pc:sldChg>
      <pc:sldChg chg="delSp modSp mod modTransition delAnim modAnim modNotesTx">
        <pc:chgData name="DOMINGUEZ, Morgane" userId="d29c428e-ee62-4017-a838-521138d5b01c" providerId="ADAL" clId="{4D8AFAF9-58FA-41BA-A3D7-F89319CAD350}" dt="2025-02-16T17:57:59.932" v="202" actId="255"/>
        <pc:sldMkLst>
          <pc:docMk/>
          <pc:sldMk cId="471704158" sldId="2147474603"/>
        </pc:sldMkLst>
        <pc:spChg chg="mod">
          <ac:chgData name="DOMINGUEZ, Morgane" userId="d29c428e-ee62-4017-a838-521138d5b01c" providerId="ADAL" clId="{4D8AFAF9-58FA-41BA-A3D7-F89319CAD350}" dt="2025-02-16T17:57:59.932" v="202" actId="255"/>
          <ac:spMkLst>
            <pc:docMk/>
            <pc:sldMk cId="471704158" sldId="2147474603"/>
            <ac:spMk id="8" creationId="{1B75A75F-516C-AAAE-C78D-4BB818962D5E}"/>
          </ac:spMkLst>
        </pc:spChg>
      </pc:sldChg>
      <pc:sldChg chg="delSp modSp mod modTransition delAnim modAnim modNotesTx">
        <pc:chgData name="DOMINGUEZ, Morgane" userId="d29c428e-ee62-4017-a838-521138d5b01c" providerId="ADAL" clId="{4D8AFAF9-58FA-41BA-A3D7-F89319CAD350}" dt="2025-02-16T17:58:06.744" v="203" actId="255"/>
        <pc:sldMkLst>
          <pc:docMk/>
          <pc:sldMk cId="982258312" sldId="2147474604"/>
        </pc:sldMkLst>
        <pc:spChg chg="mod">
          <ac:chgData name="DOMINGUEZ, Morgane" userId="d29c428e-ee62-4017-a838-521138d5b01c" providerId="ADAL" clId="{4D8AFAF9-58FA-41BA-A3D7-F89319CAD350}" dt="2025-02-16T17:58:06.744" v="203" actId="255"/>
          <ac:spMkLst>
            <pc:docMk/>
            <pc:sldMk cId="982258312" sldId="2147474604"/>
            <ac:spMk id="3" creationId="{9D8A8E9B-9D37-9B71-2F23-E836EB1E55B0}"/>
          </ac:spMkLst>
        </pc:spChg>
      </pc:sldChg>
      <pc:sldChg chg="delSp modSp mod modTransition delAnim modNotesTx">
        <pc:chgData name="DOMINGUEZ, Morgane" userId="d29c428e-ee62-4017-a838-521138d5b01c" providerId="ADAL" clId="{4D8AFAF9-58FA-41BA-A3D7-F89319CAD350}" dt="2025-02-16T17:58:42.680" v="212" actId="1076"/>
        <pc:sldMkLst>
          <pc:docMk/>
          <pc:sldMk cId="2760534912" sldId="2147474607"/>
        </pc:sldMkLst>
        <pc:spChg chg="mod">
          <ac:chgData name="DOMINGUEZ, Morgane" userId="d29c428e-ee62-4017-a838-521138d5b01c" providerId="ADAL" clId="{4D8AFAF9-58FA-41BA-A3D7-F89319CAD350}" dt="2025-02-16T17:58:42.680" v="212" actId="1076"/>
          <ac:spMkLst>
            <pc:docMk/>
            <pc:sldMk cId="2760534912" sldId="2147474607"/>
            <ac:spMk id="7" creationId="{086B2034-879E-26DE-C4FF-41D5DF6F08D5}"/>
          </ac:spMkLst>
        </pc:spChg>
      </pc:sldChg>
      <pc:sldChg chg="delSp modSp mod modTransition delAnim modAnim modNotesTx">
        <pc:chgData name="DOMINGUEZ, Morgane" userId="d29c428e-ee62-4017-a838-521138d5b01c" providerId="ADAL" clId="{4D8AFAF9-58FA-41BA-A3D7-F89319CAD350}" dt="2025-02-16T17:57:55.167" v="201" actId="255"/>
        <pc:sldMkLst>
          <pc:docMk/>
          <pc:sldMk cId="3428539169" sldId="2147474608"/>
        </pc:sldMkLst>
        <pc:spChg chg="mod">
          <ac:chgData name="DOMINGUEZ, Morgane" userId="d29c428e-ee62-4017-a838-521138d5b01c" providerId="ADAL" clId="{4D8AFAF9-58FA-41BA-A3D7-F89319CAD350}" dt="2025-02-16T17:57:55.167" v="201" actId="255"/>
          <ac:spMkLst>
            <pc:docMk/>
            <pc:sldMk cId="3428539169" sldId="2147474608"/>
            <ac:spMk id="7" creationId="{A06782E5-FA97-37C6-4CB6-824C85FDE4FB}"/>
          </ac:spMkLst>
        </pc:spChg>
      </pc:sldChg>
      <pc:sldChg chg="delSp modSp mod modTransition delAnim modNotesTx">
        <pc:chgData name="DOMINGUEZ, Morgane" userId="d29c428e-ee62-4017-a838-521138d5b01c" providerId="ADAL" clId="{4D8AFAF9-58FA-41BA-A3D7-F89319CAD350}" dt="2025-02-16T17:58:52.242" v="215" actId="1076"/>
        <pc:sldMkLst>
          <pc:docMk/>
          <pc:sldMk cId="2157614585" sldId="2147474610"/>
        </pc:sldMkLst>
        <pc:spChg chg="mod">
          <ac:chgData name="DOMINGUEZ, Morgane" userId="d29c428e-ee62-4017-a838-521138d5b01c" providerId="ADAL" clId="{4D8AFAF9-58FA-41BA-A3D7-F89319CAD350}" dt="2025-02-16T17:58:52.242" v="215" actId="1076"/>
          <ac:spMkLst>
            <pc:docMk/>
            <pc:sldMk cId="2157614585" sldId="2147474610"/>
            <ac:spMk id="4" creationId="{21101030-23EB-6EA5-9A08-2594C4F2430A}"/>
          </ac:spMkLst>
        </pc:spChg>
      </pc:sldChg>
      <pc:sldChg chg="delSp modSp mod modTransition delAnim modNotesTx">
        <pc:chgData name="DOMINGUEZ, Morgane" userId="d29c428e-ee62-4017-a838-521138d5b01c" providerId="ADAL" clId="{4D8AFAF9-58FA-41BA-A3D7-F89319CAD350}" dt="2025-02-16T17:59:08.006" v="218" actId="1076"/>
        <pc:sldMkLst>
          <pc:docMk/>
          <pc:sldMk cId="1163143416" sldId="2147474611"/>
        </pc:sldMkLst>
        <pc:spChg chg="mod">
          <ac:chgData name="DOMINGUEZ, Morgane" userId="d29c428e-ee62-4017-a838-521138d5b01c" providerId="ADAL" clId="{4D8AFAF9-58FA-41BA-A3D7-F89319CAD350}" dt="2025-02-16T17:59:08.006" v="218" actId="1076"/>
          <ac:spMkLst>
            <pc:docMk/>
            <pc:sldMk cId="1163143416" sldId="2147474611"/>
            <ac:spMk id="4" creationId="{FED13875-367F-B94A-65B7-24EE985ED8DE}"/>
          </ac:spMkLst>
        </pc:spChg>
      </pc:sldChg>
      <pc:sldChg chg="delSp modSp mod modTransition delAnim modNotesTx">
        <pc:chgData name="DOMINGUEZ, Morgane" userId="d29c428e-ee62-4017-a838-521138d5b01c" providerId="ADAL" clId="{4D8AFAF9-58FA-41BA-A3D7-F89319CAD350}" dt="2025-02-16T17:59:18.240" v="221" actId="1076"/>
        <pc:sldMkLst>
          <pc:docMk/>
          <pc:sldMk cId="4230200921" sldId="2147474612"/>
        </pc:sldMkLst>
        <pc:spChg chg="mod">
          <ac:chgData name="DOMINGUEZ, Morgane" userId="d29c428e-ee62-4017-a838-521138d5b01c" providerId="ADAL" clId="{4D8AFAF9-58FA-41BA-A3D7-F89319CAD350}" dt="2025-02-16T17:59:18.240" v="221" actId="1076"/>
          <ac:spMkLst>
            <pc:docMk/>
            <pc:sldMk cId="4230200921" sldId="2147474612"/>
            <ac:spMk id="3" creationId="{8E27E5BD-AFD6-BC68-43E8-91B50509B0C3}"/>
          </ac:spMkLst>
        </pc:spChg>
      </pc:sldChg>
      <pc:sldChg chg="delSp modSp mod modTransition delAnim modNotesTx">
        <pc:chgData name="DOMINGUEZ, Morgane" userId="d29c428e-ee62-4017-a838-521138d5b01c" providerId="ADAL" clId="{4D8AFAF9-58FA-41BA-A3D7-F89319CAD350}" dt="2025-02-16T17:59:27.597" v="224" actId="1076"/>
        <pc:sldMkLst>
          <pc:docMk/>
          <pc:sldMk cId="3750282615" sldId="2147474613"/>
        </pc:sldMkLst>
        <pc:spChg chg="mod">
          <ac:chgData name="DOMINGUEZ, Morgane" userId="d29c428e-ee62-4017-a838-521138d5b01c" providerId="ADAL" clId="{4D8AFAF9-58FA-41BA-A3D7-F89319CAD350}" dt="2025-02-16T17:59:27.597" v="224" actId="1076"/>
          <ac:spMkLst>
            <pc:docMk/>
            <pc:sldMk cId="3750282615" sldId="2147474613"/>
            <ac:spMk id="7" creationId="{06B26C20-41AA-FF7B-6F4C-B2E72326FEC5}"/>
          </ac:spMkLst>
        </pc:spChg>
      </pc:sldChg>
      <pc:sldChg chg="delSp modSp mod modTransition delAnim modNotesTx">
        <pc:chgData name="DOMINGUEZ, Morgane" userId="d29c428e-ee62-4017-a838-521138d5b01c" providerId="ADAL" clId="{4D8AFAF9-58FA-41BA-A3D7-F89319CAD350}" dt="2025-02-16T17:59:40.252" v="227" actId="1076"/>
        <pc:sldMkLst>
          <pc:docMk/>
          <pc:sldMk cId="121190327" sldId="2147474614"/>
        </pc:sldMkLst>
        <pc:spChg chg="mod">
          <ac:chgData name="DOMINGUEZ, Morgane" userId="d29c428e-ee62-4017-a838-521138d5b01c" providerId="ADAL" clId="{4D8AFAF9-58FA-41BA-A3D7-F89319CAD350}" dt="2025-02-16T17:59:40.252" v="227" actId="1076"/>
          <ac:spMkLst>
            <pc:docMk/>
            <pc:sldMk cId="121190327" sldId="2147474614"/>
            <ac:spMk id="4" creationId="{E22D60F1-6007-0F82-6EFD-A11798ED1356}"/>
          </ac:spMkLst>
        </pc:spChg>
      </pc:sldChg>
      <pc:sldChg chg="delSp modSp mod modTransition delAnim modNotesTx">
        <pc:chgData name="DOMINGUEZ, Morgane" userId="d29c428e-ee62-4017-a838-521138d5b01c" providerId="ADAL" clId="{4D8AFAF9-58FA-41BA-A3D7-F89319CAD350}" dt="2025-02-16T17:58:33.838" v="209" actId="1076"/>
        <pc:sldMkLst>
          <pc:docMk/>
          <pc:sldMk cId="4257536088" sldId="2147474615"/>
        </pc:sldMkLst>
        <pc:spChg chg="mod">
          <ac:chgData name="DOMINGUEZ, Morgane" userId="d29c428e-ee62-4017-a838-521138d5b01c" providerId="ADAL" clId="{4D8AFAF9-58FA-41BA-A3D7-F89319CAD350}" dt="2025-02-16T17:58:33.838" v="209" actId="1076"/>
          <ac:spMkLst>
            <pc:docMk/>
            <pc:sldMk cId="4257536088" sldId="2147474615"/>
            <ac:spMk id="3" creationId="{7AB7A0A7-1EBB-AF8C-B4D0-E0E401693F15}"/>
          </ac:spMkLst>
        </pc:spChg>
      </pc:sldChg>
      <pc:sldChg chg="delSp modSp mod modTransition delAnim modNotesTx">
        <pc:chgData name="DOMINGUEZ, Morgane" userId="d29c428e-ee62-4017-a838-521138d5b01c" providerId="ADAL" clId="{4D8AFAF9-58FA-41BA-A3D7-F89319CAD350}" dt="2025-02-16T17:59:49.704" v="230" actId="1076"/>
        <pc:sldMkLst>
          <pc:docMk/>
          <pc:sldMk cId="2849894684" sldId="2147474616"/>
        </pc:sldMkLst>
        <pc:spChg chg="mod">
          <ac:chgData name="DOMINGUEZ, Morgane" userId="d29c428e-ee62-4017-a838-521138d5b01c" providerId="ADAL" clId="{4D8AFAF9-58FA-41BA-A3D7-F89319CAD350}" dt="2025-02-16T17:59:49.704" v="230" actId="1076"/>
          <ac:spMkLst>
            <pc:docMk/>
            <pc:sldMk cId="2849894684" sldId="2147474616"/>
            <ac:spMk id="3" creationId="{72AAA04D-FA39-91F8-863B-AB53C441E3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1 of the GTFCC introduction course on the identification of Priority areas for multisectoral interventions,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31523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when and how a country should identify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10</a:t>
            </a:fld>
            <a:endParaRPr lang="en-US"/>
          </a:p>
        </p:txBody>
      </p:sp>
    </p:spTree>
    <p:extLst>
      <p:ext uri="{BB962C8B-B14F-4D97-AF65-F5344CB8AC3E}">
        <p14:creationId xmlns:p14="http://schemas.microsoft.com/office/powerpoint/2010/main" val="1749464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is one of the first steps when a country engages in the development or in the update of its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NCP process consists of four phases. First is the inception phase, then comes the phase to develop or update the NCP, which is followed by the implementation phase that is continuously monitored.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inception phase, country stakeholders commit to engage in cholera control or elimination with an NCP. This requires high level political, technical, and financial commitment. Once this commitment has been secured, the country can initiate to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11</a:t>
            </a:fld>
            <a:endParaRPr lang="en-US"/>
          </a:p>
        </p:txBody>
      </p:sp>
    </p:spTree>
    <p:extLst>
      <p:ext uri="{BB962C8B-B14F-4D97-AF65-F5344CB8AC3E}">
        <p14:creationId xmlns:p14="http://schemas.microsoft.com/office/powerpoint/2010/main" val="73324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Typically, PAMI identification should be updated every five years.</a:t>
            </a:r>
          </a:p>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NCP usually has an implementation period of about five years. This means that an NCP should be updated roughly every five years. As countries update their NCP, they also update their PAMI identification. This ensures that strategies set in the updated NCP remain adequately targeted, as the country cholera situation evolves.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if during the NCP implementation period, there are significant changes in the cholera situation or in the country vulnerability to cholera, it is recommended to update PAMI identification before the term of the NCP implementation period.</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3186704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identify PAMIs, countries should use the PAMI methods developed by the GTFCC.</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two GTFCC methods to identify PAMIs. One is for countries aiming to develop or update an NCP to control cholera. The other method is for countries aiming to develop or update an NCP to eliminate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PAMI methods were released in 2023 and replaced all previous methods.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Importantly, using GTFCC methods to identify PAMIs is a prerequisite for countries to be able to access the Oral Cholera Vaccine for preventive use. It is also a prerequisite for countries to be able to have their NCP endorsed by the GTFCC.</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1198717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PAMI methods are international standards. Using these methods comes with major advantages for countries.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the GTFCC PAMI methods are data driven methods grounding decision making on PAMIs on the data to inform the decision-making.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the GTFCC PAMI methods offer some flexibility allowing each country to determine the best balance in its specific context between the feasibility of implementing multisectoral interventions in PAMIs versus the potential public health impact of the future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Decision making on PAMIs using GTFCC methods promotes consensus building among country stakeholders representing multiple sectors.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result, using GTFCC PAMI methods maximizes buy-in and multisectoral engagement in the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Furthermore, the GTFCC PAMI methods come with a broad package of supporting material making them easy to use.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Countries using GTFCC PAMI methods can also benefit from technical assistance through the network of GTFCC partners.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the GTFCC PAMI methods are well recognized international standards, using them is a prerequisite for countries to be able to move forward smoothly in next steps following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14</a:t>
            </a:fld>
            <a:endParaRPr lang="en-US"/>
          </a:p>
        </p:txBody>
      </p:sp>
    </p:spTree>
    <p:extLst>
      <p:ext uri="{BB962C8B-B14F-4D97-AF65-F5344CB8AC3E}">
        <p14:creationId xmlns:p14="http://schemas.microsoft.com/office/powerpoint/2010/main" val="225392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Countries can achieve cholera control or elimination with multisectoral strategies spatially targeted to priority geographic areas. These geographic areas are the PAMIs. These strategies are defined in NCPs.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and the NCPs should be periodically updated. Typically, they are updated every five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Different methods apply to identify PAMIs depending on whether an NCP aims to control cholera or to eliminate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Countries should identify PAMIs using GTFCC PAMI methods. The GTFCC PAMI methods are well recognized international standards and using them is a prerequisite for countries to be able to move forward smoothly in the next steps of NCP development and implementation, for example accessing the oral cholera vaccine for preventive use or achieving GTFCC endorsement of their NCP.</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6727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What is a National Cholera Plan  (NCP)? </a:t>
            </a:r>
          </a:p>
          <a:p>
            <a:pPr marL="342900" marR="0" lvl="0" indent="-342900">
              <a:lnSpc>
                <a:spcPct val="107000"/>
              </a:lnSpc>
              <a:spcBef>
                <a:spcPts val="0"/>
              </a:spcBef>
              <a:spcAft>
                <a:spcPts val="800"/>
              </a:spcAft>
              <a:buFont typeface="+mj-lt"/>
              <a:buAutoNum type="alphaLcParenR"/>
              <a:tabLst>
                <a:tab pos="2286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 emergency plan for cholera outbreak response.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long-term strategic plan to eradicate cholera.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mid to long term actionable plan to control or eliminate cholera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An NCP is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mid to long term actionable plan to control or eliminate cholera.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What are PAMIs?</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Geographic areas where multisectoral interventions against cholera are expected to have the greatest public health impact. </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Geographic areas prioritized for emergency cholera response.</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Geographic areas where cholera has recently been introduced.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this module, you will learn what PAMIs are, and what the overall purpose of PAMI identification is.</a:t>
            </a: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458676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PAMIs are the geographic areas where multisectoral interventions against cholera are expected to have the greatest public health impact.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What does the acronym PAMIs stand for in the context of cholera control and elimination?</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Primary Areas for Measures Implementation.</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Priority Areas for Multisectoral Interventions.</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Priority Areas for Maximum Involvement.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PAMIs are Priority Areas for Multisectoral Interventions.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23</a:t>
            </a:fld>
            <a:endParaRPr lang="en-US"/>
          </a:p>
        </p:txBody>
      </p:sp>
    </p:spTree>
    <p:extLst>
      <p:ext uri="{BB962C8B-B14F-4D97-AF65-F5344CB8AC3E}">
        <p14:creationId xmlns:p14="http://schemas.microsoft.com/office/powerpoint/2010/main" val="413835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what PAMIs are;</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 how PAMI identification increases the effectiveness and the efficiency of mid to long term strategies against cholera;</a:t>
            </a:r>
          </a:p>
          <a:p>
            <a:pPr marL="342900" marR="0" lvl="0" indent="-342900">
              <a:lnSpc>
                <a:spcPct val="107000"/>
              </a:lnSpc>
              <a:spcBef>
                <a:spcPts val="0"/>
              </a:spcBef>
              <a:spcAft>
                <a:spcPts val="80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the key benefits of using GTFCC methods to identify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2869552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what mid to long term strategies against cholera are.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774308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reminder, cholera is an acute diarrheal disease which spreads through contaminated food and water.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can spread rapidly and cause large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Although cholera is preventable and treatable, severe form of the disease can lead to dehydration and death within hours - if not treated.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is a marker of inequity. It disproportionally impacts the poorest and most vulnerable populations that have limited access to Water, Sanitation and Hygiene, WaSH.</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240582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2017, the Global Taskforce on Cholera Control, GTFCC, launched a Global Roadmap to End cholera. This Global Roadmap aims to achieve a 90% reduction in cholera deaths and cholera elimination in up to 20 cholera affected countries.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Global Roadmap calls for multisectoral mid-to long term national strategies against cholera that are spatially targeted to priority geographic areas.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targeted strategies against cholera are defined in National Cholera Plans (NCPs).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1459508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countries that are affected by cholera or that are at risk for cholera are urged to develop an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NCP is a country specific plan. Its development and its implementation are led by each country.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NCP sets the country’s objective and operational strategies against cholera for an implementation period of usually 5 years or so.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countries where there is no to limited cholera transmission, an NCP aims to eliminate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countries where there is moderate to high cholera transmission, an NCP aims to control cholera.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 time, as these countries progress in controlling cholera with an effective NCP, they also progress towards an elimination objective.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7</a:t>
            </a:fld>
            <a:endParaRPr lang="en-US"/>
          </a:p>
        </p:txBody>
      </p:sp>
    </p:spTree>
    <p:extLst>
      <p:ext uri="{BB962C8B-B14F-4D97-AF65-F5344CB8AC3E}">
        <p14:creationId xmlns:p14="http://schemas.microsoft.com/office/powerpoint/2010/main" val="772264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be effective, strategies against cholera defined in NCPs must be multisectoral and include interventions across all cholera control and prevention pillars. These are: surveillance, case management, vaccination, community engagement and WASH.</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92419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be efficient, multisectoral strategies against cholera defined in NCPs must be spatially targeted to priority geographic areas.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in order to focus efforts and resources against cholera in the geographic areas where multisectoral interventions are expected to have the greatest public health impact.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geographic areas where strategies and efforts against cholera are focused are the PAMIs, the priority areas for multisectoral interventions against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past, you may have heard about PAMIs being referred to as cholera hotspots. Hotspot is an historical terminology; the underlying concept is similar to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3679350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B0F60F-FDC9-4EB8-B1AF-F8D01F093C0C}"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44F706-9F46-4C71-AFC8-3D420314AD51}"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558B4-565B-438F-88B9-0BB1E4E6D28D}"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AD18909-6F7E-4CF4-8A76-B61DA503CCB2}" type="datetime1">
              <a:rPr lang="en-GB" smtClean="0"/>
              <a:t>21/02/2025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95B2640-AA68-44C8-8EC8-0D87402658E1}" type="datetime1">
              <a:rPr lang="en-GB" smtClean="0"/>
              <a:t>21/02/2025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2329EC9-C170-4344-9043-3F2839278F1D}" type="datetime1">
              <a:rPr lang="en-GB" smtClean="0"/>
              <a:t>21/02/2025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F6EE620-6D90-4BD6-8EFF-E6EB30DB1F0A}" type="datetime1">
              <a:rPr lang="en-GB" smtClean="0"/>
              <a:t>21/02/2025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8E9CC45-4766-4619-8AD7-330FF26D01BC}" type="datetime1">
              <a:rPr lang="en-GB" smtClean="0"/>
              <a:t>21/02/2025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87B2BD7C-86ED-41F6-BAB8-7AE52B29711A}" type="datetime1">
              <a:rPr lang="en-GB" smtClean="0"/>
              <a:t>21/02/2025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593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9E8363A-4402-4BE0-A221-BFFC7B4348BC}"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05622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4349AB3-2EDC-4CB8-A4A7-115E56EFD413}"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7475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DEF07F-FF98-40AA-B0DB-767EC18A2F12}"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3E4A186-D4CE-4B53-BF61-6547AFBFBABB}"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1391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5F25AF9-DC15-4E47-A9AE-36F0DF60433F}"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1184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68A0D8A-1475-4C01-969C-2E9A5299FE0D}"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8407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6514981-D611-4D93-84E9-D526608A5563}"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67120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EA7A163-56F9-4794-9FAA-5546E8CC112A}"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1966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39B45216-1F4C-40E6-A0FB-610A1D6B9CB4}" type="datetime1">
              <a:rPr lang="en-GB" smtClean="0"/>
              <a:t>21/02/2025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87209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C851DE0F-60B2-4121-B620-A9E968ECD373}" type="datetime1">
              <a:rPr lang="en-GB" smtClean="0"/>
              <a:t>21/02/2025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42689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9F9920CD-BB09-49DD-A93F-6F3B2733B6CF}" type="datetime1">
              <a:rPr lang="en-GB" smtClean="0"/>
              <a:t>21/02/2025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9292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0545B4B0-8159-41D0-931A-4A73BE7D3414}" type="datetime1">
              <a:rPr lang="en-GB" smtClean="0"/>
              <a:t>21/02/2025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24538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7BB0F73C-652C-408D-8C90-CEC3E58BAB03}" type="datetime1">
              <a:rPr lang="en-GB" smtClean="0"/>
              <a:t>21/02/2025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0889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641611-F2DC-4F3B-92DD-38BF339BD36F}"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945E127A-DA4B-4818-8193-9A2B23A8A7AC}" type="datetime1">
              <a:rPr lang="en-GB" smtClean="0"/>
              <a:t>21/02/2025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62295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261A239D-4FDD-47D2-943E-62C480EAAF79}" type="datetime1">
              <a:rPr lang="en-GB" smtClean="0"/>
              <a:t>21/02/2025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37753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9E7C1A9B-1AD2-42BF-AD6E-C411C1A3C2AE}" type="datetime1">
              <a:rPr lang="en-GB" smtClean="0"/>
              <a:t>21/02/2025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75058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4108EBEA-DEAE-44B1-A0A8-8A15E5D2BC9E}" type="datetime1">
              <a:rPr lang="en-GB" smtClean="0"/>
              <a:t>21/02/2025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0084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5D302-91E7-44C3-8B88-F15511C981F8}" type="datetime1">
              <a:rPr lang="en-GB" smtClean="0"/>
              <a:t>21/02/2025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C01A30-9F30-4FC6-A948-1FA23C529957}" type="datetime1">
              <a:rPr lang="en-GB" smtClean="0"/>
              <a:t>21/02/2025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EF1D7C-E794-4B13-8999-EE37CE00DB70}" type="datetime1">
              <a:rPr lang="en-GB" smtClean="0"/>
              <a:t>21/02/2025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1044A-7CE5-4EFA-A79B-60DE5D21EBCD}" type="datetime1">
              <a:rPr lang="en-GB" smtClean="0"/>
              <a:t>21/02/2025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171588-CD40-4BAB-AAE5-D76B9D07A40E}" type="datetime1">
              <a:rPr lang="en-GB" smtClean="0"/>
              <a:t>21/02/2025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15F9F7-7857-4512-823D-7DCCB3EAC421}" type="datetime1">
              <a:rPr lang="en-GB" smtClean="0"/>
              <a:t>21/02/2025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5251F-C2E2-41B2-B775-B90E1482AD0C}" type="datetime1">
              <a:rPr lang="en-GB" smtClean="0"/>
              <a:t>21/02/2025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CA037B78-0443-44EF-97C2-C3A1A90F812E}" type="datetime1">
              <a:rPr lang="en-GB" smtClean="0"/>
              <a:t>21/02/2025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639DFFF-2BA9-460F-8C5A-C825558B8151}" type="datetime1">
              <a:rPr lang="en-GB" smtClean="0"/>
              <a:t>21/02/2025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9149163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14.xml"/><Relationship Id="rId16" Type="http://schemas.openxmlformats.org/officeDocument/2006/relationships/image" Target="../media/image34.svg"/><Relationship Id="rId1" Type="http://schemas.openxmlformats.org/officeDocument/2006/relationships/slideLayout" Target="../slideLayouts/slideLayout16.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727612-14F4-78D0-70D2-89EA5E45693C}"/>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3811128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looking at a computer&#10;&#10;Description automatically generated">
            <a:extLst>
              <a:ext uri="{FF2B5EF4-FFF2-40B4-BE49-F238E27FC236}">
                <a16:creationId xmlns:a16="http://schemas.microsoft.com/office/drawing/2014/main" id="{EE7ED541-9E34-58A4-8C5A-3B06921B84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8288000" cy="10459453"/>
          </a:xfrm>
          <a:prstGeom prst="rect">
            <a:avLst/>
          </a:prstGeom>
        </p:spPr>
      </p:pic>
      <p:sp>
        <p:nvSpPr>
          <p:cNvPr id="4" name="TextBox 3">
            <a:extLst>
              <a:ext uri="{FF2B5EF4-FFF2-40B4-BE49-F238E27FC236}">
                <a16:creationId xmlns:a16="http://schemas.microsoft.com/office/drawing/2014/main" id="{8C3319C4-0D91-4927-4DC7-B453DEE7043B}"/>
              </a:ext>
            </a:extLst>
          </p:cNvPr>
          <p:cNvSpPr txBox="1"/>
          <p:nvPr/>
        </p:nvSpPr>
        <p:spPr>
          <a:xfrm>
            <a:off x="13379116" y="9948446"/>
            <a:ext cx="4908884" cy="338554"/>
          </a:xfrm>
          <a:prstGeom prst="rect">
            <a:avLst/>
          </a:prstGeom>
          <a:solidFill>
            <a:srgbClr val="BBE2E4"/>
          </a:solidFill>
        </p:spPr>
        <p:txBody>
          <a:bodyPr wrap="square" rtlCol="0">
            <a:spAutoFit/>
          </a:bodyPr>
          <a:lstStyle/>
          <a:p>
            <a:pPr algn="ctr" defTabSz="1371669">
              <a:defRPr/>
            </a:pPr>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lang="en-US" sz="1600" dirty="0">
                <a:solidFill>
                  <a:schemeClr val="tx1">
                    <a:lumMod val="65000"/>
                    <a:lumOff val="35000"/>
                  </a:schemeClr>
                </a:solidFill>
                <a:ea typeface="Atkinson Hyperlegible"/>
                <a:cs typeface="Atkinson Hyperlegible"/>
                <a:sym typeface="Atkinson Hyperlegible"/>
              </a:rPr>
              <a:t>WHO </a:t>
            </a:r>
            <a:r>
              <a:rPr lang="en-US" sz="1600" dirty="0" err="1">
                <a:solidFill>
                  <a:schemeClr val="tx1">
                    <a:lumMod val="65000"/>
                    <a:lumOff val="35000"/>
                  </a:schemeClr>
                </a:solidFill>
                <a:ea typeface="Atkinson Hyperlegible"/>
                <a:cs typeface="Atkinson Hyperlegible"/>
                <a:sym typeface="Atkinson Hyperlegible"/>
              </a:rPr>
              <a:t>Mukhsindzhon</a:t>
            </a:r>
            <a:r>
              <a:rPr lang="en-US" sz="1600" dirty="0">
                <a:solidFill>
                  <a:schemeClr val="tx1">
                    <a:lumMod val="65000"/>
                    <a:lumOff val="35000"/>
                  </a:schemeClr>
                </a:solidFill>
                <a:ea typeface="Atkinson Hyperlegible"/>
                <a:cs typeface="Atkinson Hyperlegible"/>
                <a:sym typeface="Atkinson Hyperlegible"/>
              </a:rPr>
              <a:t> </a:t>
            </a:r>
            <a:r>
              <a:rPr lang="en-US" sz="1600" dirty="0" err="1">
                <a:solidFill>
                  <a:schemeClr val="tx1">
                    <a:lumMod val="65000"/>
                    <a:lumOff val="35000"/>
                  </a:schemeClr>
                </a:solidFill>
                <a:ea typeface="Atkinson Hyperlegible"/>
                <a:cs typeface="Atkinson Hyperlegible"/>
                <a:sym typeface="Atkinson Hyperlegible"/>
              </a:rPr>
              <a:t>Abidzhanov</a:t>
            </a:r>
            <a:endParaRPr lang="en-US" sz="1600" dirty="0">
              <a:solidFill>
                <a:schemeClr val="tx1">
                  <a:lumMod val="65000"/>
                  <a:lumOff val="35000"/>
                </a:schemeClr>
              </a:solidFill>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14099EA4-6506-440D-9A7A-3A20A8EDF3C1}"/>
              </a:ext>
            </a:extLst>
          </p:cNvPr>
          <p:cNvSpPr/>
          <p:nvPr/>
        </p:nvSpPr>
        <p:spPr>
          <a:xfrm>
            <a:off x="2" y="3962400"/>
            <a:ext cx="4716378" cy="211755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600" b="1" dirty="0">
                <a:solidFill>
                  <a:prstClr val="white"/>
                </a:solidFill>
                <a:latin typeface="Cavolini" panose="03000502040302020204" pitchFamily="66" charset="0"/>
                <a:cs typeface="Cavolini" panose="03000502040302020204" pitchFamily="66" charset="0"/>
              </a:rPr>
              <a:t>Identification of PAMIs</a:t>
            </a:r>
            <a:endParaRPr lang="en-GB" sz="46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4920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41684" y="-1396623"/>
            <a:ext cx="9785684"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06379" y="486305"/>
            <a:ext cx="898237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When to identify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11" name="Freeform 4">
            <a:extLst>
              <a:ext uri="{FF2B5EF4-FFF2-40B4-BE49-F238E27FC236}">
                <a16:creationId xmlns:a16="http://schemas.microsoft.com/office/drawing/2014/main" id="{1B94F902-F598-D285-7D90-11379B524D33}"/>
              </a:ext>
            </a:extLst>
          </p:cNvPr>
          <p:cNvSpPr/>
          <p:nvPr/>
        </p:nvSpPr>
        <p:spPr>
          <a:xfrm>
            <a:off x="1255796" y="2480680"/>
            <a:ext cx="15544800" cy="10897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3" name="TextBox 12">
            <a:extLst>
              <a:ext uri="{FF2B5EF4-FFF2-40B4-BE49-F238E27FC236}">
                <a16:creationId xmlns:a16="http://schemas.microsoft.com/office/drawing/2014/main" id="{C6E0F5E8-D8E7-A6CF-538C-309D314CDD5A}"/>
              </a:ext>
            </a:extLst>
          </p:cNvPr>
          <p:cNvSpPr txBox="1"/>
          <p:nvPr/>
        </p:nvSpPr>
        <p:spPr>
          <a:xfrm>
            <a:off x="1151021" y="2779335"/>
            <a:ext cx="15754350"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PAMIs identification is </a:t>
            </a:r>
            <a:r>
              <a:rPr lang="fr-FR" sz="2800" dirty="0" err="1">
                <a:latin typeface="ADLaM Display" panose="02010000000000000000" pitchFamily="2" charset="0"/>
                <a:ea typeface="ADLaM Display" panose="02010000000000000000" pitchFamily="2" charset="0"/>
                <a:cs typeface="ADLaM Display" panose="02010000000000000000" pitchFamily="2" charset="0"/>
              </a:rPr>
              <a:t>among</a:t>
            </a:r>
            <a:r>
              <a:rPr lang="fr-FR" sz="2800" dirty="0">
                <a:latin typeface="ADLaM Display" panose="02010000000000000000" pitchFamily="2" charset="0"/>
                <a:ea typeface="ADLaM Display" panose="02010000000000000000" pitchFamily="2" charset="0"/>
                <a:cs typeface="ADLaM Display" panose="02010000000000000000" pitchFamily="2" charset="0"/>
              </a:rPr>
              <a:t> the first </a:t>
            </a:r>
            <a:r>
              <a:rPr lang="fr-FR" sz="2800" dirty="0" err="1">
                <a:latin typeface="ADLaM Display" panose="02010000000000000000" pitchFamily="2" charset="0"/>
                <a:ea typeface="ADLaM Display" panose="02010000000000000000" pitchFamily="2" charset="0"/>
                <a:cs typeface="ADLaM Display" panose="02010000000000000000" pitchFamily="2" charset="0"/>
              </a:rPr>
              <a:t>steps</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when</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 country engages in the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NCP</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process</a:t>
            </a:r>
          </a:p>
        </p:txBody>
      </p:sp>
      <p:grpSp>
        <p:nvGrpSpPr>
          <p:cNvPr id="31" name="Group 30">
            <a:extLst>
              <a:ext uri="{FF2B5EF4-FFF2-40B4-BE49-F238E27FC236}">
                <a16:creationId xmlns:a16="http://schemas.microsoft.com/office/drawing/2014/main" id="{92CA0D5E-EA5B-E107-8DC5-75C12F08C866}"/>
              </a:ext>
            </a:extLst>
          </p:cNvPr>
          <p:cNvGrpSpPr/>
          <p:nvPr/>
        </p:nvGrpSpPr>
        <p:grpSpPr>
          <a:xfrm>
            <a:off x="533400" y="4203913"/>
            <a:ext cx="17526000" cy="1840768"/>
            <a:chOff x="533400" y="4203913"/>
            <a:chExt cx="17526000" cy="1840768"/>
          </a:xfrm>
        </p:grpSpPr>
        <p:pic>
          <p:nvPicPr>
            <p:cNvPr id="29" name="Picture 28">
              <a:extLst>
                <a:ext uri="{FF2B5EF4-FFF2-40B4-BE49-F238E27FC236}">
                  <a16:creationId xmlns:a16="http://schemas.microsoft.com/office/drawing/2014/main" id="{77B75524-19E0-CB04-ED69-9881D8E04C43}"/>
                </a:ext>
              </a:extLst>
            </p:cNvPr>
            <p:cNvPicPr>
              <a:picLocks noChangeAspect="1"/>
            </p:cNvPicPr>
            <p:nvPr/>
          </p:nvPicPr>
          <p:blipFill>
            <a:blip r:embed="rId3"/>
            <a:stretch>
              <a:fillRect/>
            </a:stretch>
          </p:blipFill>
          <p:spPr>
            <a:xfrm rot="590406">
              <a:off x="13408001" y="5033552"/>
              <a:ext cx="806945" cy="748712"/>
            </a:xfrm>
            <a:prstGeom prst="rect">
              <a:avLst/>
            </a:prstGeom>
          </p:spPr>
        </p:pic>
        <p:pic>
          <p:nvPicPr>
            <p:cNvPr id="22" name="Picture 21">
              <a:extLst>
                <a:ext uri="{FF2B5EF4-FFF2-40B4-BE49-F238E27FC236}">
                  <a16:creationId xmlns:a16="http://schemas.microsoft.com/office/drawing/2014/main" id="{961DFCDB-5C73-3B1A-0273-C4875BCDC228}"/>
                </a:ext>
              </a:extLst>
            </p:cNvPr>
            <p:cNvPicPr>
              <a:picLocks noChangeAspect="1"/>
            </p:cNvPicPr>
            <p:nvPr/>
          </p:nvPicPr>
          <p:blipFill>
            <a:blip r:embed="rId3"/>
            <a:stretch>
              <a:fillRect/>
            </a:stretch>
          </p:blipFill>
          <p:spPr>
            <a:xfrm rot="590406">
              <a:off x="8837392" y="5089723"/>
              <a:ext cx="804670" cy="748712"/>
            </a:xfrm>
            <a:prstGeom prst="rect">
              <a:avLst/>
            </a:prstGeom>
          </p:spPr>
        </p:pic>
        <p:pic>
          <p:nvPicPr>
            <p:cNvPr id="19" name="Picture 18">
              <a:extLst>
                <a:ext uri="{FF2B5EF4-FFF2-40B4-BE49-F238E27FC236}">
                  <a16:creationId xmlns:a16="http://schemas.microsoft.com/office/drawing/2014/main" id="{CA5042F5-9794-2D6B-CEED-1616D2CDC1F2}"/>
                </a:ext>
              </a:extLst>
            </p:cNvPr>
            <p:cNvPicPr>
              <a:picLocks noChangeAspect="1"/>
            </p:cNvPicPr>
            <p:nvPr/>
          </p:nvPicPr>
          <p:blipFill>
            <a:blip r:embed="rId3"/>
            <a:stretch>
              <a:fillRect/>
            </a:stretch>
          </p:blipFill>
          <p:spPr>
            <a:xfrm rot="590406">
              <a:off x="4276971" y="5061625"/>
              <a:ext cx="747634" cy="748712"/>
            </a:xfrm>
            <a:prstGeom prst="rect">
              <a:avLst/>
            </a:prstGeom>
          </p:spPr>
        </p:pic>
        <p:sp>
          <p:nvSpPr>
            <p:cNvPr id="25" name="Oval 24">
              <a:extLst>
                <a:ext uri="{FF2B5EF4-FFF2-40B4-BE49-F238E27FC236}">
                  <a16:creationId xmlns:a16="http://schemas.microsoft.com/office/drawing/2014/main" id="{AD21EADB-B467-5631-510D-28DDD0B18966}"/>
                </a:ext>
              </a:extLst>
            </p:cNvPr>
            <p:cNvSpPr/>
            <p:nvPr/>
          </p:nvSpPr>
          <p:spPr>
            <a:xfrm>
              <a:off x="15792450" y="4203913"/>
              <a:ext cx="609600" cy="737024"/>
            </a:xfrm>
            <a:prstGeom prst="ellips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4</a:t>
              </a:r>
            </a:p>
          </p:txBody>
        </p:sp>
        <p:sp>
          <p:nvSpPr>
            <p:cNvPr id="7" name="Rectangle 6">
              <a:extLst>
                <a:ext uri="{FF2B5EF4-FFF2-40B4-BE49-F238E27FC236}">
                  <a16:creationId xmlns:a16="http://schemas.microsoft.com/office/drawing/2014/main" id="{C8CBE513-AB7E-24A2-59A5-2BFB3A61DA70}"/>
                </a:ext>
              </a:extLst>
            </p:cNvPr>
            <p:cNvSpPr/>
            <p:nvPr/>
          </p:nvSpPr>
          <p:spPr>
            <a:xfrm>
              <a:off x="533400" y="4667707"/>
              <a:ext cx="3810000" cy="1376974"/>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Inception </a:t>
              </a:r>
            </a:p>
            <a:p>
              <a:pPr algn="ctr"/>
              <a:r>
                <a:rPr lang="en-US" sz="2800">
                  <a:solidFill>
                    <a:schemeClr val="bg1"/>
                  </a:solidFill>
                  <a:latin typeface="Atkinson Hyperlegible Bold" panose="020B0604020202020204" charset="0"/>
                </a:rPr>
                <a:t>of NCP process</a:t>
              </a:r>
            </a:p>
          </p:txBody>
        </p:sp>
        <p:sp>
          <p:nvSpPr>
            <p:cNvPr id="8" name="Rectangle 7">
              <a:extLst>
                <a:ext uri="{FF2B5EF4-FFF2-40B4-BE49-F238E27FC236}">
                  <a16:creationId xmlns:a16="http://schemas.microsoft.com/office/drawing/2014/main" id="{0CD8A103-5C3B-B354-1C0F-D29B925242CF}"/>
                </a:ext>
              </a:extLst>
            </p:cNvPr>
            <p:cNvSpPr/>
            <p:nvPr/>
          </p:nvSpPr>
          <p:spPr>
            <a:xfrm>
              <a:off x="5086350" y="4667707"/>
              <a:ext cx="3810000" cy="1376974"/>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NCP development</a:t>
              </a:r>
            </a:p>
          </p:txBody>
        </p:sp>
        <p:sp>
          <p:nvSpPr>
            <p:cNvPr id="10" name="Rectangle 9">
              <a:extLst>
                <a:ext uri="{FF2B5EF4-FFF2-40B4-BE49-F238E27FC236}">
                  <a16:creationId xmlns:a16="http://schemas.microsoft.com/office/drawing/2014/main" id="{138108F4-827C-FF96-284E-D029B8ED5AFB}"/>
                </a:ext>
              </a:extLst>
            </p:cNvPr>
            <p:cNvSpPr/>
            <p:nvPr/>
          </p:nvSpPr>
          <p:spPr>
            <a:xfrm>
              <a:off x="9667875" y="4667707"/>
              <a:ext cx="3810000" cy="1376974"/>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tkinson Hyperlegible Bold" panose="020B0604020202020204" charset="0"/>
                </a:rPr>
                <a:t>NCP implementation</a:t>
              </a:r>
            </a:p>
          </p:txBody>
        </p:sp>
        <p:sp>
          <p:nvSpPr>
            <p:cNvPr id="12" name="Rectangle 11">
              <a:extLst>
                <a:ext uri="{FF2B5EF4-FFF2-40B4-BE49-F238E27FC236}">
                  <a16:creationId xmlns:a16="http://schemas.microsoft.com/office/drawing/2014/main" id="{405A1822-181A-0330-696E-964EA4B87CC5}"/>
                </a:ext>
              </a:extLst>
            </p:cNvPr>
            <p:cNvSpPr/>
            <p:nvPr/>
          </p:nvSpPr>
          <p:spPr>
            <a:xfrm>
              <a:off x="14249400" y="4667707"/>
              <a:ext cx="3810000" cy="1376974"/>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Monitoring of the implementation of the NCP</a:t>
              </a:r>
            </a:p>
          </p:txBody>
        </p:sp>
        <p:sp>
          <p:nvSpPr>
            <p:cNvPr id="20" name="Oval 19">
              <a:extLst>
                <a:ext uri="{FF2B5EF4-FFF2-40B4-BE49-F238E27FC236}">
                  <a16:creationId xmlns:a16="http://schemas.microsoft.com/office/drawing/2014/main" id="{CFEDD2A0-1276-CEAC-DA7D-4C6AE489A224}"/>
                </a:ext>
              </a:extLst>
            </p:cNvPr>
            <p:cNvSpPr/>
            <p:nvPr/>
          </p:nvSpPr>
          <p:spPr>
            <a:xfrm>
              <a:off x="2103373" y="4216125"/>
              <a:ext cx="609600" cy="737024"/>
            </a:xfrm>
            <a:prstGeom prst="ellips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1</a:t>
              </a:r>
            </a:p>
          </p:txBody>
        </p:sp>
        <p:sp>
          <p:nvSpPr>
            <p:cNvPr id="23" name="Oval 22">
              <a:extLst>
                <a:ext uri="{FF2B5EF4-FFF2-40B4-BE49-F238E27FC236}">
                  <a16:creationId xmlns:a16="http://schemas.microsoft.com/office/drawing/2014/main" id="{A87A550D-FC29-BC29-53E5-948E7B2F569F}"/>
                </a:ext>
              </a:extLst>
            </p:cNvPr>
            <p:cNvSpPr/>
            <p:nvPr/>
          </p:nvSpPr>
          <p:spPr>
            <a:xfrm>
              <a:off x="6686550" y="4226884"/>
              <a:ext cx="609600" cy="737024"/>
            </a:xfrm>
            <a:prstGeom prst="ellips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2</a:t>
              </a:r>
            </a:p>
          </p:txBody>
        </p:sp>
        <p:sp>
          <p:nvSpPr>
            <p:cNvPr id="24" name="Oval 23">
              <a:extLst>
                <a:ext uri="{FF2B5EF4-FFF2-40B4-BE49-F238E27FC236}">
                  <a16:creationId xmlns:a16="http://schemas.microsoft.com/office/drawing/2014/main" id="{F078EEFC-B93E-CF9C-66BC-C375F6F06DBC}"/>
                </a:ext>
              </a:extLst>
            </p:cNvPr>
            <p:cNvSpPr/>
            <p:nvPr/>
          </p:nvSpPr>
          <p:spPr>
            <a:xfrm>
              <a:off x="11239500" y="4299195"/>
              <a:ext cx="609600" cy="737024"/>
            </a:xfrm>
            <a:prstGeom prst="ellips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Atkinson Hyperlegible Bold" panose="020B0604020202020204" charset="0"/>
                </a:rPr>
                <a:t>3</a:t>
              </a:r>
            </a:p>
          </p:txBody>
        </p:sp>
      </p:grpSp>
      <p:grpSp>
        <p:nvGrpSpPr>
          <p:cNvPr id="9" name="Group 8">
            <a:extLst>
              <a:ext uri="{FF2B5EF4-FFF2-40B4-BE49-F238E27FC236}">
                <a16:creationId xmlns:a16="http://schemas.microsoft.com/office/drawing/2014/main" id="{E8CC336C-858F-C4B0-BDD8-FF9DF2D28C9B}"/>
              </a:ext>
            </a:extLst>
          </p:cNvPr>
          <p:cNvGrpSpPr/>
          <p:nvPr/>
        </p:nvGrpSpPr>
        <p:grpSpPr>
          <a:xfrm>
            <a:off x="-196977" y="6159943"/>
            <a:ext cx="4872154" cy="3084044"/>
            <a:chOff x="-196977" y="6159943"/>
            <a:chExt cx="4872154" cy="3084044"/>
          </a:xfrm>
        </p:grpSpPr>
        <p:pic>
          <p:nvPicPr>
            <p:cNvPr id="18" name="Graphic 17" descr="Repeat with solid fill">
              <a:extLst>
                <a:ext uri="{FF2B5EF4-FFF2-40B4-BE49-F238E27FC236}">
                  <a16:creationId xmlns:a16="http://schemas.microsoft.com/office/drawing/2014/main" id="{E76A91C6-B4D6-68EE-EC3E-AA1EE345E6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1932" y="7554195"/>
              <a:ext cx="1612142" cy="1612142"/>
            </a:xfrm>
            <a:prstGeom prst="rect">
              <a:avLst/>
            </a:prstGeom>
          </p:spPr>
        </p:pic>
        <p:sp>
          <p:nvSpPr>
            <p:cNvPr id="21" name="TextBox 20">
              <a:extLst>
                <a:ext uri="{FF2B5EF4-FFF2-40B4-BE49-F238E27FC236}">
                  <a16:creationId xmlns:a16="http://schemas.microsoft.com/office/drawing/2014/main" id="{61D598F9-D580-0481-DE90-57CD3697DF52}"/>
                </a:ext>
              </a:extLst>
            </p:cNvPr>
            <p:cNvSpPr txBox="1"/>
            <p:nvPr/>
          </p:nvSpPr>
          <p:spPr>
            <a:xfrm>
              <a:off x="-196977" y="6766386"/>
              <a:ext cx="4872154" cy="2477601"/>
            </a:xfrm>
            <a:prstGeom prst="rect">
              <a:avLst/>
            </a:prstGeom>
            <a:noFill/>
          </p:spPr>
          <p:txBody>
            <a:bodyPr wrap="square">
              <a:spAutoFit/>
            </a:bodyPr>
            <a:lstStyle/>
            <a:p>
              <a:pPr lvl="1">
                <a:spcAft>
                  <a:spcPts val="600"/>
                </a:spcAft>
                <a:defRPr/>
              </a:pPr>
              <a:r>
                <a:rPr lang="en-US" sz="2600" dirty="0" err="1">
                  <a:solidFill>
                    <a:srgbClr val="009999"/>
                  </a:solidFill>
                  <a:latin typeface="Atkinson Hyperlegible Bold" panose="020B0604020202020204" charset="0"/>
                </a:rPr>
                <a:t>1.a</a:t>
              </a:r>
              <a:r>
                <a:rPr lang="en-US" sz="2600" dirty="0">
                  <a:solidFill>
                    <a:srgbClr val="009999"/>
                  </a:solidFill>
                  <a:latin typeface="Atkinson Hyperlegible Bold" panose="020B0604020202020204" charset="0"/>
                </a:rPr>
                <a:t>. Country commitment</a:t>
              </a:r>
            </a:p>
            <a:p>
              <a:pPr lvl="1">
                <a:spcAft>
                  <a:spcPts val="2400"/>
                </a:spcAft>
                <a:defRPr/>
              </a:pPr>
              <a:r>
                <a:rPr lang="en-US" sz="2600" dirty="0">
                  <a:latin typeface="Atkinson Hyperlegible" panose="020B0604020202020204" charset="0"/>
                </a:rPr>
                <a:t>High level political, technical and financial engagement to control or eliminate cholera</a:t>
              </a:r>
            </a:p>
            <a:p>
              <a:pPr lvl="1">
                <a:spcAft>
                  <a:spcPts val="2400"/>
                </a:spcAft>
                <a:defRPr/>
              </a:pPr>
              <a:r>
                <a:rPr lang="en-US" sz="2600" dirty="0" err="1">
                  <a:solidFill>
                    <a:srgbClr val="009999"/>
                  </a:solidFill>
                  <a:latin typeface="Atkinson Hyperlegible Bold" panose="020B0604020202020204" charset="0"/>
                </a:rPr>
                <a:t>1.b</a:t>
              </a:r>
              <a:r>
                <a:rPr lang="en-US" sz="2600" dirty="0">
                  <a:solidFill>
                    <a:srgbClr val="009999"/>
                  </a:solidFill>
                  <a:latin typeface="Atkinson Hyperlegible Bold" panose="020B0604020202020204" charset="0"/>
                </a:rPr>
                <a:t>. PAMI identification</a:t>
              </a:r>
            </a:p>
          </p:txBody>
        </p:sp>
        <p:cxnSp>
          <p:nvCxnSpPr>
            <p:cNvPr id="30" name="Straight Connector 29">
              <a:extLst>
                <a:ext uri="{FF2B5EF4-FFF2-40B4-BE49-F238E27FC236}">
                  <a16:creationId xmlns:a16="http://schemas.microsoft.com/office/drawing/2014/main" id="{45DC9A67-1D4A-75C8-E530-169248E2CD25}"/>
                </a:ext>
              </a:extLst>
            </p:cNvPr>
            <p:cNvCxnSpPr>
              <a:cxnSpLocks/>
            </p:cNvCxnSpPr>
            <p:nvPr/>
          </p:nvCxnSpPr>
          <p:spPr>
            <a:xfrm>
              <a:off x="2438400" y="6159943"/>
              <a:ext cx="0" cy="420062"/>
            </a:xfrm>
            <a:prstGeom prst="line">
              <a:avLst/>
            </a:prstGeom>
            <a:ln w="762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2" name="Slide Number Placeholder 31">
            <a:extLst>
              <a:ext uri="{FF2B5EF4-FFF2-40B4-BE49-F238E27FC236}">
                <a16:creationId xmlns:a16="http://schemas.microsoft.com/office/drawing/2014/main" id="{3769DC82-D300-1753-2CD7-7B9CDD3751E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3320670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61472" y="-1229421"/>
            <a:ext cx="9577136" cy="2705295"/>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51130" y="549885"/>
            <a:ext cx="9391271"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When to </a:t>
            </a:r>
            <a:r>
              <a:rPr lang="en-GB" sz="4400" b="1" dirty="0">
                <a:solidFill>
                  <a:srgbClr val="FFFFFF"/>
                </a:solidFill>
                <a:latin typeface="Cavolini" panose="03000502040302020204" pitchFamily="66" charset="0"/>
                <a:cs typeface="Cavolini" panose="03000502040302020204" pitchFamily="66" charset="0"/>
                <a:sym typeface="Atkinson Hyperlegible Bold"/>
              </a:rPr>
              <a:t>update</a:t>
            </a: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11" name="Freeform 4">
            <a:extLst>
              <a:ext uri="{FF2B5EF4-FFF2-40B4-BE49-F238E27FC236}">
                <a16:creationId xmlns:a16="http://schemas.microsoft.com/office/drawing/2014/main" id="{1B94F902-F598-D285-7D90-11379B524D33}"/>
              </a:ext>
            </a:extLst>
          </p:cNvPr>
          <p:cNvSpPr/>
          <p:nvPr/>
        </p:nvSpPr>
        <p:spPr>
          <a:xfrm>
            <a:off x="1524000" y="2279481"/>
            <a:ext cx="15240000" cy="10897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3" name="TextBox 12">
            <a:extLst>
              <a:ext uri="{FF2B5EF4-FFF2-40B4-BE49-F238E27FC236}">
                <a16:creationId xmlns:a16="http://schemas.microsoft.com/office/drawing/2014/main" id="{C6E0F5E8-D8E7-A6CF-538C-309D314CDD5A}"/>
              </a:ext>
            </a:extLst>
          </p:cNvPr>
          <p:cNvSpPr txBox="1"/>
          <p:nvPr/>
        </p:nvSpPr>
        <p:spPr>
          <a:xfrm>
            <a:off x="1847850" y="2615792"/>
            <a:ext cx="14592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Countries should update PAMI identification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every five years</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endPar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A09D55BD-5978-4036-E561-821AFB37E879}"/>
              </a:ext>
            </a:extLst>
          </p:cNvPr>
          <p:cNvSpPr txBox="1"/>
          <p:nvPr/>
        </p:nvSpPr>
        <p:spPr>
          <a:xfrm>
            <a:off x="4378261" y="4496740"/>
            <a:ext cx="12385739" cy="310854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2400"/>
              </a:spcAft>
              <a:buClr>
                <a:srgbClr val="009999"/>
              </a:buClr>
              <a:buSzTx/>
              <a:buBlip>
                <a:blip r:embed="rId3"/>
              </a:buBlip>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Countries identify PAMIs when they </a:t>
            </a: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rPr>
              <a:t>develop a new version of an NCP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typically </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 </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every five years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t>
            </a:r>
          </a:p>
          <a:p>
            <a:pPr marL="457200" marR="0" lvl="0" indent="-457200" algn="l" defTabSz="914400" rtl="0" eaLnBrk="1" fontAlgn="auto" latinLnBrk="0" hangingPunct="1">
              <a:lnSpc>
                <a:spcPct val="100000"/>
              </a:lnSpc>
              <a:spcBef>
                <a:spcPts val="0"/>
              </a:spcBef>
              <a:spcAft>
                <a:spcPts val="2400"/>
              </a:spcAft>
              <a:buClr>
                <a:srgbClr val="009999"/>
              </a:buClr>
              <a:buSzTx/>
              <a:buBlip>
                <a:blip r:embed="rId3"/>
              </a:buBlip>
              <a:tabLst/>
              <a:defRPr/>
            </a:pPr>
            <a:r>
              <a:rPr lang="en-US" sz="2600" dirty="0">
                <a:solidFill>
                  <a:prstClr val="black"/>
                </a:solidFill>
                <a:latin typeface="Atkinson Hyperlegible" panose="020B0604020202020204" charset="0"/>
              </a:rPr>
              <a:t>E</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nsure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that national strategies remains adequately targeted over time, as the cholera situation evolves</a:t>
            </a:r>
          </a:p>
          <a:p>
            <a:pPr marL="457200" marR="0" lvl="0" indent="-457200" algn="l" defTabSz="914400" rtl="0" eaLnBrk="1" fontAlgn="auto" latinLnBrk="0" hangingPunct="1">
              <a:lnSpc>
                <a:spcPct val="100000"/>
              </a:lnSpc>
              <a:spcBef>
                <a:spcPts val="0"/>
              </a:spcBef>
              <a:spcAft>
                <a:spcPts val="2400"/>
              </a:spcAft>
              <a:buClr>
                <a:srgbClr val="009999"/>
              </a:buClr>
              <a:buSzTx/>
              <a:buBlip>
                <a:blip r:embed="rId3"/>
              </a:buBlip>
              <a:tabLst/>
              <a:defRPr/>
            </a:pPr>
            <a:r>
              <a:rPr lang="en-US" sz="2600" dirty="0">
                <a:solidFill>
                  <a:srgbClr val="009999"/>
                </a:solidFill>
                <a:latin typeface="Atkinson Hyperlegible Bold" panose="020B0604020202020204" charset="0"/>
                <a:cs typeface="Times New Roman" panose="02020603050405020304" pitchFamily="18" charset="0"/>
              </a:rPr>
              <a:t>Earlier updates,</a:t>
            </a:r>
            <a:r>
              <a:rPr kumimoji="0" lang="en-US" sz="2600" b="0" i="0" u="none" strike="noStrike" kern="1200" cap="none" spc="0" normalizeH="0" noProof="0" dirty="0">
                <a:ln>
                  <a:noFill/>
                </a:ln>
                <a:solidFill>
                  <a:prstClr val="black"/>
                </a:solidFill>
                <a:effectLst/>
                <a:uLnTx/>
                <a:uFillTx/>
                <a:latin typeface="Atkinson Hyperlegible Bold" panose="020B0604020202020204" charset="0"/>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if there are significant changes in the cholera situation or in vulnerabilities to cholera</a:t>
            </a:r>
          </a:p>
        </p:txBody>
      </p:sp>
      <p:pic>
        <p:nvPicPr>
          <p:cNvPr id="8" name="Picture 7">
            <a:extLst>
              <a:ext uri="{FF2B5EF4-FFF2-40B4-BE49-F238E27FC236}">
                <a16:creationId xmlns:a16="http://schemas.microsoft.com/office/drawing/2014/main" id="{70CA893C-EF36-5B0E-B647-C68996418763}"/>
              </a:ext>
            </a:extLst>
          </p:cNvPr>
          <p:cNvPicPr>
            <a:picLocks noChangeAspect="1"/>
          </p:cNvPicPr>
          <p:nvPr/>
        </p:nvPicPr>
        <p:blipFill>
          <a:blip r:embed="rId4"/>
          <a:stretch>
            <a:fillRect/>
          </a:stretch>
        </p:blipFill>
        <p:spPr>
          <a:xfrm>
            <a:off x="1568386" y="4693698"/>
            <a:ext cx="2809875" cy="2714625"/>
          </a:xfrm>
          <a:prstGeom prst="rect">
            <a:avLst/>
          </a:prstGeom>
        </p:spPr>
      </p:pic>
      <p:sp>
        <p:nvSpPr>
          <p:cNvPr id="7" name="Slide Number Placeholder 6">
            <a:extLst>
              <a:ext uri="{FF2B5EF4-FFF2-40B4-BE49-F238E27FC236}">
                <a16:creationId xmlns:a16="http://schemas.microsoft.com/office/drawing/2014/main" id="{A06782E5-FA97-37C6-4CB6-824C85FDE4F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a:p>
        </p:txBody>
      </p:sp>
    </p:spTree>
    <p:extLst>
      <p:ext uri="{BB962C8B-B14F-4D97-AF65-F5344CB8AC3E}">
        <p14:creationId xmlns:p14="http://schemas.microsoft.com/office/powerpoint/2010/main" val="342853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77515" y="-1372984"/>
            <a:ext cx="9721515"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47351" y="445688"/>
            <a:ext cx="898237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How to identify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11" name="Freeform 4">
            <a:extLst>
              <a:ext uri="{FF2B5EF4-FFF2-40B4-BE49-F238E27FC236}">
                <a16:creationId xmlns:a16="http://schemas.microsoft.com/office/drawing/2014/main" id="{1B94F902-F598-D285-7D90-11379B524D33}"/>
              </a:ext>
            </a:extLst>
          </p:cNvPr>
          <p:cNvSpPr/>
          <p:nvPr/>
        </p:nvSpPr>
        <p:spPr>
          <a:xfrm>
            <a:off x="1981200" y="2425595"/>
            <a:ext cx="14630400" cy="10897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3" name="TextBox 12">
            <a:extLst>
              <a:ext uri="{FF2B5EF4-FFF2-40B4-BE49-F238E27FC236}">
                <a16:creationId xmlns:a16="http://schemas.microsoft.com/office/drawing/2014/main" id="{C6E0F5E8-D8E7-A6CF-538C-309D314CDD5A}"/>
              </a:ext>
            </a:extLst>
          </p:cNvPr>
          <p:cNvSpPr txBox="1"/>
          <p:nvPr/>
        </p:nvSpPr>
        <p:spPr>
          <a:xfrm>
            <a:off x="2476500" y="2724248"/>
            <a:ext cx="13487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atin typeface="ADLaM Display" panose="02010000000000000000" pitchFamily="2" charset="0"/>
                <a:ea typeface="ADLaM Display" panose="02010000000000000000" pitchFamily="2" charset="0"/>
                <a:cs typeface="ADLaM Display" panose="02010000000000000000" pitchFamily="2" charset="0"/>
              </a:rPr>
              <a:t>There are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GTFCC methods </a:t>
            </a:r>
            <a:r>
              <a:rPr lang="fr-FR" sz="2800" dirty="0">
                <a:latin typeface="ADLaM Display" panose="02010000000000000000" pitchFamily="2" charset="0"/>
                <a:ea typeface="ADLaM Display" panose="02010000000000000000" pitchFamily="2" charset="0"/>
                <a:cs typeface="ADLaM Display" panose="02010000000000000000" pitchFamily="2" charset="0"/>
              </a:rPr>
              <a:t>to </a:t>
            </a:r>
            <a:r>
              <a:rPr lang="fr-FR" sz="2800" dirty="0" err="1">
                <a:latin typeface="ADLaM Display" panose="02010000000000000000" pitchFamily="2" charset="0"/>
                <a:ea typeface="ADLaM Display" panose="02010000000000000000" pitchFamily="2" charset="0"/>
                <a:cs typeface="ADLaM Display" panose="02010000000000000000" pitchFamily="2" charset="0"/>
              </a:rPr>
              <a:t>identify</a:t>
            </a:r>
            <a:r>
              <a:rPr lang="fr-FR" sz="2800" dirty="0">
                <a:latin typeface="ADLaM Display" panose="02010000000000000000" pitchFamily="2" charset="0"/>
                <a:ea typeface="ADLaM Display" panose="02010000000000000000" pitchFamily="2" charset="0"/>
                <a:cs typeface="ADLaM Display" panose="02010000000000000000" pitchFamily="2" charset="0"/>
              </a:rPr>
              <a:t> PAMIs</a:t>
            </a:r>
          </a:p>
        </p:txBody>
      </p:sp>
      <p:sp>
        <p:nvSpPr>
          <p:cNvPr id="14" name="TextBox 13">
            <a:extLst>
              <a:ext uri="{FF2B5EF4-FFF2-40B4-BE49-F238E27FC236}">
                <a16:creationId xmlns:a16="http://schemas.microsoft.com/office/drawing/2014/main" id="{547E885A-13DA-EA19-59E2-1A0548189479}"/>
              </a:ext>
            </a:extLst>
          </p:cNvPr>
          <p:cNvSpPr txBox="1"/>
          <p:nvPr/>
        </p:nvSpPr>
        <p:spPr>
          <a:xfrm>
            <a:off x="5949779" y="4467256"/>
            <a:ext cx="11889042" cy="1600438"/>
          </a:xfrm>
          <a:prstGeom prst="rect">
            <a:avLst/>
          </a:prstGeom>
          <a:noFill/>
        </p:spPr>
        <p:txBody>
          <a:bodyPr wrap="square" rtlCol="0">
            <a:spAutoFit/>
          </a:bodyPr>
          <a:lstStyle/>
          <a:p>
            <a:pPr marL="457200" indent="-457200">
              <a:spcAft>
                <a:spcPts val="1200"/>
              </a:spcAft>
              <a:buBlip>
                <a:blip r:embed="rId3"/>
              </a:buBlip>
            </a:pPr>
            <a:r>
              <a:rPr lang="fr-FR" sz="2600" dirty="0">
                <a:latin typeface="Atkinson Hyperlegible" panose="020B0604020202020204" charset="0"/>
              </a:rPr>
              <a:t>There are </a:t>
            </a:r>
            <a:r>
              <a:rPr lang="fr-FR" sz="2600" dirty="0" err="1">
                <a:solidFill>
                  <a:srgbClr val="009999"/>
                </a:solidFill>
                <a:latin typeface="Atkinson Hyperlegible Bold" panose="020B0604020202020204" charset="0"/>
              </a:rPr>
              <a:t>two</a:t>
            </a:r>
            <a:r>
              <a:rPr lang="fr-FR" sz="2600" dirty="0">
                <a:solidFill>
                  <a:srgbClr val="009999"/>
                </a:solidFill>
                <a:latin typeface="Atkinson Hyperlegible Bold" panose="020B0604020202020204" charset="0"/>
              </a:rPr>
              <a:t> GTFCC methods </a:t>
            </a:r>
            <a:r>
              <a:rPr lang="fr-FR" sz="2600" dirty="0">
                <a:latin typeface="Atkinson Hyperlegible" panose="020B0604020202020204" charset="0"/>
              </a:rPr>
              <a:t>to </a:t>
            </a:r>
            <a:r>
              <a:rPr lang="fr-FR" sz="2600" dirty="0" err="1">
                <a:latin typeface="Atkinson Hyperlegible" panose="020B0604020202020204" charset="0"/>
              </a:rPr>
              <a:t>identify</a:t>
            </a:r>
            <a:r>
              <a:rPr lang="fr-FR" sz="2600" dirty="0">
                <a:latin typeface="Atkinson Hyperlegible" panose="020B0604020202020204" charset="0"/>
              </a:rPr>
              <a:t> PAMIs:</a:t>
            </a:r>
          </a:p>
          <a:p>
            <a:pPr marL="914400" lvl="1" indent="-457200">
              <a:spcAft>
                <a:spcPts val="1200"/>
              </a:spcAft>
              <a:buClr>
                <a:srgbClr val="009999"/>
              </a:buClr>
              <a:buFont typeface="Arial" panose="020B0604020202020204" pitchFamily="34" charset="0"/>
              <a:buChar char="•"/>
            </a:pPr>
            <a:r>
              <a:rPr lang="fr-FR" sz="2600" dirty="0">
                <a:latin typeface="Atkinson Hyperlegible" panose="020B0604020202020204" charset="0"/>
              </a:rPr>
              <a:t>One is for countries </a:t>
            </a:r>
            <a:r>
              <a:rPr lang="fr-FR" sz="2600" dirty="0" err="1">
                <a:latin typeface="Atkinson Hyperlegible" panose="020B0604020202020204" charset="0"/>
              </a:rPr>
              <a:t>developing</a:t>
            </a:r>
            <a:r>
              <a:rPr lang="fr-FR" sz="2600" dirty="0">
                <a:latin typeface="Atkinson Hyperlegible" panose="020B0604020202020204" charset="0"/>
              </a:rPr>
              <a:t> an </a:t>
            </a:r>
            <a:r>
              <a:rPr lang="fr-FR" sz="2600" b="1" dirty="0" err="1">
                <a:solidFill>
                  <a:srgbClr val="009999"/>
                </a:solidFill>
                <a:latin typeface="Atkinson Hyperlegible Bold" panose="020B0604020202020204" charset="0"/>
              </a:rPr>
              <a:t>NCP</a:t>
            </a:r>
            <a:r>
              <a:rPr lang="fr-FR" sz="2600" b="1" dirty="0">
                <a:solidFill>
                  <a:srgbClr val="009999"/>
                </a:solidFill>
                <a:latin typeface="Atkinson Hyperlegible Bold" panose="020B0604020202020204" charset="0"/>
              </a:rPr>
              <a:t> to control cholera</a:t>
            </a:r>
          </a:p>
          <a:p>
            <a:pPr marL="914400" lvl="1" indent="-457200">
              <a:spcAft>
                <a:spcPts val="1200"/>
              </a:spcAft>
              <a:buClr>
                <a:srgbClr val="009999"/>
              </a:buClr>
              <a:buFont typeface="Arial" panose="020B0604020202020204" pitchFamily="34" charset="0"/>
              <a:buChar char="•"/>
            </a:pPr>
            <a:r>
              <a:rPr lang="fr-FR" sz="2600" dirty="0">
                <a:latin typeface="Atkinson Hyperlegible" panose="020B0604020202020204" charset="0"/>
              </a:rPr>
              <a:t>The </a:t>
            </a:r>
            <a:r>
              <a:rPr lang="fr-FR" sz="2600" dirty="0" err="1">
                <a:latin typeface="Atkinson Hyperlegible" panose="020B0604020202020204" charset="0"/>
              </a:rPr>
              <a:t>other</a:t>
            </a:r>
            <a:r>
              <a:rPr lang="fr-FR" sz="2600" dirty="0">
                <a:latin typeface="Atkinson Hyperlegible" panose="020B0604020202020204" charset="0"/>
              </a:rPr>
              <a:t> one is for countries </a:t>
            </a:r>
            <a:r>
              <a:rPr lang="fr-FR" sz="2600" dirty="0" err="1">
                <a:latin typeface="Atkinson Hyperlegible" panose="020B0604020202020204" charset="0"/>
              </a:rPr>
              <a:t>developing</a:t>
            </a:r>
            <a:r>
              <a:rPr lang="fr-FR" sz="2600" dirty="0">
                <a:latin typeface="Atkinson Hyperlegible" panose="020B0604020202020204" charset="0"/>
              </a:rPr>
              <a:t> an </a:t>
            </a:r>
            <a:r>
              <a:rPr lang="fr-FR" sz="2600" b="1" dirty="0" err="1">
                <a:solidFill>
                  <a:srgbClr val="009999"/>
                </a:solidFill>
                <a:latin typeface="Atkinson Hyperlegible Bold" panose="020B0604020202020204" charset="0"/>
              </a:rPr>
              <a:t>NCP</a:t>
            </a:r>
            <a:r>
              <a:rPr lang="fr-FR" sz="2600" b="1" dirty="0">
                <a:solidFill>
                  <a:srgbClr val="009999"/>
                </a:solidFill>
                <a:latin typeface="Atkinson Hyperlegible Bold" panose="020B0604020202020204" charset="0"/>
              </a:rPr>
              <a:t> to </a:t>
            </a:r>
            <a:r>
              <a:rPr lang="fr-FR" sz="2600" b="1" dirty="0" err="1">
                <a:solidFill>
                  <a:srgbClr val="009999"/>
                </a:solidFill>
                <a:latin typeface="Atkinson Hyperlegible Bold" panose="020B0604020202020204" charset="0"/>
              </a:rPr>
              <a:t>eliminate</a:t>
            </a:r>
            <a:r>
              <a:rPr lang="fr-FR" sz="2600" b="1" dirty="0">
                <a:solidFill>
                  <a:srgbClr val="009999"/>
                </a:solidFill>
                <a:latin typeface="Atkinson Hyperlegible Bold" panose="020B0604020202020204" charset="0"/>
              </a:rPr>
              <a:t> cholera</a:t>
            </a:r>
            <a:endParaRPr lang="en-US" sz="2600" b="1" dirty="0">
              <a:solidFill>
                <a:srgbClr val="009999"/>
              </a:solidFill>
              <a:latin typeface="Atkinson Hyperlegible Bold" panose="020B0604020202020204" charset="0"/>
            </a:endParaRPr>
          </a:p>
        </p:txBody>
      </p:sp>
      <p:sp>
        <p:nvSpPr>
          <p:cNvPr id="15" name="TextBox 14">
            <a:extLst>
              <a:ext uri="{FF2B5EF4-FFF2-40B4-BE49-F238E27FC236}">
                <a16:creationId xmlns:a16="http://schemas.microsoft.com/office/drawing/2014/main" id="{A1235EE6-57EA-5F7F-E2AC-36A9E67397BB}"/>
              </a:ext>
            </a:extLst>
          </p:cNvPr>
          <p:cNvSpPr txBox="1"/>
          <p:nvPr/>
        </p:nvSpPr>
        <p:spPr>
          <a:xfrm>
            <a:off x="6019800" y="7802785"/>
            <a:ext cx="11390870" cy="1600438"/>
          </a:xfrm>
          <a:prstGeom prst="rect">
            <a:avLst/>
          </a:prstGeom>
          <a:noFill/>
        </p:spPr>
        <p:txBody>
          <a:bodyPr wrap="square" rtlCol="0">
            <a:spAutoFit/>
          </a:bodyPr>
          <a:lstStyle/>
          <a:p>
            <a:pPr marL="457200" indent="-457200">
              <a:spcAft>
                <a:spcPts val="1200"/>
              </a:spcAft>
              <a:buBlip>
                <a:blip r:embed="rId3"/>
              </a:buBlip>
            </a:pPr>
            <a:r>
              <a:rPr lang="fr-FR" sz="2600" dirty="0" err="1">
                <a:latin typeface="Atkinson Hyperlegible" panose="020B0604020202020204" charset="0"/>
              </a:rPr>
              <a:t>Using</a:t>
            </a:r>
            <a:r>
              <a:rPr lang="fr-FR" sz="2600" dirty="0">
                <a:latin typeface="Atkinson Hyperlegible" panose="020B0604020202020204" charset="0"/>
              </a:rPr>
              <a:t> GTFCC methods to </a:t>
            </a:r>
            <a:r>
              <a:rPr lang="fr-FR" sz="2600" dirty="0" err="1">
                <a:latin typeface="Atkinson Hyperlegible" panose="020B0604020202020204" charset="0"/>
              </a:rPr>
              <a:t>identify</a:t>
            </a:r>
            <a:r>
              <a:rPr lang="fr-FR" sz="2600" dirty="0">
                <a:latin typeface="Atkinson Hyperlegible" panose="020B0604020202020204" charset="0"/>
              </a:rPr>
              <a:t> PAMIs is a </a:t>
            </a:r>
            <a:r>
              <a:rPr lang="fr-FR" sz="2600" dirty="0" err="1">
                <a:solidFill>
                  <a:srgbClr val="009999"/>
                </a:solidFill>
                <a:latin typeface="Atkinson Hyperlegible Bold" panose="020B0604020202020204" charset="0"/>
              </a:rPr>
              <a:t>prerequisite</a:t>
            </a:r>
            <a:endParaRPr lang="fr-FR" sz="2600" dirty="0">
              <a:latin typeface="Atkinson Hyperlegible" panose="020B0604020202020204" charset="0"/>
            </a:endParaRPr>
          </a:p>
          <a:p>
            <a:pPr marL="914400" lvl="1" indent="-457200">
              <a:spcAft>
                <a:spcPts val="1200"/>
              </a:spcAft>
              <a:buClr>
                <a:srgbClr val="009999"/>
              </a:buClr>
              <a:buFont typeface="Arial" panose="020B0604020202020204" pitchFamily="34" charset="0"/>
              <a:buChar char="•"/>
            </a:pPr>
            <a:r>
              <a:rPr lang="fr-FR" sz="2600" dirty="0">
                <a:latin typeface="Atkinson Hyperlegible" panose="020B0604020202020204" charset="0"/>
              </a:rPr>
              <a:t>To </a:t>
            </a:r>
            <a:r>
              <a:rPr lang="fr-FR" sz="2600" dirty="0" err="1">
                <a:latin typeface="Atkinson Hyperlegible" panose="020B0604020202020204" charset="0"/>
              </a:rPr>
              <a:t>access</a:t>
            </a:r>
            <a:r>
              <a:rPr lang="fr-FR" sz="2600" dirty="0">
                <a:latin typeface="Atkinson Hyperlegible" panose="020B0604020202020204" charset="0"/>
              </a:rPr>
              <a:t> OCV for </a:t>
            </a:r>
            <a:r>
              <a:rPr lang="fr-FR" sz="2600" dirty="0" err="1">
                <a:latin typeface="Atkinson Hyperlegible" panose="020B0604020202020204" charset="0"/>
              </a:rPr>
              <a:t>preventive</a:t>
            </a:r>
            <a:r>
              <a:rPr lang="fr-FR" sz="2600" dirty="0">
                <a:latin typeface="Atkinson Hyperlegible" panose="020B0604020202020204" charset="0"/>
              </a:rPr>
              <a:t> use</a:t>
            </a:r>
            <a:endParaRPr lang="fr-FR" sz="2600" b="1" dirty="0">
              <a:solidFill>
                <a:srgbClr val="009999"/>
              </a:solidFill>
              <a:latin typeface="Atkinson Hyperlegible Bold" panose="020B0604020202020204" charset="0"/>
            </a:endParaRPr>
          </a:p>
          <a:p>
            <a:pPr marL="914400" lvl="1" indent="-457200">
              <a:spcAft>
                <a:spcPts val="1200"/>
              </a:spcAft>
              <a:buClr>
                <a:srgbClr val="009999"/>
              </a:buClr>
              <a:buFont typeface="Arial" panose="020B0604020202020204" pitchFamily="34" charset="0"/>
              <a:buChar char="•"/>
            </a:pPr>
            <a:r>
              <a:rPr lang="fr-FR" sz="2600" dirty="0">
                <a:latin typeface="Atkinson Hyperlegible" panose="020B0604020202020204" charset="0"/>
              </a:rPr>
              <a:t>For a country </a:t>
            </a:r>
            <a:r>
              <a:rPr lang="fr-FR" sz="2600" dirty="0" err="1">
                <a:latin typeface="Atkinson Hyperlegible" panose="020B0604020202020204" charset="0"/>
              </a:rPr>
              <a:t>NCP</a:t>
            </a:r>
            <a:r>
              <a:rPr lang="fr-FR" sz="2600" dirty="0">
                <a:latin typeface="Atkinson Hyperlegible" panose="020B0604020202020204" charset="0"/>
              </a:rPr>
              <a:t> to be </a:t>
            </a:r>
            <a:r>
              <a:rPr lang="fr-FR" sz="2600" dirty="0" err="1">
                <a:latin typeface="Atkinson Hyperlegible" panose="020B0604020202020204" charset="0"/>
              </a:rPr>
              <a:t>endorsed</a:t>
            </a:r>
            <a:r>
              <a:rPr lang="fr-FR" sz="2600" dirty="0">
                <a:latin typeface="Atkinson Hyperlegible" panose="020B0604020202020204" charset="0"/>
              </a:rPr>
              <a:t> by the GTFCC</a:t>
            </a:r>
            <a:endParaRPr lang="en-US" sz="2600" b="1" dirty="0">
              <a:solidFill>
                <a:srgbClr val="009999"/>
              </a:solidFill>
              <a:latin typeface="Atkinson Hyperlegible Bold" panose="020B0604020202020204" charset="0"/>
            </a:endParaRPr>
          </a:p>
        </p:txBody>
      </p:sp>
      <p:sp>
        <p:nvSpPr>
          <p:cNvPr id="7" name="TextBox 6">
            <a:extLst>
              <a:ext uri="{FF2B5EF4-FFF2-40B4-BE49-F238E27FC236}">
                <a16:creationId xmlns:a16="http://schemas.microsoft.com/office/drawing/2014/main" id="{71E4DC00-CE0A-8663-D255-0CB65C9AADF3}"/>
              </a:ext>
            </a:extLst>
          </p:cNvPr>
          <p:cNvSpPr txBox="1"/>
          <p:nvPr/>
        </p:nvSpPr>
        <p:spPr>
          <a:xfrm>
            <a:off x="5971338" y="6689018"/>
            <a:ext cx="11390870" cy="492443"/>
          </a:xfrm>
          <a:prstGeom prst="rect">
            <a:avLst/>
          </a:prstGeom>
          <a:noFill/>
        </p:spPr>
        <p:txBody>
          <a:bodyPr wrap="square" rtlCol="0">
            <a:spAutoFit/>
          </a:bodyPr>
          <a:lstStyle/>
          <a:p>
            <a:pPr marL="457200" indent="-457200">
              <a:spcAft>
                <a:spcPts val="1200"/>
              </a:spcAft>
              <a:buBlip>
                <a:blip r:embed="rId3"/>
              </a:buBlip>
            </a:pPr>
            <a:r>
              <a:rPr lang="fr-FR" sz="2600" dirty="0" err="1">
                <a:latin typeface="Atkinson Hyperlegible" panose="020B0604020202020204" charset="0"/>
              </a:rPr>
              <a:t>Released</a:t>
            </a:r>
            <a:r>
              <a:rPr lang="fr-FR" sz="2600" dirty="0">
                <a:latin typeface="Atkinson Hyperlegible" panose="020B0604020202020204" charset="0"/>
              </a:rPr>
              <a:t> in 2023, </a:t>
            </a:r>
            <a:r>
              <a:rPr lang="fr-FR" sz="2600" dirty="0" err="1">
                <a:latin typeface="Atkinson Hyperlegible" panose="020B0604020202020204" charset="0"/>
              </a:rPr>
              <a:t>these</a:t>
            </a:r>
            <a:r>
              <a:rPr lang="fr-FR" sz="2600" dirty="0">
                <a:latin typeface="Atkinson Hyperlegible" panose="020B0604020202020204" charset="0"/>
              </a:rPr>
              <a:t> </a:t>
            </a:r>
            <a:r>
              <a:rPr lang="fr-FR" sz="2600" dirty="0" err="1">
                <a:latin typeface="Atkinson Hyperlegible" panose="020B0604020202020204" charset="0"/>
              </a:rPr>
              <a:t>two</a:t>
            </a:r>
            <a:r>
              <a:rPr lang="fr-FR" sz="2600" dirty="0">
                <a:latin typeface="Atkinson Hyperlegible" panose="020B0604020202020204" charset="0"/>
              </a:rPr>
              <a:t> methods </a:t>
            </a:r>
            <a:r>
              <a:rPr lang="fr-FR" sz="2600" b="1" dirty="0" err="1">
                <a:solidFill>
                  <a:srgbClr val="009999"/>
                </a:solidFill>
                <a:latin typeface="Atkinson Hyperlegible Bold" panose="020B0604020202020204" charset="0"/>
              </a:rPr>
              <a:t>supersede</a:t>
            </a:r>
            <a:r>
              <a:rPr lang="fr-FR" sz="2600" b="1" dirty="0">
                <a:solidFill>
                  <a:srgbClr val="009999"/>
                </a:solidFill>
                <a:latin typeface="Atkinson Hyperlegible Bold" panose="020B0604020202020204" charset="0"/>
              </a:rPr>
              <a:t> all </a:t>
            </a:r>
            <a:r>
              <a:rPr lang="fr-FR" sz="2600" b="1" dirty="0" err="1">
                <a:solidFill>
                  <a:srgbClr val="009999"/>
                </a:solidFill>
                <a:latin typeface="Atkinson Hyperlegible Bold" panose="020B0604020202020204" charset="0"/>
              </a:rPr>
              <a:t>previous</a:t>
            </a:r>
            <a:r>
              <a:rPr lang="fr-FR" sz="2600" b="1" dirty="0">
                <a:solidFill>
                  <a:srgbClr val="009999"/>
                </a:solidFill>
                <a:latin typeface="Atkinson Hyperlegible Bold" panose="020B0604020202020204" charset="0"/>
              </a:rPr>
              <a:t> methods</a:t>
            </a:r>
            <a:endParaRPr lang="en-US" sz="2600" b="1" dirty="0">
              <a:solidFill>
                <a:srgbClr val="009999"/>
              </a:solidFill>
              <a:latin typeface="Atkinson Hyperlegible Bold" panose="020B0604020202020204" charset="0"/>
            </a:endParaRPr>
          </a:p>
        </p:txBody>
      </p:sp>
      <p:pic>
        <p:nvPicPr>
          <p:cNvPr id="2" name="Picture 1">
            <a:extLst>
              <a:ext uri="{FF2B5EF4-FFF2-40B4-BE49-F238E27FC236}">
                <a16:creationId xmlns:a16="http://schemas.microsoft.com/office/drawing/2014/main" id="{F93BEA7F-C150-0AF5-7E7B-B99BE5B9414C}"/>
              </a:ext>
            </a:extLst>
          </p:cNvPr>
          <p:cNvPicPr>
            <a:picLocks noChangeAspect="1"/>
          </p:cNvPicPr>
          <p:nvPr/>
        </p:nvPicPr>
        <p:blipFill>
          <a:blip r:embed="rId4"/>
          <a:stretch>
            <a:fillRect/>
          </a:stretch>
        </p:blipFill>
        <p:spPr>
          <a:xfrm>
            <a:off x="1108572" y="4169822"/>
            <a:ext cx="4548908" cy="4433182"/>
          </a:xfrm>
          <a:prstGeom prst="rect">
            <a:avLst/>
          </a:prstGeom>
        </p:spPr>
      </p:pic>
      <p:sp>
        <p:nvSpPr>
          <p:cNvPr id="8" name="Slide Number Placeholder 7">
            <a:extLst>
              <a:ext uri="{FF2B5EF4-FFF2-40B4-BE49-F238E27FC236}">
                <a16:creationId xmlns:a16="http://schemas.microsoft.com/office/drawing/2014/main" id="{1B75A75F-516C-AAAE-C78D-4BB818962D5E}"/>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471704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914400" y="-1432486"/>
            <a:ext cx="11628099" cy="284666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033275" y="-159558"/>
            <a:ext cx="12664440" cy="34234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566166" y="516054"/>
            <a:ext cx="1002364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GB" sz="4400" b="1" dirty="0">
                <a:solidFill>
                  <a:srgbClr val="FFFFFF"/>
                </a:solidFill>
                <a:latin typeface="Cavolini" panose="03000502040302020204" pitchFamily="66" charset="0"/>
                <a:cs typeface="Cavolini" panose="03000502040302020204" pitchFamily="66" charset="0"/>
                <a:sym typeface="Atkinson Hyperlegible Bold"/>
              </a:rPr>
              <a:t>Benefits of GTFCC PAMI methods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7" name="Freeform 4">
            <a:extLst>
              <a:ext uri="{FF2B5EF4-FFF2-40B4-BE49-F238E27FC236}">
                <a16:creationId xmlns:a16="http://schemas.microsoft.com/office/drawing/2014/main" id="{63BB2B43-C607-2896-68A9-24D7BA2C04D5}"/>
              </a:ext>
            </a:extLst>
          </p:cNvPr>
          <p:cNvSpPr/>
          <p:nvPr/>
        </p:nvSpPr>
        <p:spPr>
          <a:xfrm>
            <a:off x="2743200" y="1927984"/>
            <a:ext cx="12801600" cy="135181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6" name="TextBox 15">
            <a:extLst>
              <a:ext uri="{FF2B5EF4-FFF2-40B4-BE49-F238E27FC236}">
                <a16:creationId xmlns:a16="http://schemas.microsoft.com/office/drawing/2014/main" id="{8B8F6AB0-7B02-DBB3-039F-6AFCD0333DD1}"/>
              </a:ext>
            </a:extLst>
          </p:cNvPr>
          <p:cNvSpPr txBox="1"/>
          <p:nvPr/>
        </p:nvSpPr>
        <p:spPr>
          <a:xfrm>
            <a:off x="3622265" y="2100233"/>
            <a:ext cx="11043470"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a:latin typeface="ADLaM Display" panose="02010000000000000000" pitchFamily="2" charset="0"/>
                <a:ea typeface="ADLaM Display" panose="02010000000000000000" pitchFamily="2" charset="0"/>
                <a:cs typeface="ADLaM Display" panose="02010000000000000000" pitchFamily="2" charset="0"/>
              </a:rPr>
              <a:t>GTFCC methods to </a:t>
            </a:r>
            <a:r>
              <a:rPr lang="fr-FR" sz="2800" dirty="0" err="1">
                <a:latin typeface="ADLaM Display" panose="02010000000000000000" pitchFamily="2" charset="0"/>
                <a:ea typeface="ADLaM Display" panose="02010000000000000000" pitchFamily="2" charset="0"/>
                <a:cs typeface="ADLaM Display" panose="02010000000000000000" pitchFamily="2" charset="0"/>
              </a:rPr>
              <a:t>identify</a:t>
            </a:r>
            <a:r>
              <a:rPr lang="fr-FR" sz="2800" dirty="0">
                <a:latin typeface="ADLaM Display" panose="02010000000000000000" pitchFamily="2" charset="0"/>
                <a:ea typeface="ADLaM Display" panose="02010000000000000000" pitchFamily="2" charset="0"/>
                <a:cs typeface="ADLaM Display" panose="02010000000000000000" pitchFamily="2" charset="0"/>
              </a:rPr>
              <a:t> PAMIs are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international standards</a:t>
            </a:r>
          </a:p>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latin typeface="ADLaM Display" panose="02010000000000000000" pitchFamily="2" charset="0"/>
                <a:ea typeface="ADLaM Display" panose="02010000000000000000" pitchFamily="2" charset="0"/>
                <a:cs typeface="ADLaM Display" panose="02010000000000000000" pitchFamily="2" charset="0"/>
              </a:rPr>
              <a:t>Using</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latin typeface="ADLaM Display" panose="02010000000000000000" pitchFamily="2" charset="0"/>
                <a:ea typeface="ADLaM Display" panose="02010000000000000000" pitchFamily="2" charset="0"/>
                <a:cs typeface="ADLaM Display" panose="02010000000000000000" pitchFamily="2" charset="0"/>
              </a:rPr>
              <a:t>them</a:t>
            </a:r>
            <a:r>
              <a:rPr lang="fr-FR" sz="2800" dirty="0">
                <a:latin typeface="ADLaM Display" panose="02010000000000000000" pitchFamily="2" charset="0"/>
                <a:ea typeface="ADLaM Display" panose="02010000000000000000" pitchFamily="2" charset="0"/>
                <a:cs typeface="ADLaM Display" panose="02010000000000000000" pitchFamily="2" charset="0"/>
              </a:rPr>
              <a:t> come with</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advantages</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for countries</a:t>
            </a:r>
          </a:p>
        </p:txBody>
      </p:sp>
      <p:grpSp>
        <p:nvGrpSpPr>
          <p:cNvPr id="11" name="Group 10">
            <a:extLst>
              <a:ext uri="{FF2B5EF4-FFF2-40B4-BE49-F238E27FC236}">
                <a16:creationId xmlns:a16="http://schemas.microsoft.com/office/drawing/2014/main" id="{2AD1F09E-9ADF-AF17-E29F-5D4C2C737B52}"/>
              </a:ext>
            </a:extLst>
          </p:cNvPr>
          <p:cNvGrpSpPr/>
          <p:nvPr/>
        </p:nvGrpSpPr>
        <p:grpSpPr>
          <a:xfrm>
            <a:off x="13126626" y="3650608"/>
            <a:ext cx="3546447" cy="2903455"/>
            <a:chOff x="13126626" y="3650608"/>
            <a:chExt cx="3546447" cy="2903455"/>
          </a:xfrm>
        </p:grpSpPr>
        <p:sp>
          <p:nvSpPr>
            <p:cNvPr id="9" name="TextBox 8">
              <a:extLst>
                <a:ext uri="{FF2B5EF4-FFF2-40B4-BE49-F238E27FC236}">
                  <a16:creationId xmlns:a16="http://schemas.microsoft.com/office/drawing/2014/main" id="{A2D9873B-13F2-B853-7A95-99A5AA501F5B}"/>
                </a:ext>
              </a:extLst>
            </p:cNvPr>
            <p:cNvSpPr txBox="1"/>
            <p:nvPr/>
          </p:nvSpPr>
          <p:spPr>
            <a:xfrm>
              <a:off x="13126626" y="5076735"/>
              <a:ext cx="3546447" cy="1477328"/>
            </a:xfrm>
            <a:prstGeom prst="rect">
              <a:avLst/>
            </a:prstGeom>
            <a:noFill/>
          </p:spPr>
          <p:txBody>
            <a:bodyPr wrap="square" rtlCol="0">
              <a:spAutoFit/>
            </a:bodyPr>
            <a:lstStyle/>
            <a:p>
              <a:pPr algn="ctr"/>
              <a:r>
                <a:rPr lang="en-GB" sz="2400" b="1" dirty="0">
                  <a:solidFill>
                    <a:schemeClr val="tx1">
                      <a:lumMod val="75000"/>
                      <a:lumOff val="25000"/>
                    </a:schemeClr>
                  </a:solidFill>
                  <a:latin typeface="Congenial" panose="02000503040000020004" pitchFamily="2" charset="0"/>
                </a:rPr>
                <a:t>Foster</a:t>
              </a:r>
              <a:r>
                <a:rPr lang="en-GB" sz="2400" b="1" dirty="0">
                  <a:solidFill>
                    <a:srgbClr val="009999"/>
                  </a:solidFill>
                  <a:latin typeface="Congenial" panose="02000503040000020004" pitchFamily="2" charset="0"/>
                </a:rPr>
                <a:t> stakeholder engagement </a:t>
              </a:r>
              <a:r>
                <a:rPr lang="en-GB" sz="2400" b="1" dirty="0">
                  <a:solidFill>
                    <a:schemeClr val="tx1">
                      <a:lumMod val="75000"/>
                      <a:lumOff val="25000"/>
                    </a:schemeClr>
                  </a:solidFill>
                  <a:latin typeface="Congenial" panose="02000503040000020004" pitchFamily="2" charset="0"/>
                </a:rPr>
                <a:t>and buy-in for the NCP </a:t>
              </a:r>
            </a:p>
            <a:p>
              <a:pPr algn="ctr"/>
              <a:endParaRPr lang="en-GB" dirty="0"/>
            </a:p>
          </p:txBody>
        </p:sp>
        <p:sp>
          <p:nvSpPr>
            <p:cNvPr id="21" name="Freeform 2">
              <a:extLst>
                <a:ext uri="{FF2B5EF4-FFF2-40B4-BE49-F238E27FC236}">
                  <a16:creationId xmlns:a16="http://schemas.microsoft.com/office/drawing/2014/main" id="{73900C47-9D44-611F-A558-387F7E46547A}"/>
                </a:ext>
              </a:extLst>
            </p:cNvPr>
            <p:cNvSpPr/>
            <p:nvPr/>
          </p:nvSpPr>
          <p:spPr>
            <a:xfrm>
              <a:off x="14279872" y="3650608"/>
              <a:ext cx="1239954" cy="1215035"/>
            </a:xfrm>
            <a:custGeom>
              <a:avLst/>
              <a:gdLst/>
              <a:ahLst/>
              <a:cxnLst/>
              <a:rect l="l" t="t" r="r" b="b"/>
              <a:pathLst>
                <a:path w="3969067" h="4114800">
                  <a:moveTo>
                    <a:pt x="0" y="0"/>
                  </a:moveTo>
                  <a:lnTo>
                    <a:pt x="3969068" y="0"/>
                  </a:lnTo>
                  <a:lnTo>
                    <a:pt x="39690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grpSp>
        <p:nvGrpSpPr>
          <p:cNvPr id="14" name="Group 13">
            <a:extLst>
              <a:ext uri="{FF2B5EF4-FFF2-40B4-BE49-F238E27FC236}">
                <a16:creationId xmlns:a16="http://schemas.microsoft.com/office/drawing/2014/main" id="{7E9206DF-374A-AAC5-F820-2D5694902D24}"/>
              </a:ext>
            </a:extLst>
          </p:cNvPr>
          <p:cNvGrpSpPr/>
          <p:nvPr/>
        </p:nvGrpSpPr>
        <p:grpSpPr>
          <a:xfrm>
            <a:off x="11869865" y="6587791"/>
            <a:ext cx="2513522" cy="2400805"/>
            <a:chOff x="11869865" y="6587791"/>
            <a:chExt cx="2513522" cy="2400805"/>
          </a:xfrm>
        </p:grpSpPr>
        <p:sp>
          <p:nvSpPr>
            <p:cNvPr id="20" name="TextBox 19">
              <a:extLst>
                <a:ext uri="{FF2B5EF4-FFF2-40B4-BE49-F238E27FC236}">
                  <a16:creationId xmlns:a16="http://schemas.microsoft.com/office/drawing/2014/main" id="{02FA6F7F-8ED4-7048-D184-45CDCD2975B9}"/>
                </a:ext>
              </a:extLst>
            </p:cNvPr>
            <p:cNvSpPr txBox="1"/>
            <p:nvPr/>
          </p:nvSpPr>
          <p:spPr>
            <a:xfrm>
              <a:off x="11869865" y="8157599"/>
              <a:ext cx="2513522" cy="830997"/>
            </a:xfrm>
            <a:prstGeom prst="rect">
              <a:avLst/>
            </a:prstGeom>
            <a:noFill/>
          </p:spPr>
          <p:txBody>
            <a:bodyPr wrap="square" rtlCol="0">
              <a:spAutoFit/>
            </a:bodyPr>
            <a:lstStyle/>
            <a:p>
              <a:pPr algn="ctr"/>
              <a:r>
                <a:rPr lang="en-GB" sz="2400" b="1" dirty="0">
                  <a:solidFill>
                    <a:schemeClr val="tx1">
                      <a:lumMod val="75000"/>
                      <a:lumOff val="25000"/>
                    </a:schemeClr>
                  </a:solidFill>
                  <a:latin typeface="Congenial" panose="02000503040000020004" pitchFamily="2" charset="0"/>
                </a:rPr>
                <a:t>International </a:t>
              </a:r>
              <a:r>
                <a:rPr lang="en-GB" sz="2400" b="1" dirty="0">
                  <a:solidFill>
                    <a:srgbClr val="009999"/>
                  </a:solidFill>
                  <a:latin typeface="Congenial" panose="02000503040000020004" pitchFamily="2" charset="0"/>
                </a:rPr>
                <a:t>recognition</a:t>
              </a:r>
            </a:p>
          </p:txBody>
        </p:sp>
        <p:sp>
          <p:nvSpPr>
            <p:cNvPr id="22" name="Freeform 2">
              <a:extLst>
                <a:ext uri="{FF2B5EF4-FFF2-40B4-BE49-F238E27FC236}">
                  <a16:creationId xmlns:a16="http://schemas.microsoft.com/office/drawing/2014/main" id="{74363B36-06B3-04E8-62C3-6855D201D15E}"/>
                </a:ext>
              </a:extLst>
            </p:cNvPr>
            <p:cNvSpPr/>
            <p:nvPr/>
          </p:nvSpPr>
          <p:spPr>
            <a:xfrm>
              <a:off x="12442719" y="6587791"/>
              <a:ext cx="1169884" cy="1425758"/>
            </a:xfrm>
            <a:custGeom>
              <a:avLst/>
              <a:gdLst/>
              <a:ahLst/>
              <a:cxnLst/>
              <a:rect l="l" t="t" r="r" b="b"/>
              <a:pathLst>
                <a:path w="3055239" h="4114800">
                  <a:moveTo>
                    <a:pt x="0" y="0"/>
                  </a:moveTo>
                  <a:lnTo>
                    <a:pt x="3055240" y="0"/>
                  </a:lnTo>
                  <a:lnTo>
                    <a:pt x="30552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grpSp>
        <p:nvGrpSpPr>
          <p:cNvPr id="10" name="Group 9">
            <a:extLst>
              <a:ext uri="{FF2B5EF4-FFF2-40B4-BE49-F238E27FC236}">
                <a16:creationId xmlns:a16="http://schemas.microsoft.com/office/drawing/2014/main" id="{85009AF5-094B-8369-B60C-2A73D6744B42}"/>
              </a:ext>
            </a:extLst>
          </p:cNvPr>
          <p:cNvGrpSpPr/>
          <p:nvPr/>
        </p:nvGrpSpPr>
        <p:grpSpPr>
          <a:xfrm>
            <a:off x="9515891" y="3496908"/>
            <a:ext cx="2941569" cy="3202225"/>
            <a:chOff x="9515891" y="3496908"/>
            <a:chExt cx="2941569" cy="3202225"/>
          </a:xfrm>
        </p:grpSpPr>
        <p:sp>
          <p:nvSpPr>
            <p:cNvPr id="19" name="TextBox 18">
              <a:extLst>
                <a:ext uri="{FF2B5EF4-FFF2-40B4-BE49-F238E27FC236}">
                  <a16:creationId xmlns:a16="http://schemas.microsoft.com/office/drawing/2014/main" id="{1AB86EED-8585-6ED5-965B-09BC25608A09}"/>
                </a:ext>
              </a:extLst>
            </p:cNvPr>
            <p:cNvSpPr txBox="1"/>
            <p:nvPr/>
          </p:nvSpPr>
          <p:spPr>
            <a:xfrm>
              <a:off x="9515891" y="5129473"/>
              <a:ext cx="2941569" cy="1569660"/>
            </a:xfrm>
            <a:prstGeom prst="rect">
              <a:avLst/>
            </a:prstGeom>
            <a:noFill/>
          </p:spPr>
          <p:txBody>
            <a:bodyPr wrap="square" rtlCol="0">
              <a:spAutoFit/>
            </a:bodyPr>
            <a:lstStyle/>
            <a:p>
              <a:pPr algn="ctr"/>
              <a:r>
                <a:rPr lang="en-GB" sz="2400" b="1" dirty="0">
                  <a:solidFill>
                    <a:schemeClr val="tx1">
                      <a:lumMod val="75000"/>
                      <a:lumOff val="25000"/>
                    </a:schemeClr>
                  </a:solidFill>
                  <a:latin typeface="Congenial" panose="02000503040000020004" pitchFamily="2" charset="0"/>
                </a:rPr>
                <a:t>Promote</a:t>
              </a:r>
              <a:r>
                <a:rPr lang="en-GB" sz="2400" b="1" dirty="0">
                  <a:solidFill>
                    <a:srgbClr val="009999"/>
                  </a:solidFill>
                  <a:latin typeface="Congenial" panose="02000503040000020004" pitchFamily="2" charset="0"/>
                </a:rPr>
                <a:t> consensus</a:t>
              </a:r>
            </a:p>
            <a:p>
              <a:pPr algn="ctr"/>
              <a:r>
                <a:rPr lang="en-GB" sz="2400" b="1" dirty="0">
                  <a:solidFill>
                    <a:schemeClr val="tx1">
                      <a:lumMod val="75000"/>
                      <a:lumOff val="25000"/>
                    </a:schemeClr>
                  </a:solidFill>
                  <a:latin typeface="Congenial" panose="02000503040000020004" pitchFamily="2" charset="0"/>
                </a:rPr>
                <a:t>among stakeholders</a:t>
              </a:r>
            </a:p>
          </p:txBody>
        </p:sp>
        <p:pic>
          <p:nvPicPr>
            <p:cNvPr id="23" name="Graphic 22" descr="Group success with solid fill">
              <a:extLst>
                <a:ext uri="{FF2B5EF4-FFF2-40B4-BE49-F238E27FC236}">
                  <a16:creationId xmlns:a16="http://schemas.microsoft.com/office/drawing/2014/main" id="{F713AFD9-AF78-CF2F-0772-51A78275B5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10767" y="3496908"/>
              <a:ext cx="1559098" cy="1559098"/>
            </a:xfrm>
            <a:prstGeom prst="rect">
              <a:avLst/>
            </a:prstGeom>
          </p:spPr>
        </p:pic>
      </p:grpSp>
      <p:grpSp>
        <p:nvGrpSpPr>
          <p:cNvPr id="8" name="Group 7">
            <a:extLst>
              <a:ext uri="{FF2B5EF4-FFF2-40B4-BE49-F238E27FC236}">
                <a16:creationId xmlns:a16="http://schemas.microsoft.com/office/drawing/2014/main" id="{8E363BB1-C757-EFD7-21C8-672E2B640133}"/>
              </a:ext>
            </a:extLst>
          </p:cNvPr>
          <p:cNvGrpSpPr/>
          <p:nvPr/>
        </p:nvGrpSpPr>
        <p:grpSpPr>
          <a:xfrm>
            <a:off x="5084384" y="3631390"/>
            <a:ext cx="3345683" cy="2669462"/>
            <a:chOff x="5084384" y="3631390"/>
            <a:chExt cx="3345683" cy="2669462"/>
          </a:xfrm>
        </p:grpSpPr>
        <p:sp>
          <p:nvSpPr>
            <p:cNvPr id="18" name="TextBox 17">
              <a:extLst>
                <a:ext uri="{FF2B5EF4-FFF2-40B4-BE49-F238E27FC236}">
                  <a16:creationId xmlns:a16="http://schemas.microsoft.com/office/drawing/2014/main" id="{A4F1E76E-3296-9308-52CB-D60D55F8B8D7}"/>
                </a:ext>
              </a:extLst>
            </p:cNvPr>
            <p:cNvSpPr txBox="1"/>
            <p:nvPr/>
          </p:nvSpPr>
          <p:spPr>
            <a:xfrm>
              <a:off x="5084384" y="5100523"/>
              <a:ext cx="3345683" cy="1200329"/>
            </a:xfrm>
            <a:prstGeom prst="rect">
              <a:avLst/>
            </a:prstGeom>
            <a:noFill/>
          </p:spPr>
          <p:txBody>
            <a:bodyPr wrap="square" rtlCol="0">
              <a:spAutoFit/>
            </a:bodyPr>
            <a:lstStyle/>
            <a:p>
              <a:pPr algn="ctr"/>
              <a:r>
                <a:rPr lang="en-GB" sz="2400" b="1" dirty="0">
                  <a:solidFill>
                    <a:srgbClr val="009999"/>
                  </a:solidFill>
                  <a:latin typeface="Congenial" panose="02000503040000020004" pitchFamily="2" charset="0"/>
                </a:rPr>
                <a:t>Flexible </a:t>
              </a:r>
              <a:r>
                <a:rPr lang="en-GB" sz="2400" b="1" dirty="0">
                  <a:solidFill>
                    <a:schemeClr val="tx1">
                      <a:lumMod val="75000"/>
                      <a:lumOff val="25000"/>
                    </a:schemeClr>
                  </a:solidFill>
                  <a:latin typeface="Congenial" panose="02000503040000020004" pitchFamily="2" charset="0"/>
                </a:rPr>
                <a:t>to take into account local context and resources</a:t>
              </a:r>
            </a:p>
          </p:txBody>
        </p:sp>
        <p:pic>
          <p:nvPicPr>
            <p:cNvPr id="24" name="Graphic 23" descr="Settings with solid fill">
              <a:extLst>
                <a:ext uri="{FF2B5EF4-FFF2-40B4-BE49-F238E27FC236}">
                  <a16:creationId xmlns:a16="http://schemas.microsoft.com/office/drawing/2014/main" id="{2262566C-7135-37EE-4698-8BD6CF4FC2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03840" y="3631390"/>
              <a:ext cx="1433858" cy="1433858"/>
            </a:xfrm>
            <a:prstGeom prst="rect">
              <a:avLst/>
            </a:prstGeom>
          </p:spPr>
        </p:pic>
      </p:grpSp>
      <p:grpSp>
        <p:nvGrpSpPr>
          <p:cNvPr id="2" name="Group 1">
            <a:extLst>
              <a:ext uri="{FF2B5EF4-FFF2-40B4-BE49-F238E27FC236}">
                <a16:creationId xmlns:a16="http://schemas.microsoft.com/office/drawing/2014/main" id="{9D3022AF-2C08-93C1-1BCA-4F383E0B6785}"/>
              </a:ext>
            </a:extLst>
          </p:cNvPr>
          <p:cNvGrpSpPr/>
          <p:nvPr/>
        </p:nvGrpSpPr>
        <p:grpSpPr>
          <a:xfrm>
            <a:off x="1614927" y="3622610"/>
            <a:ext cx="2743200" cy="2687533"/>
            <a:chOff x="1614927" y="3622610"/>
            <a:chExt cx="2743200" cy="2687533"/>
          </a:xfrm>
        </p:grpSpPr>
        <p:sp>
          <p:nvSpPr>
            <p:cNvPr id="17" name="TextBox 16">
              <a:extLst>
                <a:ext uri="{FF2B5EF4-FFF2-40B4-BE49-F238E27FC236}">
                  <a16:creationId xmlns:a16="http://schemas.microsoft.com/office/drawing/2014/main" id="{926975F9-6A21-3D62-12A5-91072557E022}"/>
                </a:ext>
              </a:extLst>
            </p:cNvPr>
            <p:cNvSpPr txBox="1"/>
            <p:nvPr/>
          </p:nvSpPr>
          <p:spPr>
            <a:xfrm>
              <a:off x="1614927" y="5109814"/>
              <a:ext cx="2743200" cy="1200329"/>
            </a:xfrm>
            <a:prstGeom prst="rect">
              <a:avLst/>
            </a:prstGeom>
            <a:noFill/>
          </p:spPr>
          <p:txBody>
            <a:bodyPr wrap="square" rtlCol="0">
              <a:spAutoFit/>
            </a:bodyPr>
            <a:lstStyle/>
            <a:p>
              <a:pPr algn="ctr"/>
              <a:r>
                <a:rPr lang="en-GB" sz="2400" b="1" dirty="0">
                  <a:solidFill>
                    <a:srgbClr val="009999"/>
                  </a:solidFill>
                  <a:latin typeface="Congenial" panose="02000503040000020004" pitchFamily="2" charset="0"/>
                </a:rPr>
                <a:t>Data driven </a:t>
              </a:r>
              <a:r>
                <a:rPr lang="en-GB" sz="2400" b="1" dirty="0">
                  <a:solidFill>
                    <a:schemeClr val="tx1">
                      <a:lumMod val="75000"/>
                      <a:lumOff val="25000"/>
                    </a:schemeClr>
                  </a:solidFill>
                  <a:latin typeface="Congenial" panose="02000503040000020004" pitchFamily="2" charset="0"/>
                </a:rPr>
                <a:t>for informed decision making</a:t>
              </a:r>
            </a:p>
          </p:txBody>
        </p:sp>
        <p:pic>
          <p:nvPicPr>
            <p:cNvPr id="25" name="Graphic 24" descr="Bar chart with solid fill">
              <a:extLst>
                <a:ext uri="{FF2B5EF4-FFF2-40B4-BE49-F238E27FC236}">
                  <a16:creationId xmlns:a16="http://schemas.microsoft.com/office/drawing/2014/main" id="{60AC3F4A-E0BE-398E-1FE3-8FA4907F34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74851" y="3622610"/>
              <a:ext cx="1351818" cy="1351818"/>
            </a:xfrm>
            <a:prstGeom prst="rect">
              <a:avLst/>
            </a:prstGeom>
          </p:spPr>
        </p:pic>
      </p:grpSp>
      <p:grpSp>
        <p:nvGrpSpPr>
          <p:cNvPr id="12" name="Group 11">
            <a:extLst>
              <a:ext uri="{FF2B5EF4-FFF2-40B4-BE49-F238E27FC236}">
                <a16:creationId xmlns:a16="http://schemas.microsoft.com/office/drawing/2014/main" id="{D8771AA9-9120-A6B3-9D2B-CCD03035EB77}"/>
              </a:ext>
            </a:extLst>
          </p:cNvPr>
          <p:cNvGrpSpPr/>
          <p:nvPr/>
        </p:nvGrpSpPr>
        <p:grpSpPr>
          <a:xfrm>
            <a:off x="3112777" y="6696128"/>
            <a:ext cx="3164134" cy="2517750"/>
            <a:chOff x="3112777" y="6696128"/>
            <a:chExt cx="3164134" cy="2517750"/>
          </a:xfrm>
        </p:grpSpPr>
        <p:sp>
          <p:nvSpPr>
            <p:cNvPr id="27" name="TextBox 26">
              <a:extLst>
                <a:ext uri="{FF2B5EF4-FFF2-40B4-BE49-F238E27FC236}">
                  <a16:creationId xmlns:a16="http://schemas.microsoft.com/office/drawing/2014/main" id="{DF54B543-CF6D-CC4C-36D5-174D869695C1}"/>
                </a:ext>
              </a:extLst>
            </p:cNvPr>
            <p:cNvSpPr txBox="1"/>
            <p:nvPr/>
          </p:nvSpPr>
          <p:spPr>
            <a:xfrm>
              <a:off x="3112777" y="8013549"/>
              <a:ext cx="3164134" cy="1200329"/>
            </a:xfrm>
            <a:prstGeom prst="rect">
              <a:avLst/>
            </a:prstGeom>
            <a:noFill/>
          </p:spPr>
          <p:txBody>
            <a:bodyPr wrap="square" rtlCol="0">
              <a:spAutoFit/>
            </a:bodyPr>
            <a:lstStyle/>
            <a:p>
              <a:pPr algn="ctr"/>
              <a:r>
                <a:rPr lang="en-GB" sz="2400" b="1" dirty="0">
                  <a:solidFill>
                    <a:schemeClr val="tx1">
                      <a:lumMod val="75000"/>
                      <a:lumOff val="25000"/>
                    </a:schemeClr>
                  </a:solidFill>
                  <a:latin typeface="Congenial" panose="02000503040000020004" pitchFamily="2" charset="0"/>
                </a:rPr>
                <a:t>Come with supporting material / </a:t>
              </a:r>
              <a:r>
                <a:rPr lang="en-GB" sz="2400" b="1" dirty="0">
                  <a:solidFill>
                    <a:srgbClr val="009999"/>
                  </a:solidFill>
                  <a:latin typeface="Congenial" panose="02000503040000020004" pitchFamily="2" charset="0"/>
                </a:rPr>
                <a:t>easy to use</a:t>
              </a:r>
            </a:p>
          </p:txBody>
        </p:sp>
        <p:pic>
          <p:nvPicPr>
            <p:cNvPr id="28" name="Graphic 27" descr="Badge Tick1 with solid fill">
              <a:extLst>
                <a:ext uri="{FF2B5EF4-FFF2-40B4-BE49-F238E27FC236}">
                  <a16:creationId xmlns:a16="http://schemas.microsoft.com/office/drawing/2014/main" id="{D8B48D17-70BB-9B0F-EDDB-0BE204281BA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29671" y="6696128"/>
              <a:ext cx="1097280" cy="1097280"/>
            </a:xfrm>
            <a:prstGeom prst="rect">
              <a:avLst/>
            </a:prstGeom>
          </p:spPr>
        </p:pic>
      </p:grpSp>
      <p:grpSp>
        <p:nvGrpSpPr>
          <p:cNvPr id="13" name="Group 12">
            <a:extLst>
              <a:ext uri="{FF2B5EF4-FFF2-40B4-BE49-F238E27FC236}">
                <a16:creationId xmlns:a16="http://schemas.microsoft.com/office/drawing/2014/main" id="{6FD8A653-C68B-45C0-7A37-9C704A755573}"/>
              </a:ext>
            </a:extLst>
          </p:cNvPr>
          <p:cNvGrpSpPr/>
          <p:nvPr/>
        </p:nvGrpSpPr>
        <p:grpSpPr>
          <a:xfrm>
            <a:off x="7066365" y="6392287"/>
            <a:ext cx="3647334" cy="2688555"/>
            <a:chOff x="7066365" y="6392287"/>
            <a:chExt cx="3647334" cy="2688555"/>
          </a:xfrm>
        </p:grpSpPr>
        <p:sp>
          <p:nvSpPr>
            <p:cNvPr id="29" name="TextBox 28">
              <a:extLst>
                <a:ext uri="{FF2B5EF4-FFF2-40B4-BE49-F238E27FC236}">
                  <a16:creationId xmlns:a16="http://schemas.microsoft.com/office/drawing/2014/main" id="{D472E60D-B76F-FE1F-E9D0-62D6CE3A4AAB}"/>
                </a:ext>
              </a:extLst>
            </p:cNvPr>
            <p:cNvSpPr txBox="1"/>
            <p:nvPr/>
          </p:nvSpPr>
          <p:spPr>
            <a:xfrm>
              <a:off x="7066365" y="7880513"/>
              <a:ext cx="3647334" cy="1200329"/>
            </a:xfrm>
            <a:prstGeom prst="rect">
              <a:avLst/>
            </a:prstGeom>
            <a:noFill/>
          </p:spPr>
          <p:txBody>
            <a:bodyPr wrap="square" rtlCol="0">
              <a:spAutoFit/>
            </a:bodyPr>
            <a:lstStyle/>
            <a:p>
              <a:pPr algn="ctr"/>
              <a:r>
                <a:rPr lang="en-GB" sz="2400" b="1" dirty="0">
                  <a:solidFill>
                    <a:srgbClr val="009999"/>
                  </a:solidFill>
                  <a:latin typeface="Congenial" panose="02000503040000020004" pitchFamily="2" charset="0"/>
                </a:rPr>
                <a:t>Assistance provided </a:t>
              </a:r>
              <a:r>
                <a:rPr lang="en-GB" sz="2400" b="1" dirty="0">
                  <a:solidFill>
                    <a:schemeClr val="tx1">
                      <a:lumMod val="75000"/>
                      <a:lumOff val="25000"/>
                    </a:schemeClr>
                  </a:solidFill>
                  <a:latin typeface="Congenial" panose="02000503040000020004" pitchFamily="2" charset="0"/>
                </a:rPr>
                <a:t>through the GTFCC network upon request</a:t>
              </a:r>
            </a:p>
          </p:txBody>
        </p:sp>
        <p:pic>
          <p:nvPicPr>
            <p:cNvPr id="31" name="Graphic 30" descr="Internet with solid fill">
              <a:extLst>
                <a:ext uri="{FF2B5EF4-FFF2-40B4-BE49-F238E27FC236}">
                  <a16:creationId xmlns:a16="http://schemas.microsoft.com/office/drawing/2014/main" id="{09F2366D-287B-8730-33FE-DC2C8E603AC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38593" y="6392287"/>
              <a:ext cx="1587534" cy="1587534"/>
            </a:xfrm>
            <a:prstGeom prst="rect">
              <a:avLst/>
            </a:prstGeom>
          </p:spPr>
        </p:pic>
      </p:grpSp>
      <p:sp>
        <p:nvSpPr>
          <p:cNvPr id="3" name="Slide Number Placeholder 2">
            <a:extLst>
              <a:ext uri="{FF2B5EF4-FFF2-40B4-BE49-F238E27FC236}">
                <a16:creationId xmlns:a16="http://schemas.microsoft.com/office/drawing/2014/main" id="{9D8A8E9B-9D37-9B71-2F23-E836EB1E55B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a:p>
        </p:txBody>
      </p:sp>
    </p:spTree>
    <p:extLst>
      <p:ext uri="{BB962C8B-B14F-4D97-AF65-F5344CB8AC3E}">
        <p14:creationId xmlns:p14="http://schemas.microsoft.com/office/powerpoint/2010/main" val="982258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09600" y="-1050587"/>
            <a:ext cx="9865895"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1371600">
              <a:defRPr/>
            </a:pPr>
            <a:endParaRPr lang="en-US" sz="2700">
              <a:solidFill>
                <a:prstClr val="black"/>
              </a:solidFill>
              <a:latin typeface="Calibri"/>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31733" y="186242"/>
            <a:ext cx="12957022" cy="826765"/>
          </a:xfrm>
          <a:prstGeom prst="rect">
            <a:avLst/>
          </a:prstGeom>
        </p:spPr>
        <p:txBody>
          <a:bodyPr wrap="square" lIns="0" tIns="0" rIns="0" bIns="0" rtlCol="0" anchor="t">
            <a:spAutoFit/>
          </a:bodyPr>
          <a:lstStyle/>
          <a:p>
            <a:pPr defTabSz="1371600">
              <a:lnSpc>
                <a:spcPts val="6779"/>
              </a:lnSpc>
            </a:pPr>
            <a:r>
              <a:rPr lang="en-GB" sz="4400" b="1" dirty="0">
                <a:solidFill>
                  <a:srgbClr val="FFFFFF"/>
                </a:solidFill>
                <a:latin typeface="Cavolini" panose="03000502040302020204" pitchFamily="66" charset="0"/>
                <a:cs typeface="Cavolini" panose="03000502040302020204" pitchFamily="66" charset="0"/>
                <a:sym typeface="Atkinson Hyperlegible Bold"/>
              </a:rPr>
              <a:t>Wrap up</a:t>
            </a:r>
            <a:endParaRPr lang="en-US" sz="4400" b="1" dirty="0">
              <a:solidFill>
                <a:srgbClr val="FFFFFF"/>
              </a:solidFill>
              <a:latin typeface="Cavolini" panose="03000502040302020204" pitchFamily="66" charset="0"/>
              <a:cs typeface="Cavolini" panose="03000502040302020204" pitchFamily="66" charset="0"/>
              <a:sym typeface="Atkinson Hyperlegible Bold"/>
            </a:endParaRPr>
          </a:p>
        </p:txBody>
      </p:sp>
      <p:grpSp>
        <p:nvGrpSpPr>
          <p:cNvPr id="4" name="Group 3">
            <a:extLst>
              <a:ext uri="{FF2B5EF4-FFF2-40B4-BE49-F238E27FC236}">
                <a16:creationId xmlns:a16="http://schemas.microsoft.com/office/drawing/2014/main" id="{305D8AE6-C947-1189-72A0-CECC11FB9769}"/>
              </a:ext>
            </a:extLst>
          </p:cNvPr>
          <p:cNvGrpSpPr/>
          <p:nvPr/>
        </p:nvGrpSpPr>
        <p:grpSpPr>
          <a:xfrm>
            <a:off x="-609600" y="2628898"/>
            <a:ext cx="16812126" cy="6858003"/>
            <a:chOff x="-609600" y="2628898"/>
            <a:chExt cx="16812126" cy="6858003"/>
          </a:xfrm>
        </p:grpSpPr>
        <p:sp>
          <p:nvSpPr>
            <p:cNvPr id="7" name="Rectangle: Rounded Corners 6">
              <a:extLst>
                <a:ext uri="{FF2B5EF4-FFF2-40B4-BE49-F238E27FC236}">
                  <a16:creationId xmlns:a16="http://schemas.microsoft.com/office/drawing/2014/main" id="{88096B1D-F8DD-1812-138F-3D7B36448CD0}"/>
                </a:ext>
              </a:extLst>
            </p:cNvPr>
            <p:cNvSpPr/>
            <p:nvPr/>
          </p:nvSpPr>
          <p:spPr>
            <a:xfrm>
              <a:off x="-609600" y="2628901"/>
              <a:ext cx="16812126" cy="6858000"/>
            </a:xfrm>
            <a:prstGeom prst="roundRect">
              <a:avLst/>
            </a:pr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0FE698B-79B1-8928-AA53-32D1601989B6}"/>
                </a:ext>
              </a:extLst>
            </p:cNvPr>
            <p:cNvSpPr/>
            <p:nvPr/>
          </p:nvSpPr>
          <p:spPr>
            <a:xfrm>
              <a:off x="-152400" y="2628898"/>
              <a:ext cx="889580" cy="6858001"/>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7863AFA3-50B6-8EFC-7E15-B32219516054}"/>
              </a:ext>
            </a:extLst>
          </p:cNvPr>
          <p:cNvSpPr txBox="1"/>
          <p:nvPr/>
        </p:nvSpPr>
        <p:spPr>
          <a:xfrm>
            <a:off x="1778976" y="3240345"/>
            <a:ext cx="13716000" cy="2939266"/>
          </a:xfrm>
          <a:prstGeom prst="rect">
            <a:avLst/>
          </a:prstGeom>
          <a:noFill/>
        </p:spPr>
        <p:txBody>
          <a:bodyPr wrap="square" rtlCol="0">
            <a:spAutoFit/>
          </a:bodyPr>
          <a:lstStyle/>
          <a:p>
            <a:pPr marL="285750" indent="-285750">
              <a:spcAft>
                <a:spcPts val="1200"/>
              </a:spcAft>
              <a:buBlip>
                <a:blip r:embed="rId3"/>
              </a:buBlip>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Countries can control and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eliminate</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cholera with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multisectoral</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strategies</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targeted</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to priority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geographic</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areas</a:t>
            </a:r>
          </a:p>
          <a:p>
            <a:pPr marL="457200" indent="-457200">
              <a:spcAft>
                <a:spcPts val="600"/>
              </a:spcAft>
              <a:buClr>
                <a:srgbClr val="009999"/>
              </a:buClr>
              <a:buFont typeface="Arial" panose="020B0604020202020204" pitchFamily="34" charset="0"/>
              <a:buChar char="•"/>
            </a:pPr>
            <a:r>
              <a:rPr lang="fr-FR" sz="2600" dirty="0" err="1">
                <a:latin typeface="Atkinson Hyperlegible" panose="020B0604020202020204" charset="0"/>
              </a:rPr>
              <a:t>These</a:t>
            </a:r>
            <a:r>
              <a:rPr lang="fr-FR" sz="2600" dirty="0">
                <a:latin typeface="Atkinson Hyperlegible" panose="020B0604020202020204" charset="0"/>
              </a:rPr>
              <a:t> areas are the Priority Areas for </a:t>
            </a:r>
            <a:r>
              <a:rPr lang="fr-FR" sz="2600" dirty="0" err="1">
                <a:latin typeface="Atkinson Hyperlegible" panose="020B0604020202020204" charset="0"/>
              </a:rPr>
              <a:t>Multisectoral</a:t>
            </a:r>
            <a:r>
              <a:rPr lang="fr-FR" sz="2600" dirty="0">
                <a:latin typeface="Atkinson Hyperlegible" panose="020B0604020202020204" charset="0"/>
              </a:rPr>
              <a:t> Interventions (</a:t>
            </a:r>
            <a:r>
              <a:rPr lang="fr-FR" sz="2600" dirty="0">
                <a:solidFill>
                  <a:srgbClr val="009999"/>
                </a:solidFill>
                <a:latin typeface="Atkinson Hyperlegible Bold" panose="020B0604020202020204" charset="0"/>
              </a:rPr>
              <a:t>PAMIs</a:t>
            </a:r>
            <a:r>
              <a:rPr lang="fr-FR" sz="2600" dirty="0">
                <a:latin typeface="Atkinson Hyperlegible" panose="020B0604020202020204" charset="0"/>
              </a:rPr>
              <a:t>)</a:t>
            </a:r>
          </a:p>
          <a:p>
            <a:pPr marL="457200" indent="-457200">
              <a:spcAft>
                <a:spcPts val="600"/>
              </a:spcAft>
              <a:buClr>
                <a:srgbClr val="009999"/>
              </a:buClr>
              <a:buFont typeface="Arial" panose="020B0604020202020204" pitchFamily="34" charset="0"/>
              <a:buChar char="•"/>
            </a:pPr>
            <a:r>
              <a:rPr lang="fr-FR" sz="2600" dirty="0" err="1">
                <a:latin typeface="Atkinson Hyperlegible" panose="020B0604020202020204" charset="0"/>
              </a:rPr>
              <a:t>These</a:t>
            </a:r>
            <a:r>
              <a:rPr lang="fr-FR" sz="2600" dirty="0">
                <a:latin typeface="Atkinson Hyperlegible" panose="020B0604020202020204" charset="0"/>
              </a:rPr>
              <a:t> </a:t>
            </a:r>
            <a:r>
              <a:rPr lang="fr-FR" sz="2600" dirty="0" err="1">
                <a:latin typeface="Atkinson Hyperlegible" panose="020B0604020202020204" charset="0"/>
              </a:rPr>
              <a:t>strategies</a:t>
            </a:r>
            <a:r>
              <a:rPr lang="fr-FR" sz="2600" dirty="0">
                <a:latin typeface="Atkinson Hyperlegible" panose="020B0604020202020204" charset="0"/>
              </a:rPr>
              <a:t> are </a:t>
            </a:r>
            <a:r>
              <a:rPr lang="fr-FR" sz="2600" dirty="0" err="1">
                <a:latin typeface="Atkinson Hyperlegible" panose="020B0604020202020204" charset="0"/>
              </a:rPr>
              <a:t>defined</a:t>
            </a:r>
            <a:r>
              <a:rPr lang="fr-FR" sz="2600" dirty="0">
                <a:latin typeface="Atkinson Hyperlegible" panose="020B0604020202020204" charset="0"/>
              </a:rPr>
              <a:t> in National Cholera Plans (</a:t>
            </a:r>
            <a:r>
              <a:rPr lang="fr-FR" sz="2600" b="1" dirty="0" err="1">
                <a:solidFill>
                  <a:srgbClr val="009999"/>
                </a:solidFill>
                <a:latin typeface="Atkinson Hyperlegible Bold" panose="020B0604020202020204" charset="0"/>
              </a:rPr>
              <a:t>NCPs</a:t>
            </a:r>
            <a:r>
              <a:rPr lang="fr-FR" sz="2600" dirty="0">
                <a:latin typeface="Atkinson Hyperlegible" panose="020B0604020202020204" charset="0"/>
              </a:rPr>
              <a:t>)</a:t>
            </a:r>
          </a:p>
          <a:p>
            <a:pPr marL="457200" indent="-457200">
              <a:spcAft>
                <a:spcPts val="600"/>
              </a:spcAft>
              <a:buClr>
                <a:srgbClr val="009999"/>
              </a:buClr>
              <a:buFont typeface="Arial" panose="020B0604020202020204" pitchFamily="34" charset="0"/>
              <a:buChar char="•"/>
            </a:pPr>
            <a:r>
              <a:rPr lang="fr-FR" sz="2600" dirty="0">
                <a:latin typeface="Atkinson Hyperlegible" panose="020B0604020202020204" charset="0"/>
              </a:rPr>
              <a:t>PAMIs and </a:t>
            </a:r>
            <a:r>
              <a:rPr lang="fr-FR" sz="2600" dirty="0" err="1">
                <a:latin typeface="Atkinson Hyperlegible" panose="020B0604020202020204" charset="0"/>
              </a:rPr>
              <a:t>NCPs</a:t>
            </a:r>
            <a:r>
              <a:rPr lang="fr-FR" sz="2600" dirty="0">
                <a:latin typeface="Atkinson Hyperlegible" panose="020B0604020202020204" charset="0"/>
              </a:rPr>
              <a:t> should be </a:t>
            </a:r>
            <a:r>
              <a:rPr lang="fr-FR" sz="2600" dirty="0" err="1">
                <a:latin typeface="Atkinson Hyperlegible" panose="020B0604020202020204" charset="0"/>
              </a:rPr>
              <a:t>updated</a:t>
            </a:r>
            <a:r>
              <a:rPr lang="fr-FR" sz="2600" dirty="0">
                <a:latin typeface="Atkinson Hyperlegible" panose="020B0604020202020204" charset="0"/>
              </a:rPr>
              <a:t> </a:t>
            </a:r>
            <a:r>
              <a:rPr lang="fr-FR" sz="2600" dirty="0" err="1">
                <a:latin typeface="Atkinson Hyperlegible" panose="020B0604020202020204" charset="0"/>
              </a:rPr>
              <a:t>periodically</a:t>
            </a:r>
            <a:r>
              <a:rPr lang="fr-FR" sz="2600" dirty="0">
                <a:latin typeface="Atkinson Hyperlegible" panose="020B0604020202020204" charset="0"/>
              </a:rPr>
              <a:t> (</a:t>
            </a:r>
            <a:r>
              <a:rPr lang="fr-FR" sz="2600" b="1" dirty="0">
                <a:solidFill>
                  <a:srgbClr val="009999"/>
                </a:solidFill>
                <a:latin typeface="Atkinson Hyperlegible Bold" panose="020B0604020202020204" charset="0"/>
                <a:cs typeface="Times New Roman" panose="02020603050405020304" pitchFamily="18" charset="0"/>
              </a:rPr>
              <a:t>≈ </a:t>
            </a:r>
            <a:r>
              <a:rPr lang="fr-FR" sz="2600" b="1" dirty="0" err="1">
                <a:solidFill>
                  <a:srgbClr val="009999"/>
                </a:solidFill>
                <a:latin typeface="Atkinson Hyperlegible Bold" panose="020B0604020202020204" charset="0"/>
              </a:rPr>
              <a:t>every</a:t>
            </a:r>
            <a:r>
              <a:rPr lang="fr-FR" sz="2600" b="1" dirty="0">
                <a:solidFill>
                  <a:srgbClr val="009999"/>
                </a:solidFill>
                <a:latin typeface="Atkinson Hyperlegible Bold" panose="020B0604020202020204" charset="0"/>
              </a:rPr>
              <a:t> 5 years</a:t>
            </a:r>
            <a:r>
              <a:rPr lang="fr-FR" sz="2600" dirty="0">
                <a:latin typeface="Atkinson Hyperlegible" panose="020B0604020202020204" charset="0"/>
              </a:rPr>
              <a:t>)</a:t>
            </a:r>
          </a:p>
          <a:p>
            <a:pPr marL="457200" indent="-457200">
              <a:spcAft>
                <a:spcPts val="600"/>
              </a:spcAft>
              <a:buClr>
                <a:srgbClr val="009999"/>
              </a:buClr>
              <a:buFont typeface="Arial" panose="020B0604020202020204" pitchFamily="34" charset="0"/>
              <a:buChar char="•"/>
            </a:pPr>
            <a:r>
              <a:rPr lang="fr-FR" sz="2600" dirty="0">
                <a:latin typeface="Atkinson Hyperlegible" panose="020B0604020202020204" charset="0"/>
              </a:rPr>
              <a:t>PAMIs and </a:t>
            </a:r>
            <a:r>
              <a:rPr lang="fr-FR" sz="2600" dirty="0" err="1">
                <a:latin typeface="Atkinson Hyperlegible" panose="020B0604020202020204" charset="0"/>
              </a:rPr>
              <a:t>NCPs</a:t>
            </a:r>
            <a:r>
              <a:rPr lang="fr-FR" sz="2600" dirty="0">
                <a:latin typeface="Atkinson Hyperlegible" panose="020B0604020202020204" charset="0"/>
              </a:rPr>
              <a:t> can be for </a:t>
            </a:r>
            <a:r>
              <a:rPr lang="fr-FR" sz="2600" dirty="0">
                <a:solidFill>
                  <a:srgbClr val="009999"/>
                </a:solidFill>
                <a:latin typeface="Atkinson Hyperlegible Bold" panose="020B0604020202020204" charset="0"/>
              </a:rPr>
              <a:t>cholera control </a:t>
            </a:r>
            <a:r>
              <a:rPr lang="fr-FR" sz="2600" dirty="0">
                <a:latin typeface="Atkinson Hyperlegible" panose="020B0604020202020204" charset="0"/>
              </a:rPr>
              <a:t>or</a:t>
            </a:r>
            <a:r>
              <a:rPr lang="fr-FR" sz="2600" dirty="0">
                <a:solidFill>
                  <a:srgbClr val="009999"/>
                </a:solidFill>
                <a:latin typeface="Atkinson Hyperlegible Bold" panose="020B0604020202020204" charset="0"/>
              </a:rPr>
              <a:t> cholera elimination</a:t>
            </a:r>
            <a:endParaRPr lang="en-US" sz="2600" dirty="0">
              <a:solidFill>
                <a:srgbClr val="009999"/>
              </a:solidFill>
              <a:latin typeface="Atkinson Hyperlegible Bold" panose="020B0604020202020204" charset="0"/>
            </a:endParaRPr>
          </a:p>
        </p:txBody>
      </p:sp>
      <p:sp>
        <p:nvSpPr>
          <p:cNvPr id="9" name="TextBox 8">
            <a:extLst>
              <a:ext uri="{FF2B5EF4-FFF2-40B4-BE49-F238E27FC236}">
                <a16:creationId xmlns:a16="http://schemas.microsoft.com/office/drawing/2014/main" id="{41D16B3A-CE76-F280-756F-4AAC7FBFB425}"/>
              </a:ext>
            </a:extLst>
          </p:cNvPr>
          <p:cNvSpPr txBox="1"/>
          <p:nvPr/>
        </p:nvSpPr>
        <p:spPr>
          <a:xfrm>
            <a:off x="1778976" y="6687454"/>
            <a:ext cx="13894161" cy="2031325"/>
          </a:xfrm>
          <a:prstGeom prst="rect">
            <a:avLst/>
          </a:prstGeom>
          <a:noFill/>
        </p:spPr>
        <p:txBody>
          <a:bodyPr wrap="square" rtlCol="0">
            <a:spAutoFit/>
          </a:bodyPr>
          <a:lstStyle/>
          <a:p>
            <a:pPr marL="285750" indent="-285750">
              <a:spcAft>
                <a:spcPts val="1200"/>
              </a:spcAft>
              <a:buBlip>
                <a:blip r:embed="rId3"/>
              </a:buBlip>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Countries should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identify</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PAMIs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using</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GTFCC methods</a:t>
            </a:r>
          </a:p>
          <a:p>
            <a:pPr marL="457200" indent="-457200">
              <a:spcAft>
                <a:spcPts val="1200"/>
              </a:spcAft>
              <a:buClr>
                <a:srgbClr val="009999"/>
              </a:buClr>
              <a:buFont typeface="Arial" panose="020B0604020202020204" pitchFamily="34" charset="0"/>
              <a:buChar char="•"/>
            </a:pPr>
            <a:r>
              <a:rPr lang="fr-FR" sz="2600" dirty="0" err="1">
                <a:latin typeface="Atkinson Hyperlegible" panose="020B0604020202020204" charset="0"/>
              </a:rPr>
              <a:t>These</a:t>
            </a:r>
            <a:r>
              <a:rPr lang="fr-FR" sz="2600" dirty="0">
                <a:latin typeface="Atkinson Hyperlegible" panose="020B0604020202020204" charset="0"/>
              </a:rPr>
              <a:t> methods are </a:t>
            </a:r>
            <a:r>
              <a:rPr lang="fr-FR" sz="2600" dirty="0" err="1">
                <a:solidFill>
                  <a:srgbClr val="009999"/>
                </a:solidFill>
                <a:latin typeface="Atkinson Hyperlegible Bold" panose="020B0604020202020204" charset="0"/>
              </a:rPr>
              <a:t>recognized</a:t>
            </a:r>
            <a:r>
              <a:rPr lang="fr-FR" sz="2600" dirty="0">
                <a:solidFill>
                  <a:srgbClr val="009999"/>
                </a:solidFill>
                <a:latin typeface="Atkinson Hyperlegible Bold" panose="020B0604020202020204" charset="0"/>
              </a:rPr>
              <a:t> </a:t>
            </a:r>
            <a:r>
              <a:rPr lang="fr-FR" sz="2600" dirty="0" err="1">
                <a:solidFill>
                  <a:srgbClr val="009999"/>
                </a:solidFill>
                <a:latin typeface="Atkinson Hyperlegible Bold" panose="020B0604020202020204" charset="0"/>
              </a:rPr>
              <a:t>internationally</a:t>
            </a:r>
            <a:r>
              <a:rPr lang="fr-FR" sz="2600" dirty="0">
                <a:solidFill>
                  <a:srgbClr val="009999"/>
                </a:solidFill>
                <a:latin typeface="Atkinson Hyperlegible Bold" panose="020B0604020202020204" charset="0"/>
              </a:rPr>
              <a:t> </a:t>
            </a:r>
          </a:p>
          <a:p>
            <a:pPr marL="457200" indent="-457200">
              <a:buClr>
                <a:srgbClr val="009999"/>
              </a:buClr>
              <a:buFont typeface="Arial" panose="020B0604020202020204" pitchFamily="34" charset="0"/>
              <a:buChar char="•"/>
            </a:pPr>
            <a:r>
              <a:rPr lang="fr-FR" sz="2600" dirty="0" err="1">
                <a:latin typeface="Atkinson Hyperlegible" panose="020B0604020202020204" charset="0"/>
              </a:rPr>
              <a:t>Using</a:t>
            </a:r>
            <a:r>
              <a:rPr lang="fr-FR" sz="2600" dirty="0">
                <a:latin typeface="Atkinson Hyperlegible" panose="020B0604020202020204" charset="0"/>
              </a:rPr>
              <a:t> a GTFCC PAMI </a:t>
            </a:r>
            <a:r>
              <a:rPr lang="fr-FR" sz="2600" dirty="0" err="1">
                <a:latin typeface="Atkinson Hyperlegible" panose="020B0604020202020204" charset="0"/>
              </a:rPr>
              <a:t>method</a:t>
            </a:r>
            <a:r>
              <a:rPr lang="fr-FR" sz="2600" dirty="0">
                <a:latin typeface="Atkinson Hyperlegible" panose="020B0604020202020204" charset="0"/>
              </a:rPr>
              <a:t> is a </a:t>
            </a:r>
            <a:r>
              <a:rPr lang="fr-FR" sz="2600" dirty="0" err="1">
                <a:solidFill>
                  <a:srgbClr val="009999"/>
                </a:solidFill>
                <a:latin typeface="Atkinson Hyperlegible Bold" panose="020B0604020202020204" charset="0"/>
              </a:rPr>
              <a:t>prerequisite</a:t>
            </a:r>
            <a:r>
              <a:rPr lang="fr-FR" sz="2600" dirty="0">
                <a:latin typeface="Atkinson Hyperlegible" panose="020B0604020202020204" charset="0"/>
              </a:rPr>
              <a:t> to move forward </a:t>
            </a:r>
            <a:r>
              <a:rPr lang="fr-FR" sz="2600" dirty="0" err="1">
                <a:latin typeface="Atkinson Hyperlegible" panose="020B0604020202020204" charset="0"/>
              </a:rPr>
              <a:t>smoothly</a:t>
            </a:r>
            <a:r>
              <a:rPr lang="fr-FR" sz="2600" dirty="0">
                <a:latin typeface="Atkinson Hyperlegible" panose="020B0604020202020204" charset="0"/>
              </a:rPr>
              <a:t> in </a:t>
            </a:r>
            <a:r>
              <a:rPr lang="fr-FR" sz="2600" dirty="0" err="1">
                <a:latin typeface="Atkinson Hyperlegible" panose="020B0604020202020204" charset="0"/>
              </a:rPr>
              <a:t>next</a:t>
            </a:r>
            <a:r>
              <a:rPr lang="fr-FR" sz="2600" dirty="0">
                <a:latin typeface="Atkinson Hyperlegible" panose="020B0604020202020204" charset="0"/>
              </a:rPr>
              <a:t> </a:t>
            </a:r>
            <a:r>
              <a:rPr lang="fr-FR" sz="2600" dirty="0" err="1">
                <a:latin typeface="Atkinson Hyperlegible" panose="020B0604020202020204" charset="0"/>
              </a:rPr>
              <a:t>steps</a:t>
            </a:r>
            <a:r>
              <a:rPr lang="fr-FR" sz="2600" dirty="0">
                <a:latin typeface="Atkinson Hyperlegible" panose="020B0604020202020204" charset="0"/>
              </a:rPr>
              <a:t> (e.g., </a:t>
            </a:r>
            <a:r>
              <a:rPr lang="fr-FR" sz="2600" dirty="0" err="1">
                <a:latin typeface="Atkinson Hyperlegible" panose="020B0604020202020204" charset="0"/>
              </a:rPr>
              <a:t>preventive</a:t>
            </a:r>
            <a:r>
              <a:rPr lang="fr-FR" sz="2600" dirty="0">
                <a:latin typeface="Atkinson Hyperlegible" panose="020B0604020202020204" charset="0"/>
              </a:rPr>
              <a:t> use of Oral Cholera Vaccine, GTFCC </a:t>
            </a:r>
            <a:r>
              <a:rPr lang="fr-FR" sz="2600" dirty="0" err="1">
                <a:latin typeface="Atkinson Hyperlegible" panose="020B0604020202020204" charset="0"/>
              </a:rPr>
              <a:t>endorsement</a:t>
            </a:r>
            <a:r>
              <a:rPr lang="fr-FR" sz="2600" dirty="0">
                <a:latin typeface="Atkinson Hyperlegible" panose="020B0604020202020204" charset="0"/>
              </a:rPr>
              <a:t> of an </a:t>
            </a:r>
            <a:r>
              <a:rPr lang="fr-FR" sz="2600" dirty="0" err="1">
                <a:latin typeface="Atkinson Hyperlegible" panose="020B0604020202020204" charset="0"/>
              </a:rPr>
              <a:t>NCP</a:t>
            </a:r>
            <a:r>
              <a:rPr lang="fr-FR" sz="2600" dirty="0">
                <a:latin typeface="Atkinson Hyperlegible" panose="020B0604020202020204" charset="0"/>
              </a:rPr>
              <a:t>)</a:t>
            </a:r>
          </a:p>
        </p:txBody>
      </p:sp>
      <p:sp>
        <p:nvSpPr>
          <p:cNvPr id="2" name="Slide Number Placeholder 1">
            <a:extLst>
              <a:ext uri="{FF2B5EF4-FFF2-40B4-BE49-F238E27FC236}">
                <a16:creationId xmlns:a16="http://schemas.microsoft.com/office/drawing/2014/main" id="{9FFE25E3-B38E-59FE-72FE-853A14908EE0}"/>
              </a:ext>
            </a:extLst>
          </p:cNvPr>
          <p:cNvSpPr>
            <a:spLocks noGrp="1"/>
          </p:cNvSpPr>
          <p:nvPr>
            <p:ph type="sldNum" sz="quarter" idx="12"/>
          </p:nvPr>
        </p:nvSpPr>
        <p:spPr>
          <a:xfrm>
            <a:off x="13437576" y="950322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806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416005" y="1399742"/>
            <a:ext cx="7455989" cy="7487515"/>
          </a:xfrm>
          <a:prstGeom prst="rect">
            <a:avLst/>
          </a:prstGeom>
        </p:spPr>
      </p:pic>
      <p:sp>
        <p:nvSpPr>
          <p:cNvPr id="3" name="Slide Number Placeholder 2">
            <a:extLst>
              <a:ext uri="{FF2B5EF4-FFF2-40B4-BE49-F238E27FC236}">
                <a16:creationId xmlns:a16="http://schemas.microsoft.com/office/drawing/2014/main" id="{7AB7A0A7-1EBB-AF8C-B4D0-E0E401693F15}"/>
              </a:ext>
            </a:extLst>
          </p:cNvPr>
          <p:cNvSpPr>
            <a:spLocks noGrp="1"/>
          </p:cNvSpPr>
          <p:nvPr>
            <p:ph type="sldNum" sz="quarter" idx="12"/>
          </p:nvPr>
        </p:nvSpPr>
        <p:spPr>
          <a:xfrm>
            <a:off x="13487400" y="946921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22570" y="-1050587"/>
            <a:ext cx="976657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50271" y="21431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715000" y="4229100"/>
            <a:ext cx="16383000" cy="3053785"/>
          </a:xfrm>
          <a:prstGeom prst="rect">
            <a:avLst/>
          </a:prstGeom>
          <a:noFill/>
        </p:spPr>
        <p:txBody>
          <a:bodyPr wrap="square">
            <a:spAutoFit/>
          </a:bodyPr>
          <a:lstStyle/>
          <a:p>
            <a:pPr marL="457200" marR="0" lvl="0" indent="-457200">
              <a:lnSpc>
                <a:spcPct val="107000"/>
              </a:lnSpc>
              <a:spcBef>
                <a:spcPts val="0"/>
              </a:spcBef>
              <a:spcAft>
                <a:spcPts val="2400"/>
              </a:spcAft>
              <a:buBlip>
                <a:blip r:embed="rId3"/>
              </a:buBlip>
            </a:pP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What is a National Cholera Plan (NCP)?</a:t>
            </a:r>
          </a:p>
          <a:p>
            <a:pPr marL="914400" lvl="1" indent="-457200">
              <a:lnSpc>
                <a:spcPct val="107000"/>
              </a:lnSpc>
              <a:spcAft>
                <a:spcPts val="1200"/>
              </a:spcAft>
              <a:buAutoNum type="alphaLcParenR"/>
            </a:pPr>
            <a:r>
              <a:rPr lang="en-GB" sz="2600" kern="100" dirty="0">
                <a:effectLst/>
                <a:latin typeface="Atkinson Hyperlegible" panose="020B0604020202020204" charset="0"/>
                <a:ea typeface="Calibri" panose="020F0502020204030204" pitchFamily="34" charset="0"/>
                <a:cs typeface="Arial" panose="020B0604020202020204" pitchFamily="34" charset="0"/>
              </a:rPr>
              <a:t>An emergency plan for cholera outbreak response</a:t>
            </a:r>
            <a:endParaRPr lang="en-US" sz="2600" kern="100" dirty="0">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AutoNum type="alphaLcParenR"/>
            </a:pPr>
            <a:r>
              <a:rPr lang="en-GB" sz="2600" kern="100" dirty="0">
                <a:effectLst/>
                <a:latin typeface="Atkinson Hyperlegible" panose="020B0604020202020204" charset="0"/>
                <a:ea typeface="Calibri" panose="020F0502020204030204" pitchFamily="34" charset="0"/>
                <a:cs typeface="Arial" panose="020B0604020202020204" pitchFamily="34" charset="0"/>
              </a:rPr>
              <a:t>A long-term strategic plan to eradicate cholera </a:t>
            </a:r>
            <a:endParaRPr lang="en-US" sz="2600" kern="100" dirty="0">
              <a:effectLst/>
              <a:latin typeface="Atkinson Hyperlegible" panose="020B0604020202020204" charset="0"/>
              <a:ea typeface="Calibri" panose="020F0502020204030204" pitchFamily="34" charset="0"/>
              <a:cs typeface="Arial" panose="020B0604020202020204" pitchFamily="34" charset="0"/>
            </a:endParaRPr>
          </a:p>
          <a:p>
            <a:pPr lvl="1">
              <a:lnSpc>
                <a:spcPct val="107000"/>
              </a:lnSpc>
              <a:spcAft>
                <a:spcPts val="1200"/>
              </a:spcAft>
            </a:pPr>
            <a:r>
              <a:rPr lang="en-GB" sz="2600" kern="100" dirty="0">
                <a:effectLst/>
                <a:latin typeface="Atkinson Hyperlegible" panose="020B0604020202020204" charset="0"/>
                <a:ea typeface="Calibri" panose="020F0502020204030204" pitchFamily="34" charset="0"/>
                <a:cs typeface="Arial" panose="020B0604020202020204" pitchFamily="34" charset="0"/>
              </a:rPr>
              <a:t>c) A mid to long term actionable plan to control or eliminate cholera</a:t>
            </a:r>
            <a:endParaRPr lang="en-US" sz="2600" kern="100" dirty="0">
              <a:effectLst/>
              <a:latin typeface="Atkinson Hyperlegible" panose="020B060402020202020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2800" kern="100" dirty="0">
                <a:effectLst/>
                <a:latin typeface="Atkinson Hyperlegible" panose="020B0604020202020204" charset="0"/>
                <a:ea typeface="Calibri" panose="020F0502020204030204" pitchFamily="34" charset="0"/>
                <a:cs typeface="Arial" panose="020B0604020202020204" pitchFamily="34" charset="0"/>
              </a:rPr>
              <a:t> </a:t>
            </a:r>
            <a:endParaRPr lang="en-US" sz="2800" kern="100" dirty="0">
              <a:effectLst/>
              <a:latin typeface="Atkinson Hyperlegible" panose="020B060402020202020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7" name="Slide Number Placeholder 6">
            <a:extLst>
              <a:ext uri="{FF2B5EF4-FFF2-40B4-BE49-F238E27FC236}">
                <a16:creationId xmlns:a16="http://schemas.microsoft.com/office/drawing/2014/main" id="{086B2034-879E-26DE-C4FF-41D5DF6F08D5}"/>
              </a:ext>
            </a:extLst>
          </p:cNvPr>
          <p:cNvSpPr>
            <a:spLocks noGrp="1"/>
          </p:cNvSpPr>
          <p:nvPr>
            <p:ph type="sldNum" sz="quarter" idx="12"/>
          </p:nvPr>
        </p:nvSpPr>
        <p:spPr>
          <a:xfrm>
            <a:off x="13422086" y="952499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99748" y="34057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724099" y="4337105"/>
            <a:ext cx="16383000" cy="3152466"/>
          </a:xfrm>
          <a:prstGeom prst="rect">
            <a:avLst/>
          </a:prstGeom>
          <a:noFill/>
        </p:spPr>
        <p:txBody>
          <a:bodyPr wrap="square">
            <a:spAutoFit/>
          </a:bodyPr>
          <a:lstStyle/>
          <a:p>
            <a:pPr marL="457200" marR="0" lvl="0" indent="-457200">
              <a:lnSpc>
                <a:spcPct val="107000"/>
              </a:lnSpc>
              <a:spcBef>
                <a:spcPts val="0"/>
              </a:spcBef>
              <a:spcAft>
                <a:spcPts val="2400"/>
              </a:spcAft>
              <a:buBlip>
                <a:blip r:embed="rId3"/>
              </a:buBlip>
            </a:pP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What is a National Cholera Plan (NCP)?</a:t>
            </a:r>
          </a:p>
          <a:p>
            <a:pPr marL="914400" lvl="1" indent="-457200">
              <a:lnSpc>
                <a:spcPct val="107000"/>
              </a:lnSpc>
              <a:spcAft>
                <a:spcPts val="1200"/>
              </a:spcAft>
              <a:buAutoNum type="alphaLcParenR"/>
            </a:pPr>
            <a:r>
              <a:rPr lang="en-GB"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An emergency plan for cholera outbreak response</a:t>
            </a:r>
            <a:endParaRPr lang="en-US"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endParaRPr>
          </a:p>
          <a:p>
            <a:pPr marL="914400" lvl="1" indent="-457200">
              <a:lnSpc>
                <a:spcPct val="107000"/>
              </a:lnSpc>
              <a:spcAft>
                <a:spcPts val="1200"/>
              </a:spcAft>
              <a:buAutoNum type="alphaLcParenR"/>
            </a:pPr>
            <a:r>
              <a:rPr lang="en-GB"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A long-term strategic plan to eradicate cholera </a:t>
            </a:r>
            <a:endParaRPr lang="en-US"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endParaRPr>
          </a:p>
          <a:p>
            <a:pPr lvl="1">
              <a:lnSpc>
                <a:spcPct val="107000"/>
              </a:lnSpc>
              <a:spcAft>
                <a:spcPts val="1200"/>
              </a:spcAft>
            </a:pPr>
            <a:r>
              <a:rPr lang="en-GB" sz="2600" b="1" kern="100" dirty="0">
                <a:solidFill>
                  <a:srgbClr val="009999"/>
                </a:solidFill>
                <a:latin typeface="Atkinson Hyperlegible" panose="020B0604020202020204" charset="0"/>
                <a:cs typeface="Arial" panose="020B0604020202020204" pitchFamily="34" charset="0"/>
              </a:rPr>
              <a:t>c) </a:t>
            </a:r>
            <a:r>
              <a:rPr lang="en-GB" sz="2600" b="1" kern="100" dirty="0">
                <a:solidFill>
                  <a:srgbClr val="009999"/>
                </a:solidFill>
                <a:latin typeface="Atkinson Hyperlegible Bold" panose="020B0604020202020204" charset="0"/>
                <a:cs typeface="Arial" panose="020B0604020202020204" pitchFamily="34" charset="0"/>
              </a:rPr>
              <a:t>A </a:t>
            </a:r>
            <a:r>
              <a:rPr lang="en-GB" sz="2600" b="1"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rPr>
              <a:t>mid to long term actionable plan to control or eliminate cholera</a:t>
            </a:r>
            <a:endParaRPr lang="en-US" sz="2600" b="1"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2800" kern="100" dirty="0">
                <a:effectLst/>
                <a:latin typeface="Atkinson Hyperlegible" panose="020B0604020202020204" charset="0"/>
                <a:ea typeface="Calibri" panose="020F0502020204030204" pitchFamily="34" charset="0"/>
                <a:cs typeface="Arial" panose="020B0604020202020204" pitchFamily="34" charset="0"/>
              </a:rPr>
              <a:t> </a:t>
            </a:r>
            <a:endParaRPr lang="en-US" sz="2800" kern="100" dirty="0">
              <a:effectLst/>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4"/>
          <a:stretch>
            <a:fillRect/>
          </a:stretch>
        </p:blipFill>
        <p:spPr>
          <a:xfrm>
            <a:off x="152400" y="3555156"/>
            <a:ext cx="5276850" cy="4562475"/>
          </a:xfrm>
          <a:prstGeom prst="rect">
            <a:avLst/>
          </a:prstGeom>
        </p:spPr>
      </p:pic>
      <p:sp>
        <p:nvSpPr>
          <p:cNvPr id="4" name="Slide Number Placeholder 3">
            <a:extLst>
              <a:ext uri="{FF2B5EF4-FFF2-40B4-BE49-F238E27FC236}">
                <a16:creationId xmlns:a16="http://schemas.microsoft.com/office/drawing/2014/main" id="{21101030-23EB-6EA5-9A08-2594C4F2430A}"/>
              </a:ext>
            </a:extLst>
          </p:cNvPr>
          <p:cNvSpPr>
            <a:spLocks noGrp="1"/>
          </p:cNvSpPr>
          <p:nvPr>
            <p:ph type="sldNum" sz="quarter" idx="12"/>
          </p:nvPr>
        </p:nvSpPr>
        <p:spPr>
          <a:xfrm>
            <a:off x="13503350" y="9550854"/>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0936" y="-1050587"/>
            <a:ext cx="9824936"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5266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10200" y="3924300"/>
            <a:ext cx="10735101" cy="3613490"/>
          </a:xfrm>
          <a:prstGeom prst="rect">
            <a:avLst/>
          </a:prstGeom>
          <a:noFill/>
        </p:spPr>
        <p:txBody>
          <a:bodyPr wrap="square">
            <a:spAutoFit/>
          </a:bodyPr>
          <a:lstStyle/>
          <a:p>
            <a:pPr marL="457200" indent="-457200">
              <a:lnSpc>
                <a:spcPct val="107000"/>
              </a:lnSpc>
              <a:spcAft>
                <a:spcPts val="2400"/>
              </a:spcAft>
              <a:buBlip>
                <a:blip r:embed="rId3"/>
              </a:buBlip>
            </a:pP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What are PAMIs</a:t>
            </a:r>
            <a:r>
              <a:rPr kumimoji="0" lang="en-GB"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Geographic areas where multisectoral interventions against cholera are expected to have the greatest public health impact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Geographic areas prioritized for emergency cholera response</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Geographic areas where cholera has recently been introduced</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4" name="Slide Number Placeholder 3">
            <a:extLst>
              <a:ext uri="{FF2B5EF4-FFF2-40B4-BE49-F238E27FC236}">
                <a16:creationId xmlns:a16="http://schemas.microsoft.com/office/drawing/2014/main" id="{FED13875-367F-B94A-65B7-24EE985ED8DE}"/>
              </a:ext>
            </a:extLst>
          </p:cNvPr>
          <p:cNvSpPr>
            <a:spLocks noGrp="1"/>
          </p:cNvSpPr>
          <p:nvPr>
            <p:ph type="sldNum" sz="quarter" idx="12"/>
          </p:nvPr>
        </p:nvSpPr>
        <p:spPr>
          <a:xfrm>
            <a:off x="13438414" y="950470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97890-396E-120F-6842-83491F119169}"/>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083123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63880" y="-1050587"/>
            <a:ext cx="970788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0155"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8" name="TextBox 7">
            <a:extLst>
              <a:ext uri="{FF2B5EF4-FFF2-40B4-BE49-F238E27FC236}">
                <a16:creationId xmlns:a16="http://schemas.microsoft.com/office/drawing/2014/main" id="{B48F4DB3-9067-B35E-DC8B-8498CDCAFC3E}"/>
              </a:ext>
            </a:extLst>
          </p:cNvPr>
          <p:cNvSpPr txBox="1"/>
          <p:nvPr/>
        </p:nvSpPr>
        <p:spPr>
          <a:xfrm>
            <a:off x="5715000" y="4076700"/>
            <a:ext cx="11289632" cy="3449983"/>
          </a:xfrm>
          <a:prstGeom prst="rect">
            <a:avLst/>
          </a:prstGeom>
          <a:noFill/>
        </p:spPr>
        <p:txBody>
          <a:bodyPr wrap="square">
            <a:spAutoFit/>
          </a:bodyPr>
          <a:lstStyle/>
          <a:p>
            <a:pPr marL="457200" indent="-457200">
              <a:lnSpc>
                <a:spcPct val="107000"/>
              </a:lnSpc>
              <a:spcAft>
                <a:spcPts val="2400"/>
              </a:spcAft>
              <a:buBlip>
                <a:blip r:embed="rId4"/>
              </a:buBlip>
            </a:pPr>
            <a:r>
              <a:rPr lang="en-GB" sz="2800" b="1" kern="100" dirty="0">
                <a:effectLst/>
                <a:latin typeface="Cavolini" panose="03000502040302020204" pitchFamily="66" charset="0"/>
                <a:ea typeface="ADLaM Display" panose="02010000000000000000" pitchFamily="2" charset="0"/>
                <a:cs typeface="Cavolini" panose="03000502040302020204" pitchFamily="66" charset="0"/>
              </a:rPr>
              <a:t>What are PAMIs</a:t>
            </a:r>
            <a:r>
              <a:rPr kumimoji="0" lang="en-GB"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a:r>
          </a:p>
          <a:p>
            <a:pPr marL="914400" lvl="1" indent="-457200">
              <a:lnSpc>
                <a:spcPct val="107000"/>
              </a:lnSpc>
              <a:spcAft>
                <a:spcPts val="1200"/>
              </a:spcAft>
              <a:buFontTx/>
              <a:buAutoNum type="alphaLcParenR"/>
              <a:defRPr/>
            </a:pPr>
            <a:r>
              <a:rPr lang="en-US" sz="2600" b="1" kern="100" dirty="0">
                <a:solidFill>
                  <a:srgbClr val="009999"/>
                </a:solidFill>
                <a:latin typeface="Atkinson Hyperlegible Bold" panose="020B0604020202020204" charset="0"/>
                <a:cs typeface="Arial" panose="020B0604020202020204" pitchFamily="34" charset="0"/>
              </a:rPr>
              <a:t>Geographic areas where multisectoral interventions against cholera are expected to have the greatest public health impact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Geographic areas prioritized for emergency cholera response</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Geographic areas where cholera has recently been introduced</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8E27E5BD-AFD6-BC68-43E8-91B50509B0C3}"/>
              </a:ext>
            </a:extLst>
          </p:cNvPr>
          <p:cNvSpPr>
            <a:spLocks noGrp="1"/>
          </p:cNvSpPr>
          <p:nvPr>
            <p:ph type="sldNum" sz="quarter" idx="12"/>
          </p:nvPr>
        </p:nvSpPr>
        <p:spPr>
          <a:xfrm>
            <a:off x="13463757" y="955975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40080" y="-1050587"/>
            <a:ext cx="978408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774"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674894" y="3794110"/>
            <a:ext cx="10735101" cy="2998578"/>
          </a:xfrm>
          <a:prstGeom prst="rect">
            <a:avLst/>
          </a:prstGeom>
          <a:noFill/>
        </p:spPr>
        <p:txBody>
          <a:bodyPr wrap="square">
            <a:spAutoFit/>
          </a:bodyPr>
          <a:lstStyle/>
          <a:p>
            <a:pPr marL="457200" indent="-457200">
              <a:lnSpc>
                <a:spcPct val="107000"/>
              </a:lnSpc>
              <a:spcAft>
                <a:spcPts val="2400"/>
              </a:spcAft>
              <a:buBlip>
                <a:blip r:embed="rId3"/>
              </a:buBlip>
            </a:pPr>
            <a:r>
              <a:rPr lang="fr-FR" sz="2800" b="1" kern="100" dirty="0">
                <a:effectLst/>
                <a:latin typeface="Cavolini" panose="03000502040302020204" pitchFamily="66" charset="0"/>
                <a:ea typeface="ADLaM Display" panose="02010000000000000000" pitchFamily="2" charset="0"/>
                <a:cs typeface="Cavolini" panose="03000502040302020204" pitchFamily="66" charset="0"/>
              </a:rPr>
              <a:t>What does the </a:t>
            </a:r>
            <a:r>
              <a:rPr lang="fr-FR" sz="2800" b="1" kern="100" dirty="0" err="1">
                <a:effectLst/>
                <a:latin typeface="Cavolini" panose="03000502040302020204" pitchFamily="66" charset="0"/>
                <a:ea typeface="ADLaM Display" panose="02010000000000000000" pitchFamily="2" charset="0"/>
                <a:cs typeface="Cavolini" panose="03000502040302020204" pitchFamily="66" charset="0"/>
              </a:rPr>
              <a:t>acronym</a:t>
            </a:r>
            <a:r>
              <a:rPr lang="fr-FR" sz="2800" b="1" kern="100" dirty="0">
                <a:effectLst/>
                <a:latin typeface="Cavolini" panose="03000502040302020204" pitchFamily="66" charset="0"/>
                <a:ea typeface="ADLaM Display" panose="02010000000000000000" pitchFamily="2" charset="0"/>
                <a:cs typeface="Cavolini" panose="03000502040302020204" pitchFamily="66" charset="0"/>
              </a:rPr>
              <a:t> PAMI stand for in the context of cholera control and elimination?</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Primary Area for Measures Implementation</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Priority Area for Multisectoral Interventions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Priority Area for Maximum Involvement</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7" name="Slide Number Placeholder 6">
            <a:extLst>
              <a:ext uri="{FF2B5EF4-FFF2-40B4-BE49-F238E27FC236}">
                <a16:creationId xmlns:a16="http://schemas.microsoft.com/office/drawing/2014/main" id="{06B26C20-41AA-FF7B-6F4C-B2E72326FEC5}"/>
              </a:ext>
            </a:extLst>
          </p:cNvPr>
          <p:cNvSpPr>
            <a:spLocks noGrp="1"/>
          </p:cNvSpPr>
          <p:nvPr>
            <p:ph type="sldNum" sz="quarter" idx="12"/>
          </p:nvPr>
        </p:nvSpPr>
        <p:spPr>
          <a:xfrm>
            <a:off x="13438414" y="954003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93264"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 y="2862262"/>
            <a:ext cx="5276850" cy="4562475"/>
          </a:xfrm>
          <a:prstGeom prst="rect">
            <a:avLst/>
          </a:prstGeom>
        </p:spPr>
      </p:pic>
      <p:sp>
        <p:nvSpPr>
          <p:cNvPr id="2" name="TextBox 1">
            <a:extLst>
              <a:ext uri="{FF2B5EF4-FFF2-40B4-BE49-F238E27FC236}">
                <a16:creationId xmlns:a16="http://schemas.microsoft.com/office/drawing/2014/main" id="{088E500F-1C11-5A46-C919-6D3A82F30B04}"/>
              </a:ext>
            </a:extLst>
          </p:cNvPr>
          <p:cNvSpPr txBox="1"/>
          <p:nvPr/>
        </p:nvSpPr>
        <p:spPr>
          <a:xfrm>
            <a:off x="5638800" y="3721155"/>
            <a:ext cx="10735101" cy="2998578"/>
          </a:xfrm>
          <a:prstGeom prst="rect">
            <a:avLst/>
          </a:prstGeom>
          <a:noFill/>
        </p:spPr>
        <p:txBody>
          <a:bodyPr wrap="square">
            <a:spAutoFit/>
          </a:bodyPr>
          <a:lstStyle/>
          <a:p>
            <a:pPr marL="457200" indent="-457200">
              <a:lnSpc>
                <a:spcPct val="107000"/>
              </a:lnSpc>
              <a:spcAft>
                <a:spcPts val="2400"/>
              </a:spcAft>
              <a:buBlip>
                <a:blip r:embed="rId4"/>
              </a:buBlip>
            </a:pPr>
            <a:r>
              <a:rPr lang="fr-FR" sz="2800" b="1" kern="100" dirty="0">
                <a:effectLst/>
                <a:latin typeface="Cavolini" panose="03000502040302020204" pitchFamily="66" charset="0"/>
                <a:ea typeface="ADLaM Display" panose="02010000000000000000" pitchFamily="2" charset="0"/>
                <a:cs typeface="Cavolini" panose="03000502040302020204" pitchFamily="66" charset="0"/>
              </a:rPr>
              <a:t>What does the </a:t>
            </a:r>
            <a:r>
              <a:rPr lang="fr-FR" sz="2800" b="1" kern="100" dirty="0" err="1">
                <a:effectLst/>
                <a:latin typeface="Cavolini" panose="03000502040302020204" pitchFamily="66" charset="0"/>
                <a:ea typeface="ADLaM Display" panose="02010000000000000000" pitchFamily="2" charset="0"/>
                <a:cs typeface="Cavolini" panose="03000502040302020204" pitchFamily="66" charset="0"/>
              </a:rPr>
              <a:t>acronym</a:t>
            </a:r>
            <a:r>
              <a:rPr lang="fr-FR" sz="2800" b="1" kern="100" dirty="0">
                <a:effectLst/>
                <a:latin typeface="Cavolini" panose="03000502040302020204" pitchFamily="66" charset="0"/>
                <a:ea typeface="ADLaM Display" panose="02010000000000000000" pitchFamily="2" charset="0"/>
                <a:cs typeface="Cavolini" panose="03000502040302020204" pitchFamily="66" charset="0"/>
              </a:rPr>
              <a:t> PAMI stand for in the context of cholera control and elimination?</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Primary Area for Measures Implementation</a:t>
            </a:r>
          </a:p>
          <a:p>
            <a:pPr marL="914400" lvl="1" indent="-457200">
              <a:lnSpc>
                <a:spcPct val="107000"/>
              </a:lnSpc>
              <a:spcAft>
                <a:spcPts val="1200"/>
              </a:spcAft>
              <a:buFontTx/>
              <a:buAutoNum type="alphaLcParenR"/>
              <a:defRPr/>
            </a:pPr>
            <a:r>
              <a:rPr lang="en-US" sz="2600" b="1" kern="100" dirty="0">
                <a:solidFill>
                  <a:srgbClr val="009999"/>
                </a:solidFill>
                <a:latin typeface="Atkinson Hyperlegible Bold" panose="020B0604020202020204" charset="0"/>
                <a:cs typeface="Arial" panose="020B0604020202020204" pitchFamily="34" charset="0"/>
              </a:rPr>
              <a:t>Priority Area for Multisectoral Interventions</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Priority Area for Maximum Involvement</a:t>
            </a:r>
          </a:p>
        </p:txBody>
      </p:sp>
      <p:sp>
        <p:nvSpPr>
          <p:cNvPr id="4" name="Slide Number Placeholder 3">
            <a:extLst>
              <a:ext uri="{FF2B5EF4-FFF2-40B4-BE49-F238E27FC236}">
                <a16:creationId xmlns:a16="http://schemas.microsoft.com/office/drawing/2014/main" id="{E22D60F1-6007-0F82-6EFD-A11798ED1356}"/>
              </a:ext>
            </a:extLst>
          </p:cNvPr>
          <p:cNvSpPr>
            <a:spLocks noGrp="1"/>
          </p:cNvSpPr>
          <p:nvPr>
            <p:ph type="sldNum" sz="quarter" idx="12"/>
          </p:nvPr>
        </p:nvSpPr>
        <p:spPr>
          <a:xfrm>
            <a:off x="13496866" y="955975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3" name="Slide Number Placeholder 2">
            <a:extLst>
              <a:ext uri="{FF2B5EF4-FFF2-40B4-BE49-F238E27FC236}">
                <a16:creationId xmlns:a16="http://schemas.microsoft.com/office/drawing/2014/main" id="{72AAA04D-FA39-91F8-863B-AB53C441E372}"/>
              </a:ext>
            </a:extLst>
          </p:cNvPr>
          <p:cNvSpPr>
            <a:spLocks noGrp="1"/>
          </p:cNvSpPr>
          <p:nvPr>
            <p:ph type="sldNum" sz="quarter" idx="12"/>
          </p:nvPr>
        </p:nvSpPr>
        <p:spPr>
          <a:xfrm>
            <a:off x="13356772" y="948554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602B45-6ABF-1918-CF6B-73CA4A12187D}"/>
              </a:ext>
            </a:extLst>
          </p:cNvPr>
          <p:cNvGrpSpPr/>
          <p:nvPr/>
        </p:nvGrpSpPr>
        <p:grpSpPr>
          <a:xfrm>
            <a:off x="1860831" y="3031958"/>
            <a:ext cx="14824061" cy="4700338"/>
            <a:chOff x="1860831" y="3031958"/>
            <a:chExt cx="14824061" cy="4700338"/>
          </a:xfrm>
        </p:grpSpPr>
        <p:sp>
          <p:nvSpPr>
            <p:cNvPr id="20" name="Rectangle 19">
              <a:extLst>
                <a:ext uri="{FF2B5EF4-FFF2-40B4-BE49-F238E27FC236}">
                  <a16:creationId xmlns:a16="http://schemas.microsoft.com/office/drawing/2014/main" id="{6BAB5282-636C-49C9-8906-400122A811EC}"/>
                </a:ext>
              </a:extLst>
            </p:cNvPr>
            <p:cNvSpPr/>
            <p:nvPr/>
          </p:nvSpPr>
          <p:spPr>
            <a:xfrm>
              <a:off x="2848624" y="3428999"/>
              <a:ext cx="12658076" cy="3854117"/>
            </a:xfrm>
            <a:prstGeom prst="rect">
              <a:avLst/>
            </a:prstGeom>
            <a:solidFill>
              <a:srgbClr val="C5E6E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60831" y="3031958"/>
              <a:ext cx="1443990" cy="4700338"/>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8" name="Rectangle 7">
              <a:extLst>
                <a:ext uri="{FF2B5EF4-FFF2-40B4-BE49-F238E27FC236}">
                  <a16:creationId xmlns:a16="http://schemas.microsoft.com/office/drawing/2014/main" id="{16633A8B-6006-ECCD-D692-4140B400771A}"/>
                </a:ext>
              </a:extLst>
            </p:cNvPr>
            <p:cNvSpPr/>
            <p:nvPr/>
          </p:nvSpPr>
          <p:spPr>
            <a:xfrm>
              <a:off x="15240902" y="3031958"/>
              <a:ext cx="1443990" cy="4700338"/>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400021" y="4075616"/>
            <a:ext cx="11745681" cy="2431435"/>
          </a:xfrm>
          <a:prstGeom prst="rect">
            <a:avLst/>
          </a:prstGeom>
          <a:noFill/>
        </p:spPr>
        <p:txBody>
          <a:bodyPr wrap="square" rtlCol="0">
            <a:spAutoFit/>
          </a:bodyPr>
          <a:lstStyle/>
          <a:p>
            <a:pPr marL="457200" indent="-457200">
              <a:spcAft>
                <a:spcPts val="2400"/>
              </a:spcAft>
              <a:buBlip>
                <a:blip r:embed="rId3"/>
              </a:buBlip>
            </a:pPr>
            <a:r>
              <a:rPr lang="en-GB" sz="2800" b="1" dirty="0">
                <a:solidFill>
                  <a:srgbClr val="119C94"/>
                </a:solidFill>
                <a:latin typeface="Atkinson Hyperlegible Bold"/>
                <a:ea typeface="Atkinson Hyperlegible Bold"/>
                <a:cs typeface="Atkinson Hyperlegible Bold"/>
                <a:sym typeface="Atkinson Hyperlegible Bold"/>
              </a:rPr>
              <a:t>What PAMIs are </a:t>
            </a:r>
          </a:p>
          <a:p>
            <a:pPr marL="457200" indent="-457200">
              <a:spcAft>
                <a:spcPts val="2400"/>
              </a:spcAft>
              <a:buBlip>
                <a:blip r:embed="rId3"/>
              </a:buBlip>
            </a:pPr>
            <a:r>
              <a:rPr lang="en-GB" sz="2800" dirty="0">
                <a:solidFill>
                  <a:srgbClr val="2A1720"/>
                </a:solidFill>
                <a:latin typeface="Atkinson Hyperlegible" panose="020B0604020202020204" charset="0"/>
                <a:sym typeface="Atkinson Hyperlegible Bold"/>
              </a:rPr>
              <a:t>How PAMI identification increases the </a:t>
            </a:r>
            <a:r>
              <a:rPr lang="en-GB" sz="2800" b="1" dirty="0">
                <a:solidFill>
                  <a:srgbClr val="119C94"/>
                </a:solidFill>
                <a:latin typeface="Atkinson Hyperlegible Bold"/>
                <a:ea typeface="Atkinson Hyperlegible Bold"/>
                <a:cs typeface="Atkinson Hyperlegible Bold"/>
                <a:sym typeface="Atkinson Hyperlegible Bold"/>
              </a:rPr>
              <a:t>effectiveness and the efficiency of mid to long term strategies against cholera</a:t>
            </a:r>
          </a:p>
          <a:p>
            <a:pPr marL="457200" indent="-457200">
              <a:spcAft>
                <a:spcPts val="2400"/>
              </a:spcAft>
              <a:buBlip>
                <a:blip r:embed="rId3"/>
              </a:buBlip>
            </a:pPr>
            <a:r>
              <a:rPr lang="en-GB" sz="2800" b="1" dirty="0">
                <a:solidFill>
                  <a:srgbClr val="119C94"/>
                </a:solidFill>
                <a:latin typeface="Atkinson Hyperlegible Bold"/>
                <a:ea typeface="Atkinson Hyperlegible Bold"/>
                <a:cs typeface="Atkinson Hyperlegible Bold"/>
                <a:sym typeface="Atkinson Hyperlegible Bold"/>
              </a:rPr>
              <a:t>Key benefits </a:t>
            </a:r>
            <a:r>
              <a:rPr lang="en-GB" sz="2800" dirty="0">
                <a:solidFill>
                  <a:srgbClr val="2A1720"/>
                </a:solidFill>
                <a:latin typeface="Atkinson Hyperlegible" panose="020B0604020202020204" charset="0"/>
                <a:sym typeface="Atkinson Hyperlegible Bold"/>
              </a:rPr>
              <a:t>of using </a:t>
            </a:r>
            <a:r>
              <a:rPr lang="en-GB" sz="2800" b="1" dirty="0">
                <a:solidFill>
                  <a:srgbClr val="119C94"/>
                </a:solidFill>
                <a:latin typeface="Atkinson Hyperlegible Bold"/>
                <a:ea typeface="Atkinson Hyperlegible Bold"/>
                <a:cs typeface="Atkinson Hyperlegible Bold"/>
                <a:sym typeface="Atkinson Hyperlegible Bold"/>
              </a:rPr>
              <a:t>GTFCC methods </a:t>
            </a:r>
            <a:r>
              <a:rPr lang="en-GB" sz="2800" dirty="0">
                <a:solidFill>
                  <a:srgbClr val="2A1720"/>
                </a:solidFill>
                <a:latin typeface="Atkinson Hyperlegible" panose="020B0604020202020204" charset="0"/>
                <a:sym typeface="Atkinson Hyperlegible Bold"/>
              </a:rPr>
              <a:t>to identify PAMIs</a:t>
            </a:r>
            <a:endParaRPr lang="en-GB" sz="2800" dirty="0">
              <a:solidFill>
                <a:srgbClr val="2A1720"/>
              </a:solidFill>
              <a:latin typeface="Atkinson Hyperlegible" panose="020B0604020202020204" charset="0"/>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14399" y="-249397"/>
            <a:ext cx="10058399" cy="1711706"/>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6">
            <a:extLst>
              <a:ext uri="{FF2B5EF4-FFF2-40B4-BE49-F238E27FC236}">
                <a16:creationId xmlns:a16="http://schemas.microsoft.com/office/drawing/2014/main" id="{8D391C40-B9D2-2A4C-1338-ED82CD411DC3}"/>
              </a:ext>
            </a:extLst>
          </p:cNvPr>
          <p:cNvSpPr txBox="1"/>
          <p:nvPr/>
        </p:nvSpPr>
        <p:spPr>
          <a:xfrm>
            <a:off x="786064" y="433058"/>
            <a:ext cx="9994232" cy="707886"/>
          </a:xfrm>
          <a:prstGeom prst="rect">
            <a:avLst/>
          </a:prstGeom>
          <a:noFill/>
        </p:spPr>
        <p:txBody>
          <a:bodyPr wrap="square" rtlCol="0">
            <a:spAutoFit/>
          </a:bodyPr>
          <a:lstStyle/>
          <a:p>
            <a:r>
              <a:rPr lang="en-US" sz="4000" b="1" dirty="0">
                <a:solidFill>
                  <a:schemeClr val="bg1"/>
                </a:solidFill>
                <a:latin typeface="Cavolini" panose="03000502040302020204" pitchFamily="66" charset="0"/>
                <a:cs typeface="Cavolini" panose="03000502040302020204" pitchFamily="66" charset="0"/>
              </a:rPr>
              <a:t>What will you learn?</a:t>
            </a:r>
          </a:p>
        </p:txBody>
      </p:sp>
      <p:sp>
        <p:nvSpPr>
          <p:cNvPr id="9" name="Slide Number Placeholder 8">
            <a:extLst>
              <a:ext uri="{FF2B5EF4-FFF2-40B4-BE49-F238E27FC236}">
                <a16:creationId xmlns:a16="http://schemas.microsoft.com/office/drawing/2014/main" id="{70A48E52-0B1C-6EDC-4754-A3CC371FA615}"/>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utside with plastic containers&#10;&#10;Description automatically generated">
            <a:extLst>
              <a:ext uri="{FF2B5EF4-FFF2-40B4-BE49-F238E27FC236}">
                <a16:creationId xmlns:a16="http://schemas.microsoft.com/office/drawing/2014/main" id="{0D73F9BE-CE00-26A9-80DE-64B89E3498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8C3319C4-0D91-4927-4DC7-B453DEE7043B}"/>
              </a:ext>
            </a:extLst>
          </p:cNvPr>
          <p:cNvSpPr txBox="1"/>
          <p:nvPr/>
        </p:nvSpPr>
        <p:spPr>
          <a:xfrm>
            <a:off x="14245388" y="9948446"/>
            <a:ext cx="4042611" cy="338554"/>
          </a:xfrm>
          <a:prstGeom prst="rect">
            <a:avLst/>
          </a:prstGeom>
          <a:solidFill>
            <a:srgbClr val="BBE2E4"/>
          </a:solidFill>
        </p:spPr>
        <p:txBody>
          <a:bodyPr wrap="square" rtlCol="0">
            <a:spAutoFit/>
          </a:bodyPr>
          <a:lstStyle/>
          <a:p>
            <a:pPr algn="ctr" defTabSz="1371669">
              <a:defRPr/>
            </a:pPr>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sym typeface="Atkinson Hyperlegible"/>
              </a:rPr>
              <a:t>WHO / Nitsebiho Asrat</a:t>
            </a:r>
          </a:p>
        </p:txBody>
      </p:sp>
      <p:sp>
        <p:nvSpPr>
          <p:cNvPr id="8" name="Rectangle: Diagonal Corners Rounded 7">
            <a:extLst>
              <a:ext uri="{FF2B5EF4-FFF2-40B4-BE49-F238E27FC236}">
                <a16:creationId xmlns:a16="http://schemas.microsoft.com/office/drawing/2014/main" id="{48842F3E-3175-21CA-6850-92CDC024970D}"/>
              </a:ext>
            </a:extLst>
          </p:cNvPr>
          <p:cNvSpPr/>
          <p:nvPr/>
        </p:nvSpPr>
        <p:spPr>
          <a:xfrm>
            <a:off x="0" y="3745662"/>
            <a:ext cx="6785811"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err="1">
                <a:solidFill>
                  <a:prstClr val="white"/>
                </a:solidFill>
                <a:latin typeface="Cavolini" panose="03000502040302020204" pitchFamily="66" charset="0"/>
                <a:cs typeface="Cavolini" panose="03000502040302020204" pitchFamily="66" charset="0"/>
              </a:rPr>
              <a:t>Mid</a:t>
            </a:r>
            <a:r>
              <a:rPr lang="fr-FR" sz="4800" b="1" dirty="0">
                <a:solidFill>
                  <a:prstClr val="white"/>
                </a:solidFill>
                <a:latin typeface="Cavolini" panose="03000502040302020204" pitchFamily="66" charset="0"/>
                <a:cs typeface="Cavolini" panose="03000502040302020204" pitchFamily="66" charset="0"/>
              </a:rPr>
              <a:t> to long </a:t>
            </a:r>
            <a:r>
              <a:rPr lang="fr-FR" sz="4800" b="1" dirty="0" err="1">
                <a:solidFill>
                  <a:prstClr val="white"/>
                </a:solidFill>
                <a:latin typeface="Cavolini" panose="03000502040302020204" pitchFamily="66" charset="0"/>
                <a:cs typeface="Cavolini" panose="03000502040302020204" pitchFamily="66" charset="0"/>
              </a:rPr>
              <a:t>term</a:t>
            </a:r>
            <a:r>
              <a:rPr lang="fr-FR" sz="4800" b="1" dirty="0">
                <a:solidFill>
                  <a:prstClr val="white"/>
                </a:solidFill>
                <a:latin typeface="Cavolini" panose="03000502040302020204" pitchFamily="66" charset="0"/>
                <a:cs typeface="Cavolini" panose="03000502040302020204" pitchFamily="66" charset="0"/>
              </a:rPr>
              <a:t> </a:t>
            </a:r>
            <a:r>
              <a:rPr lang="fr-FR" sz="4800" b="1" dirty="0" err="1">
                <a:solidFill>
                  <a:prstClr val="white"/>
                </a:solidFill>
                <a:latin typeface="Cavolini" panose="03000502040302020204" pitchFamily="66" charset="0"/>
                <a:cs typeface="Cavolini" panose="03000502040302020204" pitchFamily="66" charset="0"/>
              </a:rPr>
              <a:t>strategies</a:t>
            </a:r>
            <a:r>
              <a:rPr lang="fr-FR" sz="4800" b="1" dirty="0">
                <a:solidFill>
                  <a:prstClr val="white"/>
                </a:solidFill>
                <a:latin typeface="Cavolini" panose="03000502040302020204" pitchFamily="66" charset="0"/>
                <a:cs typeface="Cavolini" panose="03000502040302020204" pitchFamily="66" charset="0"/>
              </a:rPr>
              <a:t> </a:t>
            </a:r>
            <a:r>
              <a:rPr lang="fr-FR" sz="4800" b="1" dirty="0" err="1">
                <a:solidFill>
                  <a:prstClr val="white"/>
                </a:solidFill>
                <a:latin typeface="Cavolini" panose="03000502040302020204" pitchFamily="66" charset="0"/>
                <a:cs typeface="Cavolini" panose="03000502040302020204" pitchFamily="66" charset="0"/>
              </a:rPr>
              <a:t>against</a:t>
            </a:r>
            <a:r>
              <a:rPr lang="fr-FR" sz="4800" b="1" dirty="0">
                <a:solidFill>
                  <a:prstClr val="white"/>
                </a:solidFill>
                <a:latin typeface="Cavolini" panose="03000502040302020204" pitchFamily="66" charset="0"/>
                <a:cs typeface="Cavolini" panose="03000502040302020204" pitchFamily="66" charset="0"/>
              </a:rPr>
              <a:t> cholera</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6348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group of people collecting water&#10;&#10;Description automatically generated">
            <a:extLst>
              <a:ext uri="{FF2B5EF4-FFF2-40B4-BE49-F238E27FC236}">
                <a16:creationId xmlns:a16="http://schemas.microsoft.com/office/drawing/2014/main" id="{D7AD09EA-EC9C-F2FB-3FDA-2D98A5FFE9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778" y="2412824"/>
            <a:ext cx="6794008" cy="6712859"/>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929640" y="-1392855"/>
            <a:ext cx="10201977" cy="2963377"/>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174410" y="543840"/>
            <a:ext cx="8982375" cy="588110"/>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holera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D968DC19-2863-BCCD-B511-9B6A09EBEDFC}"/>
              </a:ext>
            </a:extLst>
          </p:cNvPr>
          <p:cNvSpPr txBox="1"/>
          <p:nvPr/>
        </p:nvSpPr>
        <p:spPr>
          <a:xfrm>
            <a:off x="4224901" y="8787129"/>
            <a:ext cx="3599885"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sym typeface="Atkinson Hyperlegible"/>
              </a:rPr>
              <a:t>WHO/Billy </a:t>
            </a:r>
            <a:r>
              <a:rPr lang="en-US" sz="1600" dirty="0" err="1">
                <a:solidFill>
                  <a:schemeClr val="tx1">
                    <a:lumMod val="65000"/>
                    <a:lumOff val="35000"/>
                  </a:schemeClr>
                </a:solidFill>
                <a:ea typeface="Atkinson Hyperlegible"/>
                <a:cs typeface="Atkinson Hyperlegible"/>
                <a:sym typeface="Atkinson Hyperlegible"/>
              </a:rPr>
              <a:t>Miaron</a:t>
            </a:r>
            <a:endParaRPr lang="en-US" sz="1600" dirty="0">
              <a:solidFill>
                <a:schemeClr val="tx1">
                  <a:lumMod val="65000"/>
                  <a:lumOff val="35000"/>
                </a:schemeClr>
              </a:solidFill>
              <a:ea typeface="Atkinson Hyperlegible"/>
              <a:cs typeface="Atkinson Hyperlegible"/>
              <a:sym typeface="Atkinson Hyperlegible"/>
            </a:endParaRPr>
          </a:p>
        </p:txBody>
      </p:sp>
      <p:sp>
        <p:nvSpPr>
          <p:cNvPr id="11" name="TextBox 10">
            <a:extLst>
              <a:ext uri="{FF2B5EF4-FFF2-40B4-BE49-F238E27FC236}">
                <a16:creationId xmlns:a16="http://schemas.microsoft.com/office/drawing/2014/main" id="{4D27EC8B-70AB-0F05-4A3A-5DACB2BDD3C9}"/>
              </a:ext>
            </a:extLst>
          </p:cNvPr>
          <p:cNvSpPr txBox="1"/>
          <p:nvPr/>
        </p:nvSpPr>
        <p:spPr>
          <a:xfrm>
            <a:off x="8318367" y="2871911"/>
            <a:ext cx="9215847" cy="6495304"/>
          </a:xfrm>
          <a:prstGeom prst="rect">
            <a:avLst/>
          </a:prstGeom>
          <a:noFill/>
        </p:spPr>
        <p:txBody>
          <a:bodyPr wrap="square">
            <a:spAutoFit/>
          </a:bodyPr>
          <a:lstStyle/>
          <a:p>
            <a:pPr marL="182880" marR="0" lvl="0" indent="-182880" algn="l" defTabSz="914400" rtl="0" eaLnBrk="1" fontAlgn="auto" latinLnBrk="0" hangingPunct="1">
              <a:lnSpc>
                <a:spcPts val="3163"/>
              </a:lnSpc>
              <a:spcBef>
                <a:spcPts val="0"/>
              </a:spcBef>
              <a:spcAft>
                <a:spcPts val="3000"/>
              </a:spcAft>
              <a:buClr>
                <a:srgbClr val="008080"/>
              </a:buClr>
              <a:buSzTx/>
              <a:buFont typeface="Arial" panose="020B0604020202020204" pitchFamily="34" charset="0"/>
              <a:buChar char="•"/>
              <a:tabLst/>
              <a:defRPr/>
            </a:pPr>
            <a:r>
              <a:rPr lang="en-CA" sz="2600" b="1" dirty="0">
                <a:solidFill>
                  <a:srgbClr val="009999"/>
                </a:solidFill>
                <a:latin typeface="Atkinson Hyperlegible Bold" panose="020B0604020202020204" charset="0"/>
              </a:rPr>
              <a:t>Acute diarrhoeal disease </a:t>
            </a:r>
            <a:endParaRPr lang="en-US" sz="2600" b="1" dirty="0">
              <a:solidFill>
                <a:srgbClr val="2A1720"/>
              </a:solidFill>
              <a:latin typeface="Atkinson Hyperlegible" panose="020B0604020202020204" charset="0"/>
            </a:endParaRPr>
          </a:p>
          <a:p>
            <a:pPr marL="182880" marR="0" lvl="0" indent="-182880" algn="l" defTabSz="914400" rtl="0" eaLnBrk="1" fontAlgn="auto" latinLnBrk="0" hangingPunct="1">
              <a:lnSpc>
                <a:spcPts val="3163"/>
              </a:lnSpc>
              <a:spcBef>
                <a:spcPts val="0"/>
              </a:spcBef>
              <a:spcAft>
                <a:spcPts val="3000"/>
              </a:spcAft>
              <a:buClr>
                <a:srgbClr val="008080"/>
              </a:buClr>
              <a:buSzTx/>
              <a:buFont typeface="Arial" panose="020B0604020202020204" pitchFamily="34" charset="0"/>
              <a:buChar char="•"/>
              <a:tabLst/>
              <a:defRPr/>
            </a:pPr>
            <a:r>
              <a:rPr lang="en-US" sz="2600" dirty="0">
                <a:solidFill>
                  <a:srgbClr val="2A1720"/>
                </a:solidFill>
                <a:latin typeface="Atkinson Hyperlegible" panose="020B0604020202020204" charset="0"/>
              </a:rPr>
              <a:t>Spread through contaminated </a:t>
            </a:r>
            <a:r>
              <a:rPr lang="en-US" sz="2600" b="1" dirty="0">
                <a:solidFill>
                  <a:srgbClr val="009999"/>
                </a:solidFill>
                <a:latin typeface="Atkinson Hyperlegible Bold" panose="020B0604020202020204" charset="0"/>
              </a:rPr>
              <a:t>food and water</a:t>
            </a:r>
            <a:endParaRPr lang="en-CA" sz="2600" b="1" dirty="0">
              <a:solidFill>
                <a:srgbClr val="009999"/>
              </a:solidFill>
              <a:latin typeface="Atkinson Hyperlegible Bold" panose="020B0604020202020204" charset="0"/>
            </a:endParaRPr>
          </a:p>
          <a:p>
            <a:pPr marL="182880" marR="0" lvl="0" indent="-182880" algn="l" defTabSz="914400" rtl="0" eaLnBrk="1" fontAlgn="auto" latinLnBrk="0" hangingPunct="1">
              <a:lnSpc>
                <a:spcPts val="3163"/>
              </a:lnSpc>
              <a:spcBef>
                <a:spcPts val="0"/>
              </a:spcBef>
              <a:spcAft>
                <a:spcPts val="3000"/>
              </a:spcAft>
              <a:buClr>
                <a:srgbClr val="008080"/>
              </a:buClr>
              <a:buSzTx/>
              <a:buFont typeface="Arial" panose="020B0604020202020204" pitchFamily="34" charset="0"/>
              <a:buChar char="•"/>
              <a:tabLst/>
              <a:defRPr/>
            </a:pPr>
            <a:r>
              <a:rPr lang="en-CA" sz="2600" dirty="0">
                <a:solidFill>
                  <a:srgbClr val="2A1720"/>
                </a:solidFill>
                <a:latin typeface="Atkinson Hyperlegible" panose="020B0604020202020204" charset="0"/>
              </a:rPr>
              <a:t>Can </a:t>
            </a:r>
            <a:r>
              <a:rPr lang="en-CA" sz="2600" b="1" dirty="0">
                <a:solidFill>
                  <a:srgbClr val="009999"/>
                </a:solidFill>
                <a:latin typeface="Atkinson Hyperlegible Bold" panose="020B0604020202020204" charset="0"/>
              </a:rPr>
              <a:t>spread rapidly </a:t>
            </a:r>
            <a:r>
              <a:rPr lang="en-US" sz="2600" dirty="0">
                <a:solidFill>
                  <a:srgbClr val="2A1720"/>
                </a:solidFill>
                <a:latin typeface="Atkinson Hyperlegible" panose="020B0604020202020204" charset="0"/>
                <a:sym typeface="Atkinson Hyperlegible Bold Italics"/>
              </a:rPr>
              <a:t>and cause large outbreaks</a:t>
            </a:r>
          </a:p>
          <a:p>
            <a:pPr marL="182880" indent="-182880">
              <a:lnSpc>
                <a:spcPts val="3163"/>
              </a:lnSpc>
              <a:spcAft>
                <a:spcPts val="3000"/>
              </a:spcAft>
              <a:buClr>
                <a:srgbClr val="008080"/>
              </a:buClr>
              <a:buFont typeface="Arial" panose="020B0604020202020204" pitchFamily="34" charset="0"/>
              <a:buChar char="•"/>
              <a:defRPr/>
            </a:pPr>
            <a:r>
              <a:rPr lang="en-US" sz="2600" b="1" dirty="0">
                <a:solidFill>
                  <a:srgbClr val="009999"/>
                </a:solidFill>
                <a:latin typeface="Atkinson Hyperlegible Bold" panose="020B0604020202020204" charset="0"/>
                <a:sym typeface="Atkinson Hyperlegible Bold Italics"/>
              </a:rPr>
              <a:t>Preventable</a:t>
            </a:r>
            <a:r>
              <a:rPr lang="en-US" sz="2600" dirty="0">
                <a:solidFill>
                  <a:srgbClr val="2A1720"/>
                </a:solidFill>
                <a:latin typeface="Atkinson Hyperlegible" panose="020B0604020202020204" charset="0"/>
                <a:ea typeface="Atkinson Hyperlegible Bold"/>
                <a:cs typeface="Atkinson Hyperlegible Bold"/>
                <a:sym typeface="Atkinson Hyperlegible Bold Italics"/>
              </a:rPr>
              <a:t> and </a:t>
            </a:r>
            <a:r>
              <a:rPr lang="en-US" sz="2600" b="1" dirty="0">
                <a:solidFill>
                  <a:srgbClr val="009999"/>
                </a:solidFill>
                <a:latin typeface="Atkinson Hyperlegible Bold" panose="020B0604020202020204" charset="0"/>
                <a:sym typeface="Atkinson Hyperlegible Bold Italics"/>
              </a:rPr>
              <a:t>treatable</a:t>
            </a:r>
          </a:p>
          <a:p>
            <a:pPr marL="182880" marR="0" lvl="0" indent="-182880" algn="l" defTabSz="914400" rtl="0" eaLnBrk="1" fontAlgn="auto" latinLnBrk="0" hangingPunct="1">
              <a:lnSpc>
                <a:spcPts val="3163"/>
              </a:lnSpc>
              <a:spcBef>
                <a:spcPts val="0"/>
              </a:spcBef>
              <a:spcAft>
                <a:spcPts val="3000"/>
              </a:spcAft>
              <a:buClr>
                <a:srgbClr val="008080"/>
              </a:buClr>
              <a:buSzTx/>
              <a:buFont typeface="Arial" panose="020B0604020202020204" pitchFamily="34" charset="0"/>
              <a:buChar char="•"/>
              <a:tabLst/>
              <a:defRPr/>
            </a:pPr>
            <a:r>
              <a:rPr lang="en-US" sz="2600" dirty="0">
                <a:solidFill>
                  <a:srgbClr val="2A1720"/>
                </a:solidFill>
                <a:latin typeface="Atkinson Hyperlegible" panose="020B0604020202020204" charset="0"/>
                <a:sym typeface="Atkinson Hyperlegible Bold Italics"/>
              </a:rPr>
              <a:t>Severe form of the disease can lead to dehydration and </a:t>
            </a:r>
            <a:r>
              <a:rPr lang="en-US" sz="2600" b="1" dirty="0">
                <a:solidFill>
                  <a:srgbClr val="009999"/>
                </a:solidFill>
                <a:latin typeface="Atkinson Hyperlegible Bold" panose="020B0604020202020204" charset="0"/>
                <a:sym typeface="Atkinson Hyperlegible Bold Italics"/>
              </a:rPr>
              <a:t>death within hours</a:t>
            </a:r>
            <a:r>
              <a:rPr lang="en-US" sz="2600" dirty="0">
                <a:solidFill>
                  <a:srgbClr val="2A1720"/>
                </a:solidFill>
                <a:latin typeface="Atkinson Hyperlegible" panose="020B0604020202020204" charset="0"/>
                <a:sym typeface="Atkinson Hyperlegible Bold Italics"/>
              </a:rPr>
              <a:t> if not treated</a:t>
            </a:r>
          </a:p>
          <a:p>
            <a:pPr marL="182880" indent="-182880">
              <a:lnSpc>
                <a:spcPts val="3163"/>
              </a:lnSpc>
              <a:spcAft>
                <a:spcPts val="3000"/>
              </a:spcAft>
              <a:buClr>
                <a:srgbClr val="008080"/>
              </a:buClr>
              <a:buFont typeface="Arial" panose="020B0604020202020204" pitchFamily="34" charset="0"/>
              <a:buChar char="•"/>
              <a:defRPr/>
            </a:pPr>
            <a:r>
              <a:rPr lang="en-US" sz="2600" dirty="0">
                <a:solidFill>
                  <a:srgbClr val="2A1720"/>
                </a:solidFill>
                <a:latin typeface="Atkinson Hyperlegible" panose="020B0604020202020204" charset="0"/>
              </a:rPr>
              <a:t>Disproportionally impacts the </a:t>
            </a:r>
            <a:r>
              <a:rPr lang="en-US" sz="2600" b="1" dirty="0">
                <a:solidFill>
                  <a:srgbClr val="009999"/>
                </a:solidFill>
                <a:latin typeface="Atkinson Hyperlegible Bold" panose="020B0604020202020204" charset="0"/>
              </a:rPr>
              <a:t>poorest and most vulnerable populations</a:t>
            </a:r>
            <a:r>
              <a:rPr lang="en-US" sz="2600" b="1" dirty="0">
                <a:solidFill>
                  <a:srgbClr val="008080"/>
                </a:solidFill>
                <a:latin typeface="Atkinson Hyperlegible Bold" panose="020B0604020202020204" charset="0"/>
              </a:rPr>
              <a:t> </a:t>
            </a:r>
            <a:r>
              <a:rPr lang="en-US" sz="2600" dirty="0">
                <a:solidFill>
                  <a:srgbClr val="2A1720"/>
                </a:solidFill>
                <a:latin typeface="Atkinson Hyperlegible" panose="020B0604020202020204" charset="0"/>
              </a:rPr>
              <a:t>with limited access to Water, Sanitation and Hygiene (WaSH)</a:t>
            </a:r>
          </a:p>
          <a:p>
            <a:pPr>
              <a:lnSpc>
                <a:spcPts val="3163"/>
              </a:lnSpc>
              <a:spcAft>
                <a:spcPts val="2400"/>
              </a:spcAft>
              <a:buClr>
                <a:srgbClr val="008080"/>
              </a:buClr>
              <a:defRPr/>
            </a:pPr>
            <a:endParaRPr lang="en-US" sz="2600" b="1" dirty="0">
              <a:solidFill>
                <a:srgbClr val="008080"/>
              </a:solidFill>
              <a:latin typeface="Atkinson Hyperlegible Bold" panose="020B0604020202020204" charset="0"/>
              <a:sym typeface="Atkinson Hyperlegible Bold Italics"/>
            </a:endParaRPr>
          </a:p>
        </p:txBody>
      </p:sp>
      <p:sp>
        <p:nvSpPr>
          <p:cNvPr id="7" name="Slide Number Placeholder 6">
            <a:extLst>
              <a:ext uri="{FF2B5EF4-FFF2-40B4-BE49-F238E27FC236}">
                <a16:creationId xmlns:a16="http://schemas.microsoft.com/office/drawing/2014/main" id="{BF4F6C06-A94D-85E2-E3F5-F5030C77C6E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a:p>
        </p:txBody>
      </p:sp>
    </p:spTree>
    <p:extLst>
      <p:ext uri="{BB962C8B-B14F-4D97-AF65-F5344CB8AC3E}">
        <p14:creationId xmlns:p14="http://schemas.microsoft.com/office/powerpoint/2010/main" val="1002577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06577" y="-1423335"/>
            <a:ext cx="9950577"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57550" y="592393"/>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Global Roadmap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D64B4028-415A-2949-7E43-E8D5022F32B4}"/>
              </a:ext>
            </a:extLst>
          </p:cNvPr>
          <p:cNvSpPr txBox="1"/>
          <p:nvPr/>
        </p:nvSpPr>
        <p:spPr>
          <a:xfrm>
            <a:off x="6680200" y="3142952"/>
            <a:ext cx="11049000" cy="2000548"/>
          </a:xfrm>
          <a:prstGeom prst="rect">
            <a:avLst/>
          </a:prstGeom>
          <a:noFill/>
        </p:spPr>
        <p:txBody>
          <a:bodyPr wrap="square" rtlCol="0">
            <a:spAutoFit/>
          </a:bodyPr>
          <a:lstStyle/>
          <a:p>
            <a:pPr marL="914400" lvl="1" indent="-457200">
              <a:spcAft>
                <a:spcPts val="2400"/>
              </a:spcAft>
              <a:buBlip>
                <a:blip r:embed="rId3"/>
              </a:buBlip>
            </a:pP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Targets</a:t>
            </a:r>
            <a:endParaRPr lang="fr-FR" sz="3200" dirty="0">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2400"/>
              </a:spcAft>
              <a:buClr>
                <a:srgbClr val="009999"/>
              </a:buClr>
              <a:buFont typeface="Arial" panose="020B0604020202020204" pitchFamily="34" charset="0"/>
              <a:buChar char="•"/>
            </a:pPr>
            <a:r>
              <a:rPr lang="en-US" sz="2600" dirty="0">
                <a:latin typeface="Atkinson Hyperlegible" panose="020B0604020202020204" charset="0"/>
              </a:rPr>
              <a:t>90% </a:t>
            </a:r>
            <a:r>
              <a:rPr lang="en-US" sz="2600" b="1" dirty="0">
                <a:solidFill>
                  <a:srgbClr val="009999"/>
                </a:solidFill>
                <a:latin typeface="Atkinson Hyperlegible Bold" panose="020B0604020202020204" charset="0"/>
              </a:rPr>
              <a:t>reduction in cholera deaths </a:t>
            </a:r>
          </a:p>
          <a:p>
            <a:pPr marL="914400" lvl="1" indent="-457200">
              <a:spcAft>
                <a:spcPts val="2400"/>
              </a:spcAft>
              <a:buClr>
                <a:srgbClr val="009999"/>
              </a:buClr>
              <a:buFont typeface="Arial" panose="020B0604020202020204" pitchFamily="34" charset="0"/>
              <a:buChar char="•"/>
            </a:pPr>
            <a:r>
              <a:rPr lang="en-US" sz="2600" b="1" dirty="0">
                <a:solidFill>
                  <a:srgbClr val="009999"/>
                </a:solidFill>
                <a:latin typeface="Atkinson Hyperlegible Bold" panose="020B0604020202020204" charset="0"/>
              </a:rPr>
              <a:t>Cholera elimination </a:t>
            </a:r>
            <a:r>
              <a:rPr lang="en-US" sz="2600" dirty="0">
                <a:latin typeface="Atkinson Hyperlegible" panose="020B0604020202020204" charset="0"/>
              </a:rPr>
              <a:t>in up to 20 cholera affected countries</a:t>
            </a:r>
          </a:p>
        </p:txBody>
      </p:sp>
      <p:sp>
        <p:nvSpPr>
          <p:cNvPr id="12" name="TextBox 11">
            <a:extLst>
              <a:ext uri="{FF2B5EF4-FFF2-40B4-BE49-F238E27FC236}">
                <a16:creationId xmlns:a16="http://schemas.microsoft.com/office/drawing/2014/main" id="{598EA7A2-DD34-79DB-A92D-8EFD68E764D8}"/>
              </a:ext>
            </a:extLst>
          </p:cNvPr>
          <p:cNvSpPr txBox="1"/>
          <p:nvPr/>
        </p:nvSpPr>
        <p:spPr>
          <a:xfrm>
            <a:off x="6680200" y="6083181"/>
            <a:ext cx="10879666" cy="2708434"/>
          </a:xfrm>
          <a:prstGeom prst="rect">
            <a:avLst/>
          </a:prstGeom>
          <a:noFill/>
        </p:spPr>
        <p:txBody>
          <a:bodyPr wrap="square">
            <a:spAutoFit/>
          </a:bodyPr>
          <a:lstStyle/>
          <a:p>
            <a:pPr marL="914400" marR="0" lvl="1" indent="-457200" fontAlgn="auto">
              <a:lnSpc>
                <a:spcPct val="100000"/>
              </a:lnSpc>
              <a:spcBef>
                <a:spcPts val="0"/>
              </a:spcBef>
              <a:spcAft>
                <a:spcPts val="2400"/>
              </a:spcAft>
              <a:buClrTx/>
              <a:buSzTx/>
              <a:buBlip>
                <a:blip r:embed="rId3"/>
              </a:buBlip>
              <a:tabLst/>
              <a:defRPr/>
            </a:pP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Strategies</a:t>
            </a:r>
            <a:endPar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914400" marR="0" lvl="1"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lang="en-US" sz="2600" dirty="0">
                <a:solidFill>
                  <a:prstClr val="black"/>
                </a:solidFill>
                <a:latin typeface="Atkinson Hyperlegible" panose="020B0604020202020204" charset="0"/>
              </a:rPr>
              <a:t>M</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ultisectoral</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mid to long </a:t>
            </a:r>
            <a:r>
              <a:rPr lang="en-US" sz="2600" dirty="0">
                <a:solidFill>
                  <a:prstClr val="black"/>
                </a:solidFill>
                <a:latin typeface="Atkinson Hyperlegible" panose="020B0604020202020204" charset="0"/>
              </a:rPr>
              <a:t>term strategies </a:t>
            </a:r>
          </a:p>
          <a:p>
            <a:pPr marL="914400" marR="0" lvl="1"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lang="en-GB" sz="2600" b="1" dirty="0">
                <a:solidFill>
                  <a:srgbClr val="009999"/>
                </a:solidFill>
                <a:latin typeface="Atkinson Hyperlegible Bold" panose="020B0604020202020204" charset="0"/>
              </a:rPr>
              <a:t>Spatially t</a:t>
            </a:r>
            <a:r>
              <a:rPr kumimoji="0" lang="en-GB" sz="26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argeted</a:t>
            </a:r>
            <a:r>
              <a:rPr kumimoji="0" lang="en-GB" sz="26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lang="en-GB" sz="2600" dirty="0">
                <a:solidFill>
                  <a:prstClr val="black"/>
                </a:solidFill>
                <a:latin typeface="Atkinson Hyperlegible" panose="020B0604020202020204" charset="0"/>
              </a:rPr>
              <a:t>to priority geographic </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areas</a:t>
            </a:r>
          </a:p>
          <a:p>
            <a:pPr marL="914400" marR="0" lvl="1"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lang="en-GB" sz="2600" dirty="0">
                <a:solidFill>
                  <a:prstClr val="black"/>
                </a:solidFill>
                <a:latin typeface="Atkinson Hyperlegible" panose="020B0604020202020204" charset="0"/>
              </a:rPr>
              <a:t>D</a:t>
            </a:r>
            <a:r>
              <a:rPr kumimoji="0" lang="en-GB"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efined</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in </a:t>
            </a:r>
            <a:r>
              <a:rPr kumimoji="0" lang="en-GB" sz="26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National Cholera Plans </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(NCPs) </a:t>
            </a:r>
          </a:p>
        </p:txBody>
      </p:sp>
      <p:pic>
        <p:nvPicPr>
          <p:cNvPr id="9" name="Picture 8" descr="A person kneeling in the water&#10;&#10;Description automatically generated">
            <a:extLst>
              <a:ext uri="{FF2B5EF4-FFF2-40B4-BE49-F238E27FC236}">
                <a16:creationId xmlns:a16="http://schemas.microsoft.com/office/drawing/2014/main" id="{7E1EF84F-E6CD-3B24-C7C7-98BF20A750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8140" y="2185334"/>
            <a:ext cx="5087284" cy="7161866"/>
          </a:xfrm>
          <a:prstGeom prst="rect">
            <a:avLst/>
          </a:prstGeom>
        </p:spPr>
      </p:pic>
      <p:sp>
        <p:nvSpPr>
          <p:cNvPr id="7" name="Slide Number Placeholder 6">
            <a:extLst>
              <a:ext uri="{FF2B5EF4-FFF2-40B4-BE49-F238E27FC236}">
                <a16:creationId xmlns:a16="http://schemas.microsoft.com/office/drawing/2014/main" id="{F5A2B246-1ED7-9C75-0DC7-BB7EB8A4EA7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a:p>
        </p:txBody>
      </p:sp>
    </p:spTree>
    <p:extLst>
      <p:ext uri="{BB962C8B-B14F-4D97-AF65-F5344CB8AC3E}">
        <p14:creationId xmlns:p14="http://schemas.microsoft.com/office/powerpoint/2010/main" val="1551740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9C50F057-E265-DF0A-9303-655794783DC9}"/>
              </a:ext>
            </a:extLst>
          </p:cNvPr>
          <p:cNvSpPr/>
          <p:nvPr/>
        </p:nvSpPr>
        <p:spPr>
          <a:xfrm>
            <a:off x="914400" y="1908620"/>
            <a:ext cx="16459200" cy="1025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ln>
            <a:noFill/>
          </a:ln>
          <a:effectLst/>
        </p:spPr>
        <p:txBody>
          <a:bodyPr/>
          <a:lstStyle/>
          <a:p>
            <a:endParaRPr lang="en-US" sz="2600">
              <a:solidFill>
                <a:srgbClr val="37290F"/>
              </a:solidFill>
              <a:latin typeface="Atkinson Hyperlegible" panose="020B0604020202020204" charset="0"/>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50233" y="-2065674"/>
            <a:ext cx="9994233" cy="3479857"/>
            <a:chOff x="0" y="-52286"/>
            <a:chExt cx="856633" cy="287352"/>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52286"/>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Content Placeholder 3">
            <a:extLst>
              <a:ext uri="{FF2B5EF4-FFF2-40B4-BE49-F238E27FC236}">
                <a16:creationId xmlns:a16="http://schemas.microsoft.com/office/drawing/2014/main" id="{9BFD271C-CF8D-4540-10BC-139EDCD9DF75}"/>
              </a:ext>
            </a:extLst>
          </p:cNvPr>
          <p:cNvSpPr txBox="1">
            <a:spLocks/>
          </p:cNvSpPr>
          <p:nvPr/>
        </p:nvSpPr>
        <p:spPr>
          <a:xfrm>
            <a:off x="5669794" y="3893953"/>
            <a:ext cx="11703806" cy="5353050"/>
          </a:xfrm>
          <a:prstGeom prst="rect">
            <a:avLst/>
          </a:prstGeom>
        </p:spPr>
        <p:txBody>
          <a:bodyPr>
            <a:normAutofit/>
          </a:bodyPr>
          <a:lst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a:lstStyle>
          <a:p>
            <a:pPr marL="457200" indent="-457200">
              <a:spcAft>
                <a:spcPts val="3000"/>
              </a:spcAft>
              <a:buClr>
                <a:srgbClr val="009999"/>
              </a:buClr>
              <a:buBlip>
                <a:blip r:embed="rId3"/>
              </a:buBlip>
            </a:pPr>
            <a:r>
              <a:rPr lang="en-US" sz="2600" kern="0" dirty="0">
                <a:solidFill>
                  <a:sysClr val="windowText" lastClr="000000"/>
                </a:solidFill>
                <a:latin typeface="Atkinson Hyperlegible" panose="020B0604020202020204" charset="0"/>
              </a:rPr>
              <a:t>An NCP is a country-specific and </a:t>
            </a:r>
            <a:r>
              <a:rPr lang="en-US" sz="2600" b="1" kern="0" dirty="0">
                <a:solidFill>
                  <a:srgbClr val="009999"/>
                </a:solidFill>
                <a:latin typeface="Atkinson Hyperlegible Bold" panose="020B0604020202020204" charset="0"/>
              </a:rPr>
              <a:t>country-led</a:t>
            </a:r>
            <a:r>
              <a:rPr lang="en-US" sz="2600" kern="0" dirty="0">
                <a:solidFill>
                  <a:sysClr val="windowText" lastClr="000000"/>
                </a:solidFill>
                <a:latin typeface="Atkinson Hyperlegible" panose="020B0604020202020204" charset="0"/>
              </a:rPr>
              <a:t> plan</a:t>
            </a:r>
          </a:p>
          <a:p>
            <a:pPr marL="457200" indent="-457200">
              <a:spcAft>
                <a:spcPts val="3000"/>
              </a:spcAft>
              <a:buClr>
                <a:srgbClr val="009999"/>
              </a:buClr>
              <a:buBlip>
                <a:blip r:embed="rId3"/>
              </a:buBlip>
            </a:pPr>
            <a:r>
              <a:rPr lang="en-US" sz="2600" kern="0" dirty="0">
                <a:solidFill>
                  <a:sysClr val="windowText" lastClr="000000"/>
                </a:solidFill>
                <a:latin typeface="Atkinson Hyperlegible" panose="020B0604020202020204" charset="0"/>
              </a:rPr>
              <a:t> </a:t>
            </a:r>
            <a:r>
              <a:rPr lang="en-GB" sz="2600" kern="0" dirty="0">
                <a:solidFill>
                  <a:sysClr val="windowText" lastClr="000000"/>
                </a:solidFill>
                <a:latin typeface="Atkinson Hyperlegible" panose="020B0604020202020204" charset="0"/>
              </a:rPr>
              <a:t>Sets objective and strategies against cholera for about the </a:t>
            </a:r>
            <a:r>
              <a:rPr lang="en-GB" sz="2600" b="1" kern="0" dirty="0">
                <a:solidFill>
                  <a:srgbClr val="009999"/>
                </a:solidFill>
                <a:latin typeface="Atkinson Hyperlegible Bold" panose="020B0604020202020204" charset="0"/>
              </a:rPr>
              <a:t>next 5 years</a:t>
            </a:r>
            <a:endParaRPr lang="en-GB" sz="2600" kern="0" dirty="0">
              <a:solidFill>
                <a:sysClr val="windowText" lastClr="000000"/>
              </a:solidFill>
              <a:latin typeface="Atkinson Hyperlegible Bold" panose="020B0604020202020204" charset="0"/>
            </a:endParaRPr>
          </a:p>
          <a:p>
            <a:pPr marL="457200" indent="-457200">
              <a:spcAft>
                <a:spcPts val="1200"/>
              </a:spcAft>
              <a:buClr>
                <a:srgbClr val="009999"/>
              </a:buClr>
              <a:buBlip>
                <a:blip r:embed="rId3"/>
              </a:buBlip>
            </a:pPr>
            <a:r>
              <a:rPr lang="en-GB" sz="2600" b="1" kern="0" dirty="0">
                <a:solidFill>
                  <a:srgbClr val="F7AF76"/>
                </a:solidFill>
                <a:latin typeface="Atkinson Hyperlegible Bold" panose="020B0604020202020204" charset="0"/>
              </a:rPr>
              <a:t>In countries where there is no to limited cholera transmission</a:t>
            </a:r>
            <a:endParaRPr lang="en-GB" sz="2600" kern="0" dirty="0">
              <a:solidFill>
                <a:sysClr val="windowText" lastClr="000000"/>
              </a:solidFill>
              <a:latin typeface="Atkinson Hyperlegible" panose="020B0604020202020204" charset="0"/>
            </a:endParaRPr>
          </a:p>
          <a:p>
            <a:pPr marL="457200" indent="-457200">
              <a:spcAft>
                <a:spcPts val="3000"/>
              </a:spcAft>
              <a:buClr>
                <a:srgbClr val="009999"/>
              </a:buClr>
              <a:buFont typeface="Arial" panose="020B0604020202020204" pitchFamily="34" charset="0"/>
              <a:buChar char="•"/>
            </a:pPr>
            <a:r>
              <a:rPr lang="en-GB" sz="2600" kern="0" dirty="0">
                <a:solidFill>
                  <a:sysClr val="windowText" lastClr="000000"/>
                </a:solidFill>
                <a:latin typeface="Atkinson Hyperlegible" panose="020B0604020202020204" charset="0"/>
              </a:rPr>
              <a:t>An NCP is to </a:t>
            </a:r>
            <a:r>
              <a:rPr lang="en-GB" sz="2600" b="1" kern="0" dirty="0">
                <a:solidFill>
                  <a:srgbClr val="009999"/>
                </a:solidFill>
                <a:latin typeface="Atkinson Hyperlegible Bold" panose="020B0604020202020204" charset="0"/>
              </a:rPr>
              <a:t>eliminate cholera</a:t>
            </a:r>
          </a:p>
          <a:p>
            <a:pPr marL="457200" indent="-457200">
              <a:spcAft>
                <a:spcPts val="1200"/>
              </a:spcAft>
              <a:buClr>
                <a:srgbClr val="009999"/>
              </a:buClr>
              <a:buBlip>
                <a:blip r:embed="rId3"/>
              </a:buBlip>
            </a:pPr>
            <a:r>
              <a:rPr lang="en-GB" sz="2600" b="1" kern="0" dirty="0">
                <a:solidFill>
                  <a:srgbClr val="F7AF76"/>
                </a:solidFill>
                <a:latin typeface="Atkinson Hyperlegible Bold" panose="020B0604020202020204" charset="0"/>
              </a:rPr>
              <a:t>In countries where there is moderate to high cholera transmission</a:t>
            </a:r>
            <a:endParaRPr lang="en-GB" sz="2600" kern="0" dirty="0">
              <a:solidFill>
                <a:sysClr val="windowText" lastClr="000000"/>
              </a:solidFill>
              <a:latin typeface="Atkinson Hyperlegible" panose="020B0604020202020204" charset="0"/>
            </a:endParaRPr>
          </a:p>
          <a:p>
            <a:pPr marL="457200" indent="-457200">
              <a:spcAft>
                <a:spcPts val="1200"/>
              </a:spcAft>
              <a:buClr>
                <a:srgbClr val="009999"/>
              </a:buClr>
              <a:buFont typeface="Arial" panose="020B0604020202020204" pitchFamily="34" charset="0"/>
              <a:buChar char="•"/>
            </a:pPr>
            <a:r>
              <a:rPr lang="en-GB" sz="2600" kern="0" dirty="0">
                <a:solidFill>
                  <a:sysClr val="windowText" lastClr="000000"/>
                </a:solidFill>
                <a:latin typeface="Atkinson Hyperlegible" panose="020B0604020202020204" charset="0"/>
              </a:rPr>
              <a:t>An NCP is to </a:t>
            </a:r>
            <a:r>
              <a:rPr lang="en-GB" sz="2600" b="1" kern="0" dirty="0">
                <a:solidFill>
                  <a:srgbClr val="009999"/>
                </a:solidFill>
                <a:latin typeface="Atkinson Hyperlegible Bold" panose="020B0604020202020204" charset="0"/>
              </a:rPr>
              <a:t>control cholera</a:t>
            </a:r>
          </a:p>
          <a:p>
            <a:pPr marL="457200" indent="-457200">
              <a:spcAft>
                <a:spcPts val="1200"/>
              </a:spcAft>
              <a:buClr>
                <a:srgbClr val="009999"/>
              </a:buClr>
              <a:buFont typeface="Arial" panose="020B0604020202020204" pitchFamily="34" charset="0"/>
              <a:buChar char="•"/>
            </a:pPr>
            <a:r>
              <a:rPr lang="en-US" sz="2600" kern="0" dirty="0">
                <a:solidFill>
                  <a:schemeClr val="tx1">
                    <a:lumMod val="95000"/>
                    <a:lumOff val="5000"/>
                  </a:schemeClr>
                </a:solidFill>
                <a:latin typeface="Atkinson Hyperlegible" panose="020B0604020202020204" charset="0"/>
              </a:rPr>
              <a:t>As progress are achieved to control cholera, those countries also progress towards an elimination objective</a:t>
            </a:r>
          </a:p>
        </p:txBody>
      </p:sp>
      <p:sp>
        <p:nvSpPr>
          <p:cNvPr id="13" name="TextBox 12">
            <a:extLst>
              <a:ext uri="{FF2B5EF4-FFF2-40B4-BE49-F238E27FC236}">
                <a16:creationId xmlns:a16="http://schemas.microsoft.com/office/drawing/2014/main" id="{C6E0F5E8-D8E7-A6CF-538C-309D314CDD5A}"/>
              </a:ext>
            </a:extLst>
          </p:cNvPr>
          <p:cNvSpPr txBox="1"/>
          <p:nvPr/>
        </p:nvSpPr>
        <p:spPr>
          <a:xfrm>
            <a:off x="1058780" y="2207743"/>
            <a:ext cx="16650614" cy="800219"/>
          </a:xfrm>
          <a:prstGeom prst="rect">
            <a:avLst/>
          </a:prstGeom>
          <a:noFill/>
        </p:spPr>
        <p:txBody>
          <a:bodyPr wrap="square" rtlCol="0">
            <a:spAutoFit/>
          </a:bodyPr>
          <a:lstStyle/>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All countries affected by cholera or at risk for cholera </a:t>
            </a:r>
            <a:r>
              <a:rPr lang="en-US" sz="2800" dirty="0">
                <a:latin typeface="ADLaM Display" panose="02010000000000000000" pitchFamily="2" charset="0"/>
                <a:ea typeface="ADLaM Display" panose="02010000000000000000" pitchFamily="2" charset="0"/>
                <a:cs typeface="ADLaM Display" panose="02010000000000000000" pitchFamily="2" charset="0"/>
              </a:rPr>
              <a:t>are urged to develop an NCP</a:t>
            </a:r>
          </a:p>
          <a:p>
            <a:pPr algn="ctr"/>
            <a:endParaRPr lang="en-US" dirty="0"/>
          </a:p>
        </p:txBody>
      </p:sp>
      <p:sp>
        <p:nvSpPr>
          <p:cNvPr id="8" name="TextBox 7">
            <a:extLst>
              <a:ext uri="{FF2B5EF4-FFF2-40B4-BE49-F238E27FC236}">
                <a16:creationId xmlns:a16="http://schemas.microsoft.com/office/drawing/2014/main" id="{35CFF918-52D9-2CE4-8FC0-16550F146B94}"/>
              </a:ext>
            </a:extLst>
          </p:cNvPr>
          <p:cNvSpPr txBox="1"/>
          <p:nvPr/>
        </p:nvSpPr>
        <p:spPr>
          <a:xfrm>
            <a:off x="721895" y="414096"/>
            <a:ext cx="12111789" cy="769441"/>
          </a:xfrm>
          <a:prstGeom prst="rect">
            <a:avLst/>
          </a:prstGeom>
          <a:noFill/>
        </p:spPr>
        <p:txBody>
          <a:bodyPr wrap="square" rtlCol="0">
            <a:spAutoFit/>
          </a:bodyPr>
          <a:lstStyle/>
          <a:p>
            <a:r>
              <a:rPr lang="en-US" sz="4400" b="1" dirty="0">
                <a:solidFill>
                  <a:schemeClr val="bg1"/>
                </a:solidFill>
                <a:latin typeface="Cavolini" panose="03000502040302020204" pitchFamily="66" charset="0"/>
                <a:cs typeface="Cavolini" panose="03000502040302020204" pitchFamily="66" charset="0"/>
              </a:rPr>
              <a:t>National Cholera Plans</a:t>
            </a:r>
          </a:p>
        </p:txBody>
      </p:sp>
      <p:pic>
        <p:nvPicPr>
          <p:cNvPr id="11" name="Picture 10" descr="A group of people looking at a device&#10;&#10;Description automatically generated">
            <a:extLst>
              <a:ext uri="{FF2B5EF4-FFF2-40B4-BE49-F238E27FC236}">
                <a16:creationId xmlns:a16="http://schemas.microsoft.com/office/drawing/2014/main" id="{D6AED694-9854-F1CA-077A-36B1AF85E1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5334" y="3307085"/>
            <a:ext cx="3877733" cy="5595868"/>
          </a:xfrm>
          <a:prstGeom prst="rect">
            <a:avLst/>
          </a:prstGeom>
        </p:spPr>
      </p:pic>
      <p:sp>
        <p:nvSpPr>
          <p:cNvPr id="2" name="Slide Number Placeholder 1">
            <a:extLst>
              <a:ext uri="{FF2B5EF4-FFF2-40B4-BE49-F238E27FC236}">
                <a16:creationId xmlns:a16="http://schemas.microsoft.com/office/drawing/2014/main" id="{7075FB74-D842-7B85-35BA-352B5140612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a:p>
        </p:txBody>
      </p:sp>
    </p:spTree>
    <p:extLst>
      <p:ext uri="{BB962C8B-B14F-4D97-AF65-F5344CB8AC3E}">
        <p14:creationId xmlns:p14="http://schemas.microsoft.com/office/powerpoint/2010/main" val="1071011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FF4EA50A-AE40-86C2-24F1-AA42D3D95E2C}"/>
              </a:ext>
            </a:extLst>
          </p:cNvPr>
          <p:cNvSpPr/>
          <p:nvPr/>
        </p:nvSpPr>
        <p:spPr>
          <a:xfrm>
            <a:off x="914400" y="2351166"/>
            <a:ext cx="16459200" cy="1025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ln>
            <a:noFill/>
          </a:ln>
          <a:effectLst/>
        </p:spPr>
        <p:txBody>
          <a:bodyPr/>
          <a:lstStyle/>
          <a:p>
            <a:endParaRPr lang="en-US" sz="2600">
              <a:solidFill>
                <a:srgbClr val="37290F"/>
              </a:solidFill>
              <a:latin typeface="Atkinson Hyperlegible" panose="020B0604020202020204" charset="0"/>
            </a:endParaRPr>
          </a:p>
        </p:txBody>
      </p:sp>
      <p:sp>
        <p:nvSpPr>
          <p:cNvPr id="5" name="Freeform 5">
            <a:extLst>
              <a:ext uri="{FF2B5EF4-FFF2-40B4-BE49-F238E27FC236}">
                <a16:creationId xmlns:a16="http://schemas.microsoft.com/office/drawing/2014/main" id="{071DFDA3-6E63-DA4E-F72C-B3CFB259CAF6}"/>
              </a:ext>
            </a:extLst>
          </p:cNvPr>
          <p:cNvSpPr/>
          <p:nvPr/>
        </p:nvSpPr>
        <p:spPr>
          <a:xfrm>
            <a:off x="-609599" y="-1432486"/>
            <a:ext cx="10074441" cy="284666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96977" y="-2009229"/>
            <a:ext cx="9950577" cy="34234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71225" y="513663"/>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Multisectoral interventions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59" name="TextBox 58">
            <a:extLst>
              <a:ext uri="{FF2B5EF4-FFF2-40B4-BE49-F238E27FC236}">
                <a16:creationId xmlns:a16="http://schemas.microsoft.com/office/drawing/2014/main" id="{E28DD442-E282-D96E-4A15-D93B510C375F}"/>
              </a:ext>
            </a:extLst>
          </p:cNvPr>
          <p:cNvSpPr txBox="1"/>
          <p:nvPr/>
        </p:nvSpPr>
        <p:spPr>
          <a:xfrm>
            <a:off x="1143000" y="2659089"/>
            <a:ext cx="16002000"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To be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effective, </a:t>
            </a:r>
            <a:r>
              <a:rPr lang="fr-FR" sz="2800" dirty="0" err="1">
                <a:latin typeface="ADLaM Display" panose="02010000000000000000" pitchFamily="2" charset="0"/>
                <a:ea typeface="ADLaM Display" panose="02010000000000000000" pitchFamily="2" charset="0"/>
                <a:cs typeface="ADLaM Display" panose="02010000000000000000" pitchFamily="2" charset="0"/>
              </a:rPr>
              <a:t>strategies</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latin typeface="ADLaM Display" panose="02010000000000000000" pitchFamily="2" charset="0"/>
                <a:ea typeface="ADLaM Display" panose="02010000000000000000" pitchFamily="2" charset="0"/>
                <a:cs typeface="ADLaM Display" panose="02010000000000000000" pitchFamily="2" charset="0"/>
              </a:rPr>
              <a:t>against</a:t>
            </a:r>
            <a:r>
              <a:rPr lang="fr-FR" sz="2800" dirty="0">
                <a:latin typeface="ADLaM Display" panose="02010000000000000000" pitchFamily="2" charset="0"/>
                <a:ea typeface="ADLaM Display" panose="02010000000000000000" pitchFamily="2" charset="0"/>
                <a:cs typeface="ADLaM Display" panose="02010000000000000000" pitchFamily="2" charset="0"/>
              </a:rPr>
              <a:t> cholera </a:t>
            </a:r>
            <a:r>
              <a:rPr lang="fr-FR" sz="2800" dirty="0" err="1">
                <a:latin typeface="ADLaM Display" panose="02010000000000000000" pitchFamily="2" charset="0"/>
                <a:ea typeface="ADLaM Display" panose="02010000000000000000" pitchFamily="2" charset="0"/>
                <a:cs typeface="ADLaM Display" panose="02010000000000000000" pitchFamily="2" charset="0"/>
              </a:rPr>
              <a:t>rely</a:t>
            </a:r>
            <a:r>
              <a:rPr lang="fr-FR" sz="2800" dirty="0">
                <a:latin typeface="ADLaM Display" panose="02010000000000000000" pitchFamily="2" charset="0"/>
                <a:ea typeface="ADLaM Display" panose="02010000000000000000" pitchFamily="2" charset="0"/>
                <a:cs typeface="ADLaM Display" panose="02010000000000000000" pitchFamily="2" charset="0"/>
              </a:rPr>
              <a:t> on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multisectoral</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interventions</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9" name="Group 8">
            <a:extLst>
              <a:ext uri="{FF2B5EF4-FFF2-40B4-BE49-F238E27FC236}">
                <a16:creationId xmlns:a16="http://schemas.microsoft.com/office/drawing/2014/main" id="{251C1C58-ADED-3D48-71D4-D1ED1D7EB232}"/>
              </a:ext>
            </a:extLst>
          </p:cNvPr>
          <p:cNvGrpSpPr/>
          <p:nvPr/>
        </p:nvGrpSpPr>
        <p:grpSpPr>
          <a:xfrm>
            <a:off x="1340400" y="4407761"/>
            <a:ext cx="15607199" cy="3357972"/>
            <a:chOff x="1384375" y="4407761"/>
            <a:chExt cx="15607199" cy="3357972"/>
          </a:xfrm>
        </p:grpSpPr>
        <p:sp>
          <p:nvSpPr>
            <p:cNvPr id="17" name="Rectangle 16">
              <a:extLst>
                <a:ext uri="{FF2B5EF4-FFF2-40B4-BE49-F238E27FC236}">
                  <a16:creationId xmlns:a16="http://schemas.microsoft.com/office/drawing/2014/main" id="{8AFC70A3-FD87-22C6-4213-6AA3CA9DBFF0}"/>
                </a:ext>
              </a:extLst>
            </p:cNvPr>
            <p:cNvSpPr/>
            <p:nvPr/>
          </p:nvSpPr>
          <p:spPr>
            <a:xfrm>
              <a:off x="14609785" y="4460494"/>
              <a:ext cx="2340864" cy="822960"/>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4582A5-85F4-8A4D-7A73-35DB0849EC41}"/>
                </a:ext>
              </a:extLst>
            </p:cNvPr>
            <p:cNvSpPr/>
            <p:nvPr/>
          </p:nvSpPr>
          <p:spPr>
            <a:xfrm>
              <a:off x="11340983" y="4499201"/>
              <a:ext cx="2340864" cy="822960"/>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300CB-8D8F-4AF5-2FD7-6AC0025BF509}"/>
                </a:ext>
              </a:extLst>
            </p:cNvPr>
            <p:cNvSpPr/>
            <p:nvPr/>
          </p:nvSpPr>
          <p:spPr>
            <a:xfrm>
              <a:off x="8005500" y="4472450"/>
              <a:ext cx="2340864" cy="822960"/>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83E5A5-3830-FCDC-F2B7-96CDCD1F803A}"/>
                </a:ext>
              </a:extLst>
            </p:cNvPr>
            <p:cNvSpPr/>
            <p:nvPr/>
          </p:nvSpPr>
          <p:spPr>
            <a:xfrm>
              <a:off x="4694073" y="4460494"/>
              <a:ext cx="2340864" cy="822960"/>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5121B5-5F44-F477-2CA1-E532B0B3B175}"/>
                </a:ext>
              </a:extLst>
            </p:cNvPr>
            <p:cNvSpPr/>
            <p:nvPr/>
          </p:nvSpPr>
          <p:spPr>
            <a:xfrm>
              <a:off x="1405159" y="4472450"/>
              <a:ext cx="2336312" cy="822960"/>
            </a:xfrm>
            <a:prstGeom prst="rect">
              <a:avLst/>
            </a:prstGeom>
            <a:solidFill>
              <a:srgbClr val="4DB1A9"/>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03B6DD4-2499-AEDB-7C08-0FC62A793C1B}"/>
                </a:ext>
              </a:extLst>
            </p:cNvPr>
            <p:cNvGrpSpPr/>
            <p:nvPr/>
          </p:nvGrpSpPr>
          <p:grpSpPr>
            <a:xfrm>
              <a:off x="1384375" y="5610187"/>
              <a:ext cx="2103120" cy="2103120"/>
              <a:chOff x="47950" y="3794084"/>
              <a:chExt cx="2286000" cy="2268751"/>
            </a:xfrm>
          </p:grpSpPr>
          <p:pic>
            <p:nvPicPr>
              <p:cNvPr id="47" name="Picture 46">
                <a:extLst>
                  <a:ext uri="{FF2B5EF4-FFF2-40B4-BE49-F238E27FC236}">
                    <a16:creationId xmlns:a16="http://schemas.microsoft.com/office/drawing/2014/main" id="{1E72DFC9-CFD2-C3FA-0DFB-0F295F836912}"/>
                  </a:ext>
                </a:extLst>
              </p:cNvPr>
              <p:cNvPicPr>
                <a:picLocks noChangeAspect="1"/>
              </p:cNvPicPr>
              <p:nvPr/>
            </p:nvPicPr>
            <p:blipFill>
              <a:blip r:embed="rId3"/>
              <a:stretch>
                <a:fillRect/>
              </a:stretch>
            </p:blipFill>
            <p:spPr>
              <a:xfrm>
                <a:off x="105290" y="3877718"/>
                <a:ext cx="2171320" cy="2185117"/>
              </a:xfrm>
              <a:prstGeom prst="rect">
                <a:avLst/>
              </a:prstGeom>
            </p:spPr>
          </p:pic>
          <p:sp>
            <p:nvSpPr>
              <p:cNvPr id="48" name="Oval 47">
                <a:extLst>
                  <a:ext uri="{FF2B5EF4-FFF2-40B4-BE49-F238E27FC236}">
                    <a16:creationId xmlns:a16="http://schemas.microsoft.com/office/drawing/2014/main" id="{2D128583-384A-088B-9B19-34CD62398B99}"/>
                  </a:ext>
                </a:extLst>
              </p:cNvPr>
              <p:cNvSpPr/>
              <p:nvPr/>
            </p:nvSpPr>
            <p:spPr>
              <a:xfrm>
                <a:off x="47950" y="3794084"/>
                <a:ext cx="2286000" cy="2268751"/>
              </a:xfrm>
              <a:prstGeom prst="ellipse">
                <a:avLst/>
              </a:prstGeom>
              <a:noFill/>
              <a:ln w="165100">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Freeform 12">
              <a:extLst>
                <a:ext uri="{FF2B5EF4-FFF2-40B4-BE49-F238E27FC236}">
                  <a16:creationId xmlns:a16="http://schemas.microsoft.com/office/drawing/2014/main" id="{3898DEE3-ABD0-4629-227B-134347524C6C}"/>
                </a:ext>
              </a:extLst>
            </p:cNvPr>
            <p:cNvSpPr/>
            <p:nvPr/>
          </p:nvSpPr>
          <p:spPr>
            <a:xfrm>
              <a:off x="14747752" y="5662613"/>
              <a:ext cx="2103120" cy="210312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screen">
                <a:extLst>
                  <a:ext uri="{28A0092B-C50C-407E-A947-70E740481C1C}">
                    <a14:useLocalDpi xmlns:a14="http://schemas.microsoft.com/office/drawing/2010/main"/>
                  </a:ext>
                </a:extLst>
              </a:blip>
              <a:stretch>
                <a:fillRect l="-25000" r="-25000"/>
              </a:stretch>
            </a:blipFill>
            <a:ln w="215900" cap="sq">
              <a:solidFill>
                <a:srgbClr val="BBE2E4"/>
              </a:solidFill>
              <a:prstDash val="solid"/>
              <a:miter/>
            </a:ln>
          </p:spPr>
          <p:txBody>
            <a:bodyPr/>
            <a:lstStyle/>
            <a:p>
              <a:endParaRPr lang="en-US"/>
            </a:p>
          </p:txBody>
        </p:sp>
        <p:grpSp>
          <p:nvGrpSpPr>
            <p:cNvPr id="61" name="Group 60">
              <a:extLst>
                <a:ext uri="{FF2B5EF4-FFF2-40B4-BE49-F238E27FC236}">
                  <a16:creationId xmlns:a16="http://schemas.microsoft.com/office/drawing/2014/main" id="{90B90E8E-4369-45B0-66F0-54378369C29E}"/>
                </a:ext>
              </a:extLst>
            </p:cNvPr>
            <p:cNvGrpSpPr/>
            <p:nvPr/>
          </p:nvGrpSpPr>
          <p:grpSpPr>
            <a:xfrm>
              <a:off x="4776314" y="5455780"/>
              <a:ext cx="2354631" cy="2239365"/>
              <a:chOff x="2825325" y="3799253"/>
              <a:chExt cx="2609631" cy="2258412"/>
            </a:xfrm>
          </p:grpSpPr>
          <p:pic>
            <p:nvPicPr>
              <p:cNvPr id="42" name="Picture 41">
                <a:extLst>
                  <a:ext uri="{FF2B5EF4-FFF2-40B4-BE49-F238E27FC236}">
                    <a16:creationId xmlns:a16="http://schemas.microsoft.com/office/drawing/2014/main" id="{4CB7F6F6-8704-C856-3D54-63A56D04649A}"/>
                  </a:ext>
                </a:extLst>
              </p:cNvPr>
              <p:cNvPicPr>
                <a:picLocks noChangeAspect="1"/>
              </p:cNvPicPr>
              <p:nvPr/>
            </p:nvPicPr>
            <p:blipFill>
              <a:blip r:embed="rId5"/>
              <a:stretch>
                <a:fillRect/>
              </a:stretch>
            </p:blipFill>
            <p:spPr>
              <a:xfrm>
                <a:off x="2916637" y="3861275"/>
                <a:ext cx="2518319" cy="2191121"/>
              </a:xfrm>
              <a:prstGeom prst="rect">
                <a:avLst/>
              </a:prstGeom>
            </p:spPr>
          </p:pic>
          <p:sp>
            <p:nvSpPr>
              <p:cNvPr id="8" name="Oval 7">
                <a:extLst>
                  <a:ext uri="{FF2B5EF4-FFF2-40B4-BE49-F238E27FC236}">
                    <a16:creationId xmlns:a16="http://schemas.microsoft.com/office/drawing/2014/main" id="{760A5AAE-BDCB-D3F6-371C-D598CF851B4C}"/>
                  </a:ext>
                </a:extLst>
              </p:cNvPr>
              <p:cNvSpPr/>
              <p:nvPr/>
            </p:nvSpPr>
            <p:spPr>
              <a:xfrm>
                <a:off x="2825325" y="3799253"/>
                <a:ext cx="2304976" cy="2258412"/>
              </a:xfrm>
              <a:prstGeom prst="ellipse">
                <a:avLst/>
              </a:prstGeom>
              <a:noFill/>
              <a:ln w="165100">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3">
              <a:extLst>
                <a:ext uri="{FF2B5EF4-FFF2-40B4-BE49-F238E27FC236}">
                  <a16:creationId xmlns:a16="http://schemas.microsoft.com/office/drawing/2014/main" id="{E1DDCC1C-EDF0-A696-9C57-00A7A6C3B071}"/>
                </a:ext>
              </a:extLst>
            </p:cNvPr>
            <p:cNvGrpSpPr/>
            <p:nvPr/>
          </p:nvGrpSpPr>
          <p:grpSpPr>
            <a:xfrm>
              <a:off x="8144878" y="5586803"/>
              <a:ext cx="2103121" cy="2103118"/>
              <a:chOff x="-48701" y="0"/>
              <a:chExt cx="572040" cy="521704"/>
            </a:xfrm>
          </p:grpSpPr>
          <p:sp>
            <p:nvSpPr>
              <p:cNvPr id="53" name="Freeform 14">
                <a:extLst>
                  <a:ext uri="{FF2B5EF4-FFF2-40B4-BE49-F238E27FC236}">
                    <a16:creationId xmlns:a16="http://schemas.microsoft.com/office/drawing/2014/main" id="{F378E028-D77B-DCCA-29B9-2F66B1631B16}"/>
                  </a:ext>
                </a:extLst>
              </p:cNvPr>
              <p:cNvSpPr/>
              <p:nvPr/>
            </p:nvSpPr>
            <p:spPr>
              <a:xfrm>
                <a:off x="-48701" y="0"/>
                <a:ext cx="572040" cy="52170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screen">
                  <a:extLst>
                    <a:ext uri="{28A0092B-C50C-407E-A947-70E740481C1C}">
                      <a14:useLocalDpi xmlns:a14="http://schemas.microsoft.com/office/drawing/2010/main"/>
                    </a:ext>
                  </a:extLst>
                </a:blip>
                <a:stretch>
                  <a:fillRect l="-25000" r="-25000"/>
                </a:stretch>
              </a:blipFill>
              <a:ln w="171450" cap="sq">
                <a:solidFill>
                  <a:srgbClr val="BBE2E4"/>
                </a:solidFill>
                <a:prstDash val="solid"/>
                <a:miter/>
              </a:ln>
            </p:spPr>
            <p:txBody>
              <a:bodyPr/>
              <a:lstStyle/>
              <a:p>
                <a:endParaRPr lang="en-US"/>
              </a:p>
            </p:txBody>
          </p:sp>
        </p:grpSp>
        <p:grpSp>
          <p:nvGrpSpPr>
            <p:cNvPr id="55" name="Group 15">
              <a:extLst>
                <a:ext uri="{FF2B5EF4-FFF2-40B4-BE49-F238E27FC236}">
                  <a16:creationId xmlns:a16="http://schemas.microsoft.com/office/drawing/2014/main" id="{FA11925F-5EE9-9873-D86A-DAAC48B880EE}"/>
                </a:ext>
              </a:extLst>
            </p:cNvPr>
            <p:cNvGrpSpPr/>
            <p:nvPr/>
          </p:nvGrpSpPr>
          <p:grpSpPr>
            <a:xfrm>
              <a:off x="11459853" y="5610187"/>
              <a:ext cx="2103123" cy="2103117"/>
              <a:chOff x="-167813" y="65993"/>
              <a:chExt cx="325829" cy="325828"/>
            </a:xfrm>
          </p:grpSpPr>
          <p:sp>
            <p:nvSpPr>
              <p:cNvPr id="56" name="Freeform 16">
                <a:extLst>
                  <a:ext uri="{FF2B5EF4-FFF2-40B4-BE49-F238E27FC236}">
                    <a16:creationId xmlns:a16="http://schemas.microsoft.com/office/drawing/2014/main" id="{7E0D45DA-2810-F762-83AA-A6954129A9A1}"/>
                  </a:ext>
                </a:extLst>
              </p:cNvPr>
              <p:cNvSpPr/>
              <p:nvPr/>
            </p:nvSpPr>
            <p:spPr>
              <a:xfrm>
                <a:off x="-167813" y="65993"/>
                <a:ext cx="325829" cy="32582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screen">
                  <a:extLst>
                    <a:ext uri="{28A0092B-C50C-407E-A947-70E740481C1C}">
                      <a14:useLocalDpi xmlns:a14="http://schemas.microsoft.com/office/drawing/2010/main"/>
                    </a:ext>
                  </a:extLst>
                </a:blip>
                <a:stretch>
                  <a:fillRect l="-16592" r="-16592"/>
                </a:stretch>
              </a:blipFill>
              <a:ln w="171450" cap="sq">
                <a:solidFill>
                  <a:srgbClr val="BBE2E4"/>
                </a:solidFill>
                <a:prstDash val="solid"/>
                <a:miter/>
              </a:ln>
            </p:spPr>
            <p:txBody>
              <a:bodyPr/>
              <a:lstStyle/>
              <a:p>
                <a:endParaRPr lang="en-US"/>
              </a:p>
            </p:txBody>
          </p:sp>
        </p:grpSp>
        <p:sp>
          <p:nvSpPr>
            <p:cNvPr id="62" name="TextBox 61">
              <a:extLst>
                <a:ext uri="{FF2B5EF4-FFF2-40B4-BE49-F238E27FC236}">
                  <a16:creationId xmlns:a16="http://schemas.microsoft.com/office/drawing/2014/main" id="{F8E696CA-67A2-EE60-D8E8-4A16DA512870}"/>
                </a:ext>
              </a:extLst>
            </p:cNvPr>
            <p:cNvSpPr txBox="1"/>
            <p:nvPr/>
          </p:nvSpPr>
          <p:spPr>
            <a:xfrm>
              <a:off x="1575095" y="4615295"/>
              <a:ext cx="2035146" cy="461665"/>
            </a:xfrm>
            <a:prstGeom prst="rect">
              <a:avLst/>
            </a:prstGeom>
            <a:noFill/>
          </p:spPr>
          <p:txBody>
            <a:bodyPr wrap="square" rtlCol="0">
              <a:spAutoFit/>
            </a:bodyPr>
            <a:lstStyle/>
            <a:p>
              <a:r>
                <a:rPr lang="fr-FR" sz="2400" b="1" dirty="0">
                  <a:solidFill>
                    <a:schemeClr val="bg1"/>
                  </a:solidFill>
                  <a:latin typeface="Congenial" panose="02000503040000020004" pitchFamily="2" charset="0"/>
                </a:rPr>
                <a:t>Surveillance</a:t>
              </a:r>
              <a:endParaRPr lang="en-US" sz="2400" b="1" dirty="0">
                <a:solidFill>
                  <a:schemeClr val="bg1"/>
                </a:solidFill>
                <a:latin typeface="Congenial" panose="02000503040000020004" pitchFamily="2" charset="0"/>
              </a:endParaRPr>
            </a:p>
          </p:txBody>
        </p:sp>
        <p:sp>
          <p:nvSpPr>
            <p:cNvPr id="63" name="TextBox 62">
              <a:extLst>
                <a:ext uri="{FF2B5EF4-FFF2-40B4-BE49-F238E27FC236}">
                  <a16:creationId xmlns:a16="http://schemas.microsoft.com/office/drawing/2014/main" id="{AD2A3ED7-3010-6B72-8EA7-EA0B7F8FC57C}"/>
                </a:ext>
              </a:extLst>
            </p:cNvPr>
            <p:cNvSpPr txBox="1"/>
            <p:nvPr/>
          </p:nvSpPr>
          <p:spPr>
            <a:xfrm>
              <a:off x="4791420" y="4407761"/>
              <a:ext cx="2165718" cy="914400"/>
            </a:xfrm>
            <a:prstGeom prst="rect">
              <a:avLst/>
            </a:prstGeom>
            <a:noFill/>
          </p:spPr>
          <p:txBody>
            <a:bodyPr wrap="square" rtlCol="0">
              <a:spAutoFit/>
            </a:bodyPr>
            <a:lstStyle/>
            <a:p>
              <a:pPr algn="ctr"/>
              <a:r>
                <a:rPr lang="fr-FR" sz="2400" b="1" dirty="0">
                  <a:solidFill>
                    <a:schemeClr val="bg1"/>
                  </a:solidFill>
                  <a:latin typeface="Congenial" panose="02000503040000020004" pitchFamily="2" charset="0"/>
                </a:rPr>
                <a:t>Case management</a:t>
              </a:r>
              <a:endParaRPr lang="en-US" sz="2400" b="1" dirty="0">
                <a:solidFill>
                  <a:schemeClr val="bg1"/>
                </a:solidFill>
                <a:latin typeface="Congenial" panose="02000503040000020004" pitchFamily="2" charset="0"/>
              </a:endParaRPr>
            </a:p>
          </p:txBody>
        </p:sp>
        <p:sp>
          <p:nvSpPr>
            <p:cNvPr id="64" name="TextBox 63">
              <a:extLst>
                <a:ext uri="{FF2B5EF4-FFF2-40B4-BE49-F238E27FC236}">
                  <a16:creationId xmlns:a16="http://schemas.microsoft.com/office/drawing/2014/main" id="{B1BC75E0-FE19-4829-DC1A-C39AC08540AA}"/>
                </a:ext>
              </a:extLst>
            </p:cNvPr>
            <p:cNvSpPr txBox="1"/>
            <p:nvPr/>
          </p:nvSpPr>
          <p:spPr>
            <a:xfrm>
              <a:off x="8022589" y="4449462"/>
              <a:ext cx="2328861" cy="830997"/>
            </a:xfrm>
            <a:prstGeom prst="rect">
              <a:avLst/>
            </a:prstGeom>
            <a:noFill/>
          </p:spPr>
          <p:txBody>
            <a:bodyPr wrap="square" rtlCol="0">
              <a:spAutoFit/>
            </a:bodyPr>
            <a:lstStyle/>
            <a:p>
              <a:pPr algn="ctr"/>
              <a:r>
                <a:rPr lang="fr-FR" sz="2400" b="1" dirty="0">
                  <a:solidFill>
                    <a:schemeClr val="bg1"/>
                  </a:solidFill>
                  <a:latin typeface="Congenial" panose="02000503040000020004" pitchFamily="2" charset="0"/>
                </a:rPr>
                <a:t>Oral Cholera Vaccine (OCV)</a:t>
              </a:r>
              <a:endParaRPr lang="en-US" sz="2400" b="1" dirty="0">
                <a:solidFill>
                  <a:schemeClr val="bg1"/>
                </a:solidFill>
                <a:latin typeface="Congenial" panose="02000503040000020004" pitchFamily="2" charset="0"/>
              </a:endParaRPr>
            </a:p>
          </p:txBody>
        </p:sp>
        <p:sp>
          <p:nvSpPr>
            <p:cNvPr id="65" name="TextBox 64">
              <a:extLst>
                <a:ext uri="{FF2B5EF4-FFF2-40B4-BE49-F238E27FC236}">
                  <a16:creationId xmlns:a16="http://schemas.microsoft.com/office/drawing/2014/main" id="{125D580E-9BC3-37FB-F104-BFD8FA118B6E}"/>
                </a:ext>
              </a:extLst>
            </p:cNvPr>
            <p:cNvSpPr txBox="1"/>
            <p:nvPr/>
          </p:nvSpPr>
          <p:spPr>
            <a:xfrm>
              <a:off x="11029553" y="4460494"/>
              <a:ext cx="2963721" cy="830997"/>
            </a:xfrm>
            <a:prstGeom prst="rect">
              <a:avLst/>
            </a:prstGeom>
            <a:noFill/>
          </p:spPr>
          <p:txBody>
            <a:bodyPr wrap="square" rtlCol="0">
              <a:spAutoFit/>
            </a:bodyPr>
            <a:lstStyle/>
            <a:p>
              <a:pPr algn="ctr"/>
              <a:r>
                <a:rPr lang="fr-FR" sz="2400" b="1" dirty="0">
                  <a:solidFill>
                    <a:schemeClr val="bg1"/>
                  </a:solidFill>
                  <a:latin typeface="Congenial" panose="02000503040000020004" pitchFamily="2" charset="0"/>
                </a:rPr>
                <a:t>Community engagement</a:t>
              </a:r>
              <a:endParaRPr lang="en-US" sz="2400" b="1" dirty="0">
                <a:solidFill>
                  <a:schemeClr val="bg1"/>
                </a:solidFill>
                <a:latin typeface="Congenial" panose="02000503040000020004" pitchFamily="2" charset="0"/>
              </a:endParaRPr>
            </a:p>
          </p:txBody>
        </p:sp>
        <p:sp>
          <p:nvSpPr>
            <p:cNvPr id="66" name="TextBox 65">
              <a:extLst>
                <a:ext uri="{FF2B5EF4-FFF2-40B4-BE49-F238E27FC236}">
                  <a16:creationId xmlns:a16="http://schemas.microsoft.com/office/drawing/2014/main" id="{FB693740-5534-A037-7A42-D5B310583739}"/>
                </a:ext>
              </a:extLst>
            </p:cNvPr>
            <p:cNvSpPr txBox="1"/>
            <p:nvPr/>
          </p:nvSpPr>
          <p:spPr>
            <a:xfrm>
              <a:off x="14568860" y="4703710"/>
              <a:ext cx="2422714" cy="461665"/>
            </a:xfrm>
            <a:prstGeom prst="rect">
              <a:avLst/>
            </a:prstGeom>
            <a:noFill/>
          </p:spPr>
          <p:txBody>
            <a:bodyPr wrap="square" rtlCol="0">
              <a:spAutoFit/>
            </a:bodyPr>
            <a:lstStyle/>
            <a:p>
              <a:pPr algn="ctr"/>
              <a:r>
                <a:rPr lang="fr-FR" sz="2400" b="1" dirty="0">
                  <a:solidFill>
                    <a:schemeClr val="bg1"/>
                  </a:solidFill>
                  <a:latin typeface="Congenial" panose="02000503040000020004" pitchFamily="2" charset="0"/>
                </a:rPr>
                <a:t>WaSH</a:t>
              </a:r>
              <a:endParaRPr lang="en-US" sz="2400" b="1" dirty="0">
                <a:solidFill>
                  <a:schemeClr val="bg1"/>
                </a:solidFill>
                <a:latin typeface="Congenial" panose="02000503040000020004" pitchFamily="2" charset="0"/>
              </a:endParaRPr>
            </a:p>
          </p:txBody>
        </p:sp>
      </p:grpSp>
      <p:sp>
        <p:nvSpPr>
          <p:cNvPr id="2" name="Slide Number Placeholder 1">
            <a:extLst>
              <a:ext uri="{FF2B5EF4-FFF2-40B4-BE49-F238E27FC236}">
                <a16:creationId xmlns:a16="http://schemas.microsoft.com/office/drawing/2014/main" id="{1E96D650-1896-ACAD-AE37-9D15946E2E8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500077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3EBFF6EF-7839-D5AA-B825-155EFA1C6F78}"/>
              </a:ext>
            </a:extLst>
          </p:cNvPr>
          <p:cNvSpPr/>
          <p:nvPr/>
        </p:nvSpPr>
        <p:spPr>
          <a:xfrm>
            <a:off x="2754616" y="2200801"/>
            <a:ext cx="12817642" cy="136152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ln>
            <a:noFill/>
          </a:ln>
          <a:effectLst/>
        </p:spPr>
        <p:txBody>
          <a:bodyPr/>
          <a:lstStyle/>
          <a:p>
            <a:endParaRPr lang="en-US" sz="2600">
              <a:solidFill>
                <a:srgbClr val="37290F"/>
              </a:solidFill>
              <a:latin typeface="Atkinson Hyperlegible" panose="020B0604020202020204" charset="0"/>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53979" y="-1432486"/>
            <a:ext cx="9900151"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C6E0F5E8-D8E7-A6CF-538C-309D314CDD5A}"/>
              </a:ext>
            </a:extLst>
          </p:cNvPr>
          <p:cNvSpPr txBox="1"/>
          <p:nvPr/>
        </p:nvSpPr>
        <p:spPr>
          <a:xfrm>
            <a:off x="2763867" y="2484568"/>
            <a:ext cx="1276026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To be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efficient,</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multisectoral</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strategies</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against</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cholera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targeted</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to priority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geographic</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areas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TextBox 14">
            <a:extLst>
              <a:ext uri="{FF2B5EF4-FFF2-40B4-BE49-F238E27FC236}">
                <a16:creationId xmlns:a16="http://schemas.microsoft.com/office/drawing/2014/main" id="{EEBB639F-E407-8515-90D3-A4269A0C8823}"/>
              </a:ext>
            </a:extLst>
          </p:cNvPr>
          <p:cNvSpPr txBox="1"/>
          <p:nvPr/>
        </p:nvSpPr>
        <p:spPr>
          <a:xfrm>
            <a:off x="4537846" y="4348939"/>
            <a:ext cx="11152792" cy="892552"/>
          </a:xfrm>
          <a:prstGeom prst="rect">
            <a:avLst/>
          </a:prstGeom>
          <a:noFill/>
        </p:spPr>
        <p:txBody>
          <a:bodyPr wrap="square">
            <a:spAutoFit/>
          </a:bodyPr>
          <a:lstStyle/>
          <a:p>
            <a:pPr marL="342900" indent="-342900">
              <a:buBlip>
                <a:blip r:embed="rId3"/>
              </a:buBlip>
            </a:pPr>
            <a:r>
              <a:rPr lang="en-GB" sz="2600" dirty="0">
                <a:latin typeface="Atkinson Hyperlegible" panose="020B0604020202020204" charset="0"/>
              </a:rPr>
              <a:t> </a:t>
            </a:r>
            <a:r>
              <a:rPr lang="en-GB" sz="2600" b="1" dirty="0">
                <a:solidFill>
                  <a:srgbClr val="009999"/>
                </a:solidFill>
                <a:latin typeface="Atkinson Hyperlegible Bold" panose="020B0604020202020204" charset="0"/>
              </a:rPr>
              <a:t>Focus efforts and resources</a:t>
            </a:r>
            <a:r>
              <a:rPr lang="en-GB" sz="2600" dirty="0">
                <a:latin typeface="Atkinson Hyperlegible Bold" panose="020B0604020202020204" charset="0"/>
              </a:rPr>
              <a:t> </a:t>
            </a:r>
            <a:r>
              <a:rPr lang="en-GB" sz="2600" dirty="0">
                <a:latin typeface="Atkinson Hyperlegible" panose="020B0604020202020204" charset="0"/>
              </a:rPr>
              <a:t>where they are expected to have the </a:t>
            </a:r>
            <a:r>
              <a:rPr lang="en-GB" sz="2600" b="1" dirty="0">
                <a:solidFill>
                  <a:srgbClr val="009999"/>
                </a:solidFill>
                <a:latin typeface="Atkinson Hyperlegible Bold" panose="020B0604020202020204" charset="0"/>
              </a:rPr>
              <a:t>greatest public health impact</a:t>
            </a:r>
            <a:endParaRPr lang="en-US" sz="2600" b="1" dirty="0">
              <a:solidFill>
                <a:srgbClr val="009999"/>
              </a:solidFill>
              <a:latin typeface="Atkinson Hyperlegible Bold" panose="020B0604020202020204" charset="0"/>
            </a:endParaRPr>
          </a:p>
        </p:txBody>
      </p:sp>
      <p:grpSp>
        <p:nvGrpSpPr>
          <p:cNvPr id="11" name="Group 10">
            <a:extLst>
              <a:ext uri="{FF2B5EF4-FFF2-40B4-BE49-F238E27FC236}">
                <a16:creationId xmlns:a16="http://schemas.microsoft.com/office/drawing/2014/main" id="{586C150B-C2DA-EA32-A3CE-82C0BCD1BE44}"/>
              </a:ext>
            </a:extLst>
          </p:cNvPr>
          <p:cNvGrpSpPr/>
          <p:nvPr/>
        </p:nvGrpSpPr>
        <p:grpSpPr>
          <a:xfrm>
            <a:off x="551724" y="4841955"/>
            <a:ext cx="14818377" cy="3423412"/>
            <a:chOff x="551724" y="4841955"/>
            <a:chExt cx="14818377" cy="3423412"/>
          </a:xfrm>
        </p:grpSpPr>
        <p:pic>
          <p:nvPicPr>
            <p:cNvPr id="10" name="Picture 9" descr="A map of the world&#10;&#10;Description automatically generated">
              <a:extLst>
                <a:ext uri="{FF2B5EF4-FFF2-40B4-BE49-F238E27FC236}">
                  <a16:creationId xmlns:a16="http://schemas.microsoft.com/office/drawing/2014/main" id="{DADA4C2F-8CDB-485C-F3A4-744F9A67200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2760" y="4841955"/>
              <a:ext cx="3292331" cy="3423412"/>
            </a:xfrm>
            <a:prstGeom prst="rect">
              <a:avLst/>
            </a:prstGeom>
          </p:spPr>
        </p:pic>
        <p:sp>
          <p:nvSpPr>
            <p:cNvPr id="8" name="Oval 7">
              <a:extLst>
                <a:ext uri="{FF2B5EF4-FFF2-40B4-BE49-F238E27FC236}">
                  <a16:creationId xmlns:a16="http://schemas.microsoft.com/office/drawing/2014/main" id="{AD957388-E851-5580-C9EA-421015EC2454}"/>
                </a:ext>
              </a:extLst>
            </p:cNvPr>
            <p:cNvSpPr/>
            <p:nvPr/>
          </p:nvSpPr>
          <p:spPr>
            <a:xfrm>
              <a:off x="551724" y="4841955"/>
              <a:ext cx="3346200" cy="3423412"/>
            </a:xfrm>
            <a:prstGeom prst="ellipse">
              <a:avLst/>
            </a:prstGeom>
            <a:noFill/>
            <a:ln w="76200">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4">
              <a:extLst>
                <a:ext uri="{FF2B5EF4-FFF2-40B4-BE49-F238E27FC236}">
                  <a16:creationId xmlns:a16="http://schemas.microsoft.com/office/drawing/2014/main" id="{67B3F90B-EEDC-7C94-41E9-A0501ED7B827}"/>
                </a:ext>
              </a:extLst>
            </p:cNvPr>
            <p:cNvSpPr/>
            <p:nvPr/>
          </p:nvSpPr>
          <p:spPr>
            <a:xfrm>
              <a:off x="5174809" y="5878996"/>
              <a:ext cx="10195291" cy="186839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solidFill>
            <a:ln w="76200">
              <a:noFill/>
            </a:ln>
            <a:effectLst>
              <a:outerShdw blurRad="50800" dist="38100" dir="16200000" rotWithShape="0">
                <a:prstClr val="black">
                  <a:alpha val="40000"/>
                </a:prstClr>
              </a:outerShdw>
            </a:effectLst>
          </p:spPr>
          <p:txBody>
            <a:bodyPr/>
            <a:lstStyle/>
            <a:p>
              <a:endParaRPr lang="en-US" sz="2600">
                <a:latin typeface="Atkinson Hyperlegible" panose="020B0604020202020204" charset="0"/>
              </a:endParaRPr>
            </a:p>
          </p:txBody>
        </p:sp>
        <p:sp>
          <p:nvSpPr>
            <p:cNvPr id="19" name="TextBox 18">
              <a:extLst>
                <a:ext uri="{FF2B5EF4-FFF2-40B4-BE49-F238E27FC236}">
                  <a16:creationId xmlns:a16="http://schemas.microsoft.com/office/drawing/2014/main" id="{406D8661-26B0-2415-127D-0B9BAF37B490}"/>
                </a:ext>
              </a:extLst>
            </p:cNvPr>
            <p:cNvSpPr txBox="1"/>
            <p:nvPr/>
          </p:nvSpPr>
          <p:spPr>
            <a:xfrm>
              <a:off x="5197642" y="6450320"/>
              <a:ext cx="10172459" cy="1077218"/>
            </a:xfrm>
            <a:prstGeom prst="rect">
              <a:avLst/>
            </a:prstGeom>
            <a:noFill/>
          </p:spPr>
          <p:txBody>
            <a:bodyPr wrap="square" rtlCol="0">
              <a:spAutoFit/>
            </a:bodyPr>
            <a:lstStyle/>
            <a:p>
              <a:pPr algn="ctr">
                <a:defRPr/>
              </a:pPr>
              <a:r>
                <a:rPr lang="en-US" sz="3200" b="1" dirty="0">
                  <a:solidFill>
                    <a:schemeClr val="bg1"/>
                  </a:solidFill>
                  <a:latin typeface="Cavolini" panose="03000502040302020204" pitchFamily="66" charset="0"/>
                  <a:cs typeface="Cavolini" panose="03000502040302020204" pitchFamily="66" charset="0"/>
                </a:rPr>
                <a:t>Priority Areas for Multisectoral Interventions </a:t>
              </a:r>
              <a:r>
                <a:rPr lang="en-US" sz="3200" dirty="0">
                  <a:solidFill>
                    <a:schemeClr val="bg1"/>
                  </a:solidFill>
                  <a:latin typeface="Cavolini" panose="03000502040302020204" pitchFamily="66" charset="0"/>
                  <a:cs typeface="Cavolini" panose="03000502040302020204" pitchFamily="66" charset="0"/>
                </a:rPr>
                <a:t>(PAMIs) </a:t>
              </a:r>
            </a:p>
          </p:txBody>
        </p:sp>
      </p:grpSp>
      <p:sp>
        <p:nvSpPr>
          <p:cNvPr id="20" name="TextBox 19">
            <a:extLst>
              <a:ext uri="{FF2B5EF4-FFF2-40B4-BE49-F238E27FC236}">
                <a16:creationId xmlns:a16="http://schemas.microsoft.com/office/drawing/2014/main" id="{C29BFA0B-5E77-1B0F-F1C3-F1648395EB92}"/>
              </a:ext>
            </a:extLst>
          </p:cNvPr>
          <p:cNvSpPr txBox="1"/>
          <p:nvPr/>
        </p:nvSpPr>
        <p:spPr>
          <a:xfrm>
            <a:off x="4715601" y="8384900"/>
            <a:ext cx="13020675" cy="492443"/>
          </a:xfrm>
          <a:prstGeom prst="rect">
            <a:avLst/>
          </a:prstGeom>
          <a:noFill/>
        </p:spPr>
        <p:txBody>
          <a:bodyPr wrap="square">
            <a:spAutoFit/>
          </a:bodyPr>
          <a:lstStyle/>
          <a:p>
            <a:pPr marL="342900" indent="-342900">
              <a:buBlip>
                <a:blip r:embed="rId3"/>
              </a:buBlip>
            </a:pPr>
            <a:r>
              <a:rPr lang="en-GB" sz="2600" dirty="0">
                <a:latin typeface="Atkinson Hyperlegible" panose="020B0604020202020204" charset="0"/>
              </a:rPr>
              <a:t> Formerly referred to as “</a:t>
            </a:r>
            <a:r>
              <a:rPr lang="en-GB" sz="2600" i="1" dirty="0">
                <a:latin typeface="Atkinson Hyperlegible" panose="020B0604020202020204" charset="0"/>
              </a:rPr>
              <a:t>hotspots</a:t>
            </a:r>
            <a:r>
              <a:rPr lang="en-GB" sz="2600" dirty="0">
                <a:latin typeface="Atkinson Hyperlegible" panose="020B0604020202020204" charset="0"/>
              </a:rPr>
              <a:t>” </a:t>
            </a:r>
            <a:endParaRPr lang="en-US" sz="2600" b="1" dirty="0">
              <a:solidFill>
                <a:srgbClr val="009999"/>
              </a:solidFill>
              <a:latin typeface="Atkinson Hyperlegible Bold" panose="020B0604020202020204" charset="0"/>
            </a:endParaRPr>
          </a:p>
        </p:txBody>
      </p:sp>
      <p:sp>
        <p:nvSpPr>
          <p:cNvPr id="9" name="TextBox 8">
            <a:extLst>
              <a:ext uri="{FF2B5EF4-FFF2-40B4-BE49-F238E27FC236}">
                <a16:creationId xmlns:a16="http://schemas.microsoft.com/office/drawing/2014/main" id="{13F13F40-01F9-3EF0-4565-4ECD3E12796F}"/>
              </a:ext>
            </a:extLst>
          </p:cNvPr>
          <p:cNvSpPr txBox="1"/>
          <p:nvPr/>
        </p:nvSpPr>
        <p:spPr>
          <a:xfrm>
            <a:off x="473242" y="370946"/>
            <a:ext cx="12111789" cy="769441"/>
          </a:xfrm>
          <a:prstGeom prst="rect">
            <a:avLst/>
          </a:prstGeom>
          <a:noFill/>
        </p:spPr>
        <p:txBody>
          <a:bodyPr wrap="square" rtlCol="0">
            <a:spAutoFit/>
          </a:bodyPr>
          <a:lstStyle/>
          <a:p>
            <a:r>
              <a:rPr lang="en-US" sz="4400" b="1" dirty="0">
                <a:solidFill>
                  <a:schemeClr val="bg1"/>
                </a:solidFill>
                <a:latin typeface="Cavolini" panose="03000502040302020204" pitchFamily="66" charset="0"/>
                <a:cs typeface="Cavolini" panose="03000502040302020204" pitchFamily="66" charset="0"/>
              </a:rPr>
              <a:t>Priority geographic areas</a:t>
            </a:r>
          </a:p>
        </p:txBody>
      </p:sp>
      <p:sp>
        <p:nvSpPr>
          <p:cNvPr id="2" name="Slide Number Placeholder 1">
            <a:extLst>
              <a:ext uri="{FF2B5EF4-FFF2-40B4-BE49-F238E27FC236}">
                <a16:creationId xmlns:a16="http://schemas.microsoft.com/office/drawing/2014/main" id="{6E4134AB-F039-2110-1FC9-3FC3403C65F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a:p>
        </p:txBody>
      </p:sp>
    </p:spTree>
    <p:extLst>
      <p:ext uri="{BB962C8B-B14F-4D97-AF65-F5344CB8AC3E}">
        <p14:creationId xmlns:p14="http://schemas.microsoft.com/office/powerpoint/2010/main" val="2326149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B61CCC-4E67-4DDC-87FB-748B1FCF9724}">
  <ds:schemaRefs>
    <ds:schemaRef ds:uri="3e8c1917-30ce-4059-b20f-d25788032734"/>
    <ds:schemaRef ds:uri="a4ccce07-d9df-40be-ba22-67d5c80ef2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225443d-76f0-4d33-b010-b7398fa8165d"/>
    <ds:schemaRef ds:uri="6b3de2de-4ca2-4ad1-8c6e-008e70a43a87"/>
  </ds:schemaRefs>
</ds:datastoreItem>
</file>

<file path=customXml/itemProps2.xml><?xml version="1.0" encoding="utf-8"?>
<ds:datastoreItem xmlns:ds="http://schemas.openxmlformats.org/officeDocument/2006/customXml" ds:itemID="{5E168E20-3DE9-4AB8-A885-996833C659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5443d-76f0-4d33-b010-b7398fa8165d"/>
    <ds:schemaRef ds:uri="6b3de2de-4ca2-4ad1-8c6e-008e70a43a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960B5B-56B8-4E96-B013-CADF8E044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470</TotalTime>
  <Words>2401</Words>
  <Application>Microsoft Office PowerPoint</Application>
  <PresentationFormat>Custom</PresentationFormat>
  <Paragraphs>236</Paragraphs>
  <Slides>23</Slides>
  <Notes>23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Atkinson Hyperlegible</vt:lpstr>
      <vt:lpstr>Arial</vt:lpstr>
      <vt:lpstr>Atkinson Hyperlegible Bold</vt:lpstr>
      <vt:lpstr>Aptos Display</vt:lpstr>
      <vt:lpstr>Congenial</vt:lpstr>
      <vt:lpstr>Calibri</vt:lpstr>
      <vt:lpstr>Aptos</vt:lpstr>
      <vt:lpstr>Courier New</vt:lpstr>
      <vt:lpstr>Cavolini</vt:lpstr>
      <vt:lpstr>ADLaM Display</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Jason SOFFE</cp:lastModifiedBy>
  <cp:revision>2</cp:revision>
  <dcterms:created xsi:type="dcterms:W3CDTF">2006-08-16T00:00:00Z</dcterms:created>
  <dcterms:modified xsi:type="dcterms:W3CDTF">2025-02-21T12:05:10Z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