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  <p:sldMasterId id="2147483666" r:id="rId4"/>
    <p:sldMasterId id="2147483672" r:id="rId5"/>
  </p:sldMasterIdLst>
  <p:notesMasterIdLst>
    <p:notesMasterId r:id="rId16"/>
  </p:notesMasterIdLst>
  <p:sldIdLst>
    <p:sldId id="874" r:id="rId6"/>
    <p:sldId id="2147474636" r:id="rId7"/>
    <p:sldId id="2147474639" r:id="rId8"/>
    <p:sldId id="854" r:id="rId9"/>
    <p:sldId id="2147474642" r:id="rId10"/>
    <p:sldId id="2147474643" r:id="rId11"/>
    <p:sldId id="2147474635" r:id="rId12"/>
    <p:sldId id="2147474625" r:id="rId13"/>
    <p:sldId id="2147474633" r:id="rId14"/>
    <p:sldId id="2147474637" r:id="rId15"/>
  </p:sldIdLst>
  <p:sldSz cx="18288000" cy="10287000"/>
  <p:notesSz cx="6858000" cy="9144000"/>
  <p:embeddedFontLst>
    <p:embeddedFont>
      <p:font typeface="ADLaM Display" panose="02010000000000000000" pitchFamily="2" charset="0"/>
      <p:regular r:id="rId17"/>
    </p:embeddedFont>
    <p:embeddedFont>
      <p:font typeface="Atkinson Hyperlegible" panose="020B0604020202020204" charset="0"/>
      <p:regular r:id="rId18"/>
    </p:embeddedFont>
    <p:embeddedFont>
      <p:font typeface="Atkinson Hyperlegible Bold" panose="020B0604020202020204" charset="0"/>
      <p:regular r:id="rId19"/>
    </p:embeddedFont>
    <p:embeddedFont>
      <p:font typeface="Cavolini" panose="03000502040302020204" pitchFamily="66" charset="0"/>
      <p:regular r:id="rId20"/>
      <p:bold r:id="rId21"/>
      <p:italic r:id="rId22"/>
      <p:boldItalic r:id="rId23"/>
    </p:embeddedFont>
    <p:embeddedFont>
      <p:font typeface="Congenial" panose="02000503040000020004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4DB1A9"/>
    <a:srgbClr val="D38A07"/>
    <a:srgbClr val="C5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3126E-B511-4578-8DBB-8C7BD9032632}" v="57" dt="2025-02-18T17:44:08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56815" autoAdjust="0"/>
  </p:normalViewPr>
  <p:slideViewPr>
    <p:cSldViewPr>
      <p:cViewPr varScale="1">
        <p:scale>
          <a:sx n="23" d="100"/>
          <a:sy n="23" d="100"/>
        </p:scale>
        <p:origin x="17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5.fntdata"/><Relationship Id="rId34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GUEZ, Morgane" userId="d29c428e-ee62-4017-a838-521138d5b01c" providerId="ADAL" clId="{71C3126E-B511-4578-8DBB-8C7BD9032632}"/>
    <pc:docChg chg="custSel modSld">
      <pc:chgData name="DOMINGUEZ, Morgane" userId="d29c428e-ee62-4017-a838-521138d5b01c" providerId="ADAL" clId="{71C3126E-B511-4578-8DBB-8C7BD9032632}" dt="2025-02-18T17:46:53.621" v="97" actId="20577"/>
      <pc:docMkLst>
        <pc:docMk/>
      </pc:docMkLst>
      <pc:sldChg chg="delSp modSp mod modTransition delAnim modAnim modNotesTx">
        <pc:chgData name="DOMINGUEZ, Morgane" userId="d29c428e-ee62-4017-a838-521138d5b01c" providerId="ADAL" clId="{71C3126E-B511-4578-8DBB-8C7BD9032632}" dt="2025-02-18T17:46:23.103" v="90"/>
        <pc:sldMkLst>
          <pc:docMk/>
          <pc:sldMk cId="0" sldId="854"/>
        </pc:sldMkLst>
        <pc:spChg chg="mod">
          <ac:chgData name="DOMINGUEZ, Morgane" userId="d29c428e-ee62-4017-a838-521138d5b01c" providerId="ADAL" clId="{71C3126E-B511-4578-8DBB-8C7BD9032632}" dt="2025-02-18T17:44:23.098" v="71" actId="255"/>
          <ac:spMkLst>
            <pc:docMk/>
            <pc:sldMk cId="0" sldId="854"/>
            <ac:spMk id="7" creationId="{5FAEFE3E-463A-C6F0-F878-460529ECDB46}"/>
          </ac:spMkLst>
        </pc:spChg>
        <pc:picChg chg="del">
          <ac:chgData name="DOMINGUEZ, Morgane" userId="d29c428e-ee62-4017-a838-521138d5b01c" providerId="ADAL" clId="{71C3126E-B511-4578-8DBB-8C7BD9032632}" dt="2025-02-18T17:42:14.557" v="3" actId="478"/>
          <ac:picMkLst>
            <pc:docMk/>
            <pc:sldMk cId="0" sldId="854"/>
            <ac:picMk id="2" creationId="{73407857-8D8D-4063-F726-CF1C00C897EF}"/>
          </ac:picMkLst>
        </pc:picChg>
      </pc:sldChg>
      <pc:sldChg chg="addSp delSp modSp mod modTransition delAnim modNotesTx">
        <pc:chgData name="DOMINGUEZ, Morgane" userId="d29c428e-ee62-4017-a838-521138d5b01c" providerId="ADAL" clId="{71C3126E-B511-4578-8DBB-8C7BD9032632}" dt="2025-02-18T17:46:05.166" v="87"/>
        <pc:sldMkLst>
          <pc:docMk/>
          <pc:sldMk cId="1900747598" sldId="874"/>
        </pc:sldMkLst>
        <pc:spChg chg="del">
          <ac:chgData name="DOMINGUEZ, Morgane" userId="d29c428e-ee62-4017-a838-521138d5b01c" providerId="ADAL" clId="{71C3126E-B511-4578-8DBB-8C7BD9032632}" dt="2025-02-18T17:44:00.755" v="65" actId="478"/>
          <ac:spMkLst>
            <pc:docMk/>
            <pc:sldMk cId="1900747598" sldId="874"/>
            <ac:spMk id="3" creationId="{EE8EFF69-F954-D1DF-1520-82B36D3D6042}"/>
          </ac:spMkLst>
        </pc:spChg>
        <pc:picChg chg="del">
          <ac:chgData name="DOMINGUEZ, Morgane" userId="d29c428e-ee62-4017-a838-521138d5b01c" providerId="ADAL" clId="{71C3126E-B511-4578-8DBB-8C7BD9032632}" dt="2025-02-18T17:42:08.007" v="0" actId="478"/>
          <ac:picMkLst>
            <pc:docMk/>
            <pc:sldMk cId="1900747598" sldId="874"/>
            <ac:picMk id="2" creationId="{D41C7236-8549-2D91-AF4E-66EEA091581E}"/>
          </ac:picMkLst>
        </pc:picChg>
        <pc:picChg chg="add mod">
          <ac:chgData name="DOMINGUEZ, Morgane" userId="d29c428e-ee62-4017-a838-521138d5b01c" providerId="ADAL" clId="{71C3126E-B511-4578-8DBB-8C7BD9032632}" dt="2025-02-18T17:44:01.975" v="66"/>
          <ac:picMkLst>
            <pc:docMk/>
            <pc:sldMk cId="1900747598" sldId="874"/>
            <ac:picMk id="4" creationId="{E1F2FF32-298D-F508-8ED0-6B4231A950DB}"/>
          </ac:picMkLst>
        </pc:picChg>
        <pc:picChg chg="del">
          <ac:chgData name="DOMINGUEZ, Morgane" userId="d29c428e-ee62-4017-a838-521138d5b01c" providerId="ADAL" clId="{71C3126E-B511-4578-8DBB-8C7BD9032632}" dt="2025-02-18T17:43:59.047" v="64" actId="21"/>
          <ac:picMkLst>
            <pc:docMk/>
            <pc:sldMk cId="1900747598" sldId="874"/>
            <ac:picMk id="5" creationId="{E1F2FF32-298D-F508-8ED0-6B4231A950DB}"/>
          </ac:picMkLst>
        </pc:picChg>
      </pc:sldChg>
      <pc:sldChg chg="delSp modSp mod modTransition delAnim modAnim modNotesTx">
        <pc:chgData name="DOMINGUEZ, Morgane" userId="d29c428e-ee62-4017-a838-521138d5b01c" providerId="ADAL" clId="{71C3126E-B511-4578-8DBB-8C7BD9032632}" dt="2025-02-18T17:46:43.863" v="94"/>
        <pc:sldMkLst>
          <pc:docMk/>
          <pc:sldMk cId="50487715" sldId="2147474625"/>
        </pc:sldMkLst>
        <pc:spChg chg="mod">
          <ac:chgData name="DOMINGUEZ, Morgane" userId="d29c428e-ee62-4017-a838-521138d5b01c" providerId="ADAL" clId="{71C3126E-B511-4578-8DBB-8C7BD9032632}" dt="2025-02-18T17:45:05.002" v="81" actId="1076"/>
          <ac:spMkLst>
            <pc:docMk/>
            <pc:sldMk cId="50487715" sldId="2147474625"/>
            <ac:spMk id="2" creationId="{26683B5F-453C-86FE-AF47-FEED0414BDE1}"/>
          </ac:spMkLst>
        </pc:spChg>
        <pc:picChg chg="del">
          <ac:chgData name="DOMINGUEZ, Morgane" userId="d29c428e-ee62-4017-a838-521138d5b01c" providerId="ADAL" clId="{71C3126E-B511-4578-8DBB-8C7BD9032632}" dt="2025-02-18T17:42:27.722" v="21" actId="478"/>
          <ac:picMkLst>
            <pc:docMk/>
            <pc:sldMk cId="50487715" sldId="2147474625"/>
            <ac:picMk id="33" creationId="{C05EB6B5-9940-B56E-3296-45B9E6E93FEF}"/>
          </ac:picMkLst>
        </pc:picChg>
      </pc:sldChg>
      <pc:sldChg chg="delSp modSp mod modTransition delAnim modNotesTx">
        <pc:chgData name="DOMINGUEZ, Morgane" userId="d29c428e-ee62-4017-a838-521138d5b01c" providerId="ADAL" clId="{71C3126E-B511-4578-8DBB-8C7BD9032632}" dt="2025-02-18T17:46:48.243" v="95"/>
        <pc:sldMkLst>
          <pc:docMk/>
          <pc:sldMk cId="3997282004" sldId="2147474633"/>
        </pc:sldMkLst>
        <pc:spChg chg="mod">
          <ac:chgData name="DOMINGUEZ, Morgane" userId="d29c428e-ee62-4017-a838-521138d5b01c" providerId="ADAL" clId="{71C3126E-B511-4578-8DBB-8C7BD9032632}" dt="2025-02-18T17:45:11.156" v="83" actId="2711"/>
          <ac:spMkLst>
            <pc:docMk/>
            <pc:sldMk cId="3997282004" sldId="2147474633"/>
            <ac:spMk id="4" creationId="{A2673AD2-39DA-7C1D-ACDA-E9CAD19324E0}"/>
          </ac:spMkLst>
        </pc:spChg>
        <pc:picChg chg="del">
          <ac:chgData name="DOMINGUEZ, Morgane" userId="d29c428e-ee62-4017-a838-521138d5b01c" providerId="ADAL" clId="{71C3126E-B511-4578-8DBB-8C7BD9032632}" dt="2025-02-18T17:42:32.894" v="29" actId="478"/>
          <ac:picMkLst>
            <pc:docMk/>
            <pc:sldMk cId="3997282004" sldId="2147474633"/>
            <ac:picMk id="2" creationId="{281A8C59-C85C-E10B-8B0E-C722E5974C0E}"/>
          </ac:picMkLst>
        </pc:picChg>
      </pc:sldChg>
      <pc:sldChg chg="delSp modSp mod modTransition delAnim modNotesTx">
        <pc:chgData name="DOMINGUEZ, Morgane" userId="d29c428e-ee62-4017-a838-521138d5b01c" providerId="ADAL" clId="{71C3126E-B511-4578-8DBB-8C7BD9032632}" dt="2025-02-18T17:46:38.366" v="93"/>
        <pc:sldMkLst>
          <pc:docMk/>
          <pc:sldMk cId="2321042334" sldId="2147474635"/>
        </pc:sldMkLst>
        <pc:spChg chg="mod">
          <ac:chgData name="DOMINGUEZ, Morgane" userId="d29c428e-ee62-4017-a838-521138d5b01c" providerId="ADAL" clId="{71C3126E-B511-4578-8DBB-8C7BD9032632}" dt="2025-02-18T17:44:55.910" v="78" actId="2711"/>
          <ac:spMkLst>
            <pc:docMk/>
            <pc:sldMk cId="2321042334" sldId="2147474635"/>
            <ac:spMk id="3" creationId="{F4CC652C-86D6-E84E-66B7-7E08822542CC}"/>
          </ac:spMkLst>
        </pc:spChg>
        <pc:picChg chg="del">
          <ac:chgData name="DOMINGUEZ, Morgane" userId="d29c428e-ee62-4017-a838-521138d5b01c" providerId="ADAL" clId="{71C3126E-B511-4578-8DBB-8C7BD9032632}" dt="2025-02-18T17:42:25.436" v="20" actId="478"/>
          <ac:picMkLst>
            <pc:docMk/>
            <pc:sldMk cId="2321042334" sldId="2147474635"/>
            <ac:picMk id="2" creationId="{61E34744-92CC-E98B-B75C-54CD5FA464A0}"/>
          </ac:picMkLst>
        </pc:picChg>
      </pc:sldChg>
      <pc:sldChg chg="addSp delSp modSp mod modTransition delAnim modNotesTx">
        <pc:chgData name="DOMINGUEZ, Morgane" userId="d29c428e-ee62-4017-a838-521138d5b01c" providerId="ADAL" clId="{71C3126E-B511-4578-8DBB-8C7BD9032632}" dt="2025-02-18T17:46:11.386" v="88"/>
        <pc:sldMkLst>
          <pc:docMk/>
          <pc:sldMk cId="354932537" sldId="2147474636"/>
        </pc:sldMkLst>
        <pc:spChg chg="del">
          <ac:chgData name="DOMINGUEZ, Morgane" userId="d29c428e-ee62-4017-a838-521138d5b01c" providerId="ADAL" clId="{71C3126E-B511-4578-8DBB-8C7BD9032632}" dt="2025-02-18T17:44:07.505" v="68" actId="478"/>
          <ac:spMkLst>
            <pc:docMk/>
            <pc:sldMk cId="354932537" sldId="2147474636"/>
            <ac:spMk id="3" creationId="{BF9B9807-38B4-A518-E145-33EE4E806E2A}"/>
          </ac:spMkLst>
        </pc:spChg>
        <pc:picChg chg="del">
          <ac:chgData name="DOMINGUEZ, Morgane" userId="d29c428e-ee62-4017-a838-521138d5b01c" providerId="ADAL" clId="{71C3126E-B511-4578-8DBB-8C7BD9032632}" dt="2025-02-18T17:42:10.461" v="1" actId="478"/>
          <ac:picMkLst>
            <pc:docMk/>
            <pc:sldMk cId="354932537" sldId="2147474636"/>
            <ac:picMk id="2" creationId="{67D2D97C-3F3E-CE4B-C46F-7CCFA87E7CE1}"/>
          </ac:picMkLst>
        </pc:picChg>
        <pc:picChg chg="add mod">
          <ac:chgData name="DOMINGUEZ, Morgane" userId="d29c428e-ee62-4017-a838-521138d5b01c" providerId="ADAL" clId="{71C3126E-B511-4578-8DBB-8C7BD9032632}" dt="2025-02-18T17:44:08.747" v="69"/>
          <ac:picMkLst>
            <pc:docMk/>
            <pc:sldMk cId="354932537" sldId="2147474636"/>
            <ac:picMk id="4" creationId="{8E2D7292-2F24-658A-CC11-D185EA32AA4A}"/>
          </ac:picMkLst>
        </pc:picChg>
        <pc:picChg chg="del">
          <ac:chgData name="DOMINGUEZ, Morgane" userId="d29c428e-ee62-4017-a838-521138d5b01c" providerId="ADAL" clId="{71C3126E-B511-4578-8DBB-8C7BD9032632}" dt="2025-02-18T17:44:04.419" v="67" actId="21"/>
          <ac:picMkLst>
            <pc:docMk/>
            <pc:sldMk cId="354932537" sldId="2147474636"/>
            <ac:picMk id="5" creationId="{8E2D7292-2F24-658A-CC11-D185EA32AA4A}"/>
          </ac:picMkLst>
        </pc:picChg>
      </pc:sldChg>
      <pc:sldChg chg="delSp modSp mod modTransition delAnim modNotesTx">
        <pc:chgData name="DOMINGUEZ, Morgane" userId="d29c428e-ee62-4017-a838-521138d5b01c" providerId="ADAL" clId="{71C3126E-B511-4578-8DBB-8C7BD9032632}" dt="2025-02-18T17:46:53.621" v="97" actId="20577"/>
        <pc:sldMkLst>
          <pc:docMk/>
          <pc:sldMk cId="2287888495" sldId="2147474637"/>
        </pc:sldMkLst>
        <pc:spChg chg="mod">
          <ac:chgData name="DOMINGUEZ, Morgane" userId="d29c428e-ee62-4017-a838-521138d5b01c" providerId="ADAL" clId="{71C3126E-B511-4578-8DBB-8C7BD9032632}" dt="2025-02-18T17:45:21.668" v="86" actId="1076"/>
          <ac:spMkLst>
            <pc:docMk/>
            <pc:sldMk cId="2287888495" sldId="2147474637"/>
            <ac:spMk id="3" creationId="{F96ADEA6-B0A3-F5C5-31C4-E124C4D2A8A5}"/>
          </ac:spMkLst>
        </pc:spChg>
        <pc:picChg chg="del">
          <ac:chgData name="DOMINGUEZ, Morgane" userId="d29c428e-ee62-4017-a838-521138d5b01c" providerId="ADAL" clId="{71C3126E-B511-4578-8DBB-8C7BD9032632}" dt="2025-02-18T17:42:34.862" v="30" actId="478"/>
          <ac:picMkLst>
            <pc:docMk/>
            <pc:sldMk cId="2287888495" sldId="2147474637"/>
            <ac:picMk id="4" creationId="{312EC972-9C22-A810-103A-3F282B6C5AA2}"/>
          </ac:picMkLst>
        </pc:picChg>
      </pc:sldChg>
      <pc:sldChg chg="delSp modSp mod modTransition delAnim modNotesTx">
        <pc:chgData name="DOMINGUEZ, Morgane" userId="d29c428e-ee62-4017-a838-521138d5b01c" providerId="ADAL" clId="{71C3126E-B511-4578-8DBB-8C7BD9032632}" dt="2025-02-18T17:46:17.989" v="89"/>
        <pc:sldMkLst>
          <pc:docMk/>
          <pc:sldMk cId="996452774" sldId="2147474639"/>
        </pc:sldMkLst>
        <pc:spChg chg="mod">
          <ac:chgData name="DOMINGUEZ, Morgane" userId="d29c428e-ee62-4017-a838-521138d5b01c" providerId="ADAL" clId="{71C3126E-B511-4578-8DBB-8C7BD9032632}" dt="2025-02-18T17:44:15.867" v="70" actId="255"/>
          <ac:spMkLst>
            <pc:docMk/>
            <pc:sldMk cId="996452774" sldId="2147474639"/>
            <ac:spMk id="9" creationId="{F95169CF-93A2-9F67-76BC-FF715EE1581E}"/>
          </ac:spMkLst>
        </pc:spChg>
        <pc:picChg chg="del">
          <ac:chgData name="DOMINGUEZ, Morgane" userId="d29c428e-ee62-4017-a838-521138d5b01c" providerId="ADAL" clId="{71C3126E-B511-4578-8DBB-8C7BD9032632}" dt="2025-02-18T17:42:12.396" v="2" actId="478"/>
          <ac:picMkLst>
            <pc:docMk/>
            <pc:sldMk cId="996452774" sldId="2147474639"/>
            <ac:picMk id="2" creationId="{97FF634C-2F44-B7A5-4035-7FAE8E7E1FB9}"/>
          </ac:picMkLst>
        </pc:picChg>
      </pc:sldChg>
      <pc:sldChg chg="delSp modSp mod modTransition delAnim modAnim modNotesTx">
        <pc:chgData name="DOMINGUEZ, Morgane" userId="d29c428e-ee62-4017-a838-521138d5b01c" providerId="ADAL" clId="{71C3126E-B511-4578-8DBB-8C7BD9032632}" dt="2025-02-18T17:46:28.304" v="91"/>
        <pc:sldMkLst>
          <pc:docMk/>
          <pc:sldMk cId="476824901" sldId="2147474642"/>
        </pc:sldMkLst>
        <pc:spChg chg="mod">
          <ac:chgData name="DOMINGUEZ, Morgane" userId="d29c428e-ee62-4017-a838-521138d5b01c" providerId="ADAL" clId="{71C3126E-B511-4578-8DBB-8C7BD9032632}" dt="2025-02-18T17:44:40.926" v="74" actId="1076"/>
          <ac:spMkLst>
            <pc:docMk/>
            <pc:sldMk cId="476824901" sldId="2147474642"/>
            <ac:spMk id="4" creationId="{E5DFC9A8-841D-FBD1-AAE2-28B30BB8D5A0}"/>
          </ac:spMkLst>
        </pc:spChg>
        <pc:picChg chg="del">
          <ac:chgData name="DOMINGUEZ, Morgane" userId="d29c428e-ee62-4017-a838-521138d5b01c" providerId="ADAL" clId="{71C3126E-B511-4578-8DBB-8C7BD9032632}" dt="2025-02-18T17:42:18.870" v="11" actId="478"/>
          <ac:picMkLst>
            <pc:docMk/>
            <pc:sldMk cId="476824901" sldId="2147474642"/>
            <ac:picMk id="3" creationId="{86079AD8-9375-205D-9725-C0F9962D7868}"/>
          </ac:picMkLst>
        </pc:picChg>
      </pc:sldChg>
      <pc:sldChg chg="delSp modSp mod modTransition delAnim modNotesTx">
        <pc:chgData name="DOMINGUEZ, Morgane" userId="d29c428e-ee62-4017-a838-521138d5b01c" providerId="ADAL" clId="{71C3126E-B511-4578-8DBB-8C7BD9032632}" dt="2025-02-18T17:46:33.317" v="92"/>
        <pc:sldMkLst>
          <pc:docMk/>
          <pc:sldMk cId="0" sldId="2147474643"/>
        </pc:sldMkLst>
        <pc:spChg chg="mod">
          <ac:chgData name="DOMINGUEZ, Morgane" userId="d29c428e-ee62-4017-a838-521138d5b01c" providerId="ADAL" clId="{71C3126E-B511-4578-8DBB-8C7BD9032632}" dt="2025-02-18T17:44:48.058" v="76" actId="2711"/>
          <ac:spMkLst>
            <pc:docMk/>
            <pc:sldMk cId="0" sldId="2147474643"/>
            <ac:spMk id="10" creationId="{4157964F-224F-4487-5F98-2F41026C87FC}"/>
          </ac:spMkLst>
        </pc:spChg>
        <pc:picChg chg="del">
          <ac:chgData name="DOMINGUEZ, Morgane" userId="d29c428e-ee62-4017-a838-521138d5b01c" providerId="ADAL" clId="{71C3126E-B511-4578-8DBB-8C7BD9032632}" dt="2025-02-18T17:42:23.333" v="19" actId="478"/>
          <ac:picMkLst>
            <pc:docMk/>
            <pc:sldMk cId="0" sldId="2147474643"/>
            <ac:picMk id="2" creationId="{C95C52E3-D433-151B-7E4C-FAE18A00D2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2C29-DEDC-47EA-9317-99A061EC34D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6EF30-4FE0-4EA9-8E5D-4D51CC2F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PAMIeliminatio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TFCCsecretariat@who.in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this GTFCC online course on the identification of Priority Areas for Multisectoral Interventions, PAMIs, for cholera elimination.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now completed  this brief introduction.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9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module provides an overview of the course, and will help you get ready to take this course.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2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course is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technical professionals directly involved in PAMI identification for cholera elimination. For example, epidemiologists, data managers, workshop facilitators, report writers, and so on.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3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completing all modules of this course, you will be able to: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method and the steps to identify PAMIs for cholera elimination;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what the “vulnerability index” is;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how to prepare the data for the PAMI analysis;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how to use the PAMI Excel tool;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objectives and the recommended format of the PAMI stakeholder validation;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explain how to document PAMI identification and how to request an external review.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5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five modules in this course.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Module 1, we will go through the method to identify PAMIs for cholera elimination.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Module 2, we will explain how to prepare the data for the PAMI analysis.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Module 3, we will show you how to use the PAMI Excel tool which automatizes all calculation.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Module 4, we will describe how to organize a successful PAMI stakeholder validation.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Lastly, in Module 5, we will explain how to document PAMI identification and how to request an external PAMI review.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course takes about 1 hour and a half to complete.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0F8B4-8C60-4302-AB41-AAE2BE5F18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72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taking this course, we strongly recommend you first take the GTFCC introduction course on PAMI identification - if you have not already done so.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3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 free to navigate this course at your own pace. You may take the entire course at once or you may decide to go through each module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different times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PAMI identification is progressing in your country.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7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starting this course, take a moment to download the material you will need to have on hand to follow the course.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material is available on a dedicated GTFCC webpage at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https://tinyurl.com/</a:t>
            </a:r>
            <a:r>
              <a:rPr lang="en-US" sz="18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PAMIelimination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to download: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guidance document on the identification of PAMIs for cholera elimination;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PAMI Excel tool;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user guide of the Excel tool;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PAMI data model template;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8080"/>
              </a:buClr>
              <a:buFont typeface="Calibri" panose="020F0502020204030204" pitchFamily="34" charset="0"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template report on the identification of PAMIs for elimination.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also access each document by scanning the QR codes at the bottom of your screen.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F30-4FE0-4EA9-8E5D-4D51CC2F6F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1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any questions or to request technical assistance to identify PAMIs, please contact the GTFCC Secretariat at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GTFCCsecretariat@who.int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we are here to support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6EF30-4FE0-4EA9-8E5D-4D51CC2F6F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13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937E-A57B-4007-9C40-BBFED79278F9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DF93-C667-4A73-BB99-76279F42A9E8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002C-7A8C-4BCB-B2E4-0A1336947E7A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5768F-95B5-452D-80B0-1BA3B5B4293C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02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588A-0350-4E13-8BBD-6FDE3C7B5C06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194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D28C4-EFA7-4EB2-9624-A2310A29681D}" type="datetime1">
              <a:rPr lang="en-US" smtClean="0"/>
              <a:t>2/18/2025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20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2236-98CD-4663-958E-05AF2679B4F8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8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A8E0-C247-4892-8913-37368BD535B1}" type="datetime1">
              <a:rPr lang="en-US" smtClean="0"/>
              <a:t>2/18/2025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17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68DE-5850-577F-C289-4F4E55DD8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B5C60-A6AF-EEC6-17DE-E2B46A042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D7899-9E45-FFDB-2FE4-5D4F68B6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025D-3550-4263-8E52-7C1EF70D8873}" type="datetime1">
              <a:rPr lang="en-US" smtClean="0"/>
              <a:t>2/18/2025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BF3AD-05CF-03FF-8E54-7B076F38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9E68F-97AC-AA95-454E-152F9D31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3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2708-66E8-4814-A03A-1ED4B39E4E20}" type="datetime1">
              <a:rPr lang="en-US" smtClean="0"/>
              <a:t>2/18/2025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22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EFA-EE7A-41D0-942C-682D12F4B182}" type="datetime1">
              <a:rPr lang="en-US" smtClean="0"/>
              <a:t>2/18/2025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A6F-8F5E-4DBF-A614-84CB5EE1B304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BC6A-D67D-48EC-8D59-B28F81651A43}" type="datetime1">
              <a:rPr lang="en-US" smtClean="0"/>
              <a:t>2/18/2025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10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5354-11BB-47D7-979C-412E9AA11A76}" type="datetime1">
              <a:rPr lang="en-US" smtClean="0"/>
              <a:t>2/18/2025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4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273E-171C-431B-A70A-8A5D6A1BA8D2}" type="datetime1">
              <a:rPr lang="en-US" smtClean="0"/>
              <a:t>2/18/2025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75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73F8-DF5D-4CFE-A3E3-3BE58F05C728}" type="datetime1">
              <a:rPr lang="en-US" smtClean="0"/>
              <a:t>2/18/2025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120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1232-7D79-27C0-717A-A6894CC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163F-A421-3895-3F80-81E5E4B7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9398-41E9-1878-E92A-97F43A43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6C27-14BB-4240-9D55-CD13322AF979}" type="datetime1">
              <a:rPr lang="en-US" smtClean="0"/>
              <a:t>2/18/2025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F84-00B3-9E2A-F44D-3A67B1E4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7E85-12C4-8240-9E81-7674FBE4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65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14A91-B472-D3E0-532D-58112A39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FBF42-DEFE-56E5-8A75-CF1D4DE84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E8AE6-93D3-6E93-0DF3-5D8CD479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2CD0-DFC8-4E96-931D-1D34A575333C}" type="datetime1">
              <a:rPr lang="en-US" smtClean="0"/>
              <a:t>2/18/2025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3E1AF-7CBE-3975-D931-343A72FD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E9794-E1FD-F061-0ED2-A1985A21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209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85A3-D401-9240-9ABC-CEA6F83F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F247E-0395-6798-F3A8-3910F9796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F5EC1-2553-C03E-D4BF-63A7AF799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26254-A8EE-32F4-EABC-0CE241F9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EDA4-50C7-4FF5-96E9-54509FD016FB}" type="datetime1">
              <a:rPr lang="en-US" smtClean="0"/>
              <a:t>2/18/2025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3B7CA-4586-0BE2-B236-77CAFA1A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7C74-DFA9-A44C-05A2-AD98B353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89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C31A-C5B3-5882-C79D-857DC597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2A49B-CC79-D829-1131-8B70D904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5155D-4CD1-9ED8-DC4F-06898EC2F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D53B8-56BF-8E99-9979-7E399EBA5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69F9B-2DD3-523D-518F-27880D733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53488-030B-03AD-FA45-9335DEFE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9E6A-FABB-4D91-89D6-16AF7D61FABE}" type="datetime1">
              <a:rPr lang="en-US" smtClean="0"/>
              <a:t>2/18/2025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D6FA8-B0BF-591F-5E1A-B1D1EB72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778E5-C044-D749-94A4-30697C65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2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5F0E-6626-232C-7E32-B0DA9C61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E4F9F-CDB0-F72A-20C1-A398956D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4E76-4328-449A-9C08-453FCC25CE28}" type="datetime1">
              <a:rPr lang="en-US" smtClean="0"/>
              <a:t>2/18/2025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759A-8873-A9CD-6A5B-EEDFFFFC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079A2-7EC5-447B-F3AF-324E72E4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38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16A96-6484-1B24-66C7-DF30B504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380D-C4A9-4FC6-985A-68189A115245}" type="datetime1">
              <a:rPr lang="en-US" smtClean="0"/>
              <a:t>2/18/2025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4A78F-C737-5816-1538-51283A68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02DF4-ADD0-5601-DBEE-D3296C47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9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A42-3B80-4488-933C-FD7F039818F4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F0F3-CE9D-BEC4-4270-DE196BD1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B7B3C-1F5B-AA96-6F83-374FB472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FAE5D-D528-9C57-7740-DA69CBC23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0EB47-6CAD-89BD-9F23-40F91E87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14D7-9F37-44CE-B480-0DFAF9EE9F06}" type="datetime1">
              <a:rPr lang="en-US" smtClean="0"/>
              <a:t>2/18/2025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E270B-8E30-4BC2-0218-1EF5405F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B781F-DA56-9216-E1FB-82BB3B3D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95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44F9-9B33-2AA7-CBCF-7FECB5C45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CCBB2-C159-7B55-0DF6-8511121C1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A2B1B-FD55-81D7-D9CB-E2FC685DC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1112A-D47E-A8CB-8FD3-4E70D70F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2BD5-5D59-46E7-B938-C20F230DFEF8}" type="datetime1">
              <a:rPr lang="en-US" smtClean="0"/>
              <a:t>2/18/2025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F725-7FE5-5BAA-B1D7-29FC549F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56B09-A26B-E7E6-E506-2A5B3F40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753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7D8E-FF0A-DFEC-1608-53D5E8F4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2BB35-BCAA-8C21-C004-CC055976B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780C-29A4-D71A-74FC-64EB1FE56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973D-597B-4BDF-BE3E-8B44471D64F5}" type="datetime1">
              <a:rPr lang="en-US" smtClean="0"/>
              <a:t>2/18/2025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AC12F-DB60-81DC-36D1-C2A4CE80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350B-2E4C-12CA-8707-3D64674A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58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FEF4F-765A-A6E4-05F0-85053052B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C06EE-215B-C6E2-20EB-2407C812E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5858F-C897-0F48-9588-A14276C4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1604-7891-4323-BC3C-E898AE1CD8C8}" type="datetime1">
              <a:rPr lang="en-US" smtClean="0"/>
              <a:t>2/18/2025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5FB30-D1C1-3FA0-3F5D-6C23812F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D849B-7CB1-AFC8-77F2-DB22E340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4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5A4A-2660-4655-96BB-28C6C15CF2EE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04C8-1118-4B07-BEC2-C9DC98F252BA}" type="datetime1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09F2-8B8E-42F0-A385-1618BA0782B7}" type="datetime1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250D-8E48-4122-A1A0-4E3FE665DCB6}" type="datetime1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6A19-D0A2-4928-A58F-E99B8AEFB69E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3A29-FC3F-4087-A336-4532E6597A0B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3DD3-3D5B-4257-ADB1-65AD23CA4D05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3834-3FD8-4DBB-B07C-AFC117AE3558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19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85800">
        <a:defRPr>
          <a:latin typeface="+mn-lt"/>
          <a:ea typeface="+mn-ea"/>
          <a:cs typeface="+mn-cs"/>
        </a:defRPr>
      </a:lvl2pPr>
      <a:lvl3pPr marL="1371600">
        <a:defRPr>
          <a:latin typeface="+mn-lt"/>
          <a:ea typeface="+mn-ea"/>
          <a:cs typeface="+mn-cs"/>
        </a:defRPr>
      </a:lvl3pPr>
      <a:lvl4pPr marL="2057400">
        <a:defRPr>
          <a:latin typeface="+mn-lt"/>
          <a:ea typeface="+mn-ea"/>
          <a:cs typeface="+mn-cs"/>
        </a:defRPr>
      </a:lvl4pPr>
      <a:lvl5pPr marL="2743200">
        <a:defRPr>
          <a:latin typeface="+mn-lt"/>
          <a:ea typeface="+mn-ea"/>
          <a:cs typeface="+mn-cs"/>
        </a:defRPr>
      </a:lvl5pPr>
      <a:lvl6pPr marL="3429000">
        <a:defRPr>
          <a:latin typeface="+mn-lt"/>
          <a:ea typeface="+mn-ea"/>
          <a:cs typeface="+mn-cs"/>
        </a:defRPr>
      </a:lvl6pPr>
      <a:lvl7pPr marL="4114800">
        <a:defRPr>
          <a:latin typeface="+mn-lt"/>
          <a:ea typeface="+mn-ea"/>
          <a:cs typeface="+mn-cs"/>
        </a:defRPr>
      </a:lvl7pPr>
      <a:lvl8pPr marL="4800600">
        <a:defRPr>
          <a:latin typeface="+mn-lt"/>
          <a:ea typeface="+mn-ea"/>
          <a:cs typeface="+mn-cs"/>
        </a:defRPr>
      </a:lvl8pPr>
      <a:lvl9pPr marL="5486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85800">
        <a:defRPr>
          <a:latin typeface="+mn-lt"/>
          <a:ea typeface="+mn-ea"/>
          <a:cs typeface="+mn-cs"/>
        </a:defRPr>
      </a:lvl2pPr>
      <a:lvl3pPr marL="1371600">
        <a:defRPr>
          <a:latin typeface="+mn-lt"/>
          <a:ea typeface="+mn-ea"/>
          <a:cs typeface="+mn-cs"/>
        </a:defRPr>
      </a:lvl3pPr>
      <a:lvl4pPr marL="2057400">
        <a:defRPr>
          <a:latin typeface="+mn-lt"/>
          <a:ea typeface="+mn-ea"/>
          <a:cs typeface="+mn-cs"/>
        </a:defRPr>
      </a:lvl4pPr>
      <a:lvl5pPr marL="2743200">
        <a:defRPr>
          <a:latin typeface="+mn-lt"/>
          <a:ea typeface="+mn-ea"/>
          <a:cs typeface="+mn-cs"/>
        </a:defRPr>
      </a:lvl5pPr>
      <a:lvl6pPr marL="3429000">
        <a:defRPr>
          <a:latin typeface="+mn-lt"/>
          <a:ea typeface="+mn-ea"/>
          <a:cs typeface="+mn-cs"/>
        </a:defRPr>
      </a:lvl6pPr>
      <a:lvl7pPr marL="4114800">
        <a:defRPr>
          <a:latin typeface="+mn-lt"/>
          <a:ea typeface="+mn-ea"/>
          <a:cs typeface="+mn-cs"/>
        </a:defRPr>
      </a:lvl7pPr>
      <a:lvl8pPr marL="4800600">
        <a:defRPr>
          <a:latin typeface="+mn-lt"/>
          <a:ea typeface="+mn-ea"/>
          <a:cs typeface="+mn-cs"/>
        </a:defRPr>
      </a:lvl8pPr>
      <a:lvl9pPr marL="54864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286E5-3A6E-4824-8731-2140993A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E9216-8435-26C0-93CA-28E248475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65DBB-B3FE-291A-CC64-79334D9F7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F86D6D-B159-413E-9713-FA792FE3AA7C}" type="datetime1">
              <a:rPr lang="en-US" smtClean="0"/>
              <a:t>2/18/2025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8439F-4A8E-9B50-8138-06A9BA5CC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5C2E4-6E7D-1B01-0314-3BC375141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BE81A3-ADE1-4B8A-B1A6-4A8F0AD17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1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2FF32-298D-F508-8ED0-6B4231A95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83642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4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C5CADE-DFE9-0CDE-B414-CF53B99B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412" y="1249947"/>
            <a:ext cx="7201176" cy="70179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6ADEA6-B0A3-F5C5-31C4-E124C4D2A8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35000" y="9639300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8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2D7292-2F24-658A-CC11-D185EA32A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0"/>
            <a:ext cx="18440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E482C4-32CA-602D-771F-F5E269411E24}"/>
              </a:ext>
            </a:extLst>
          </p:cNvPr>
          <p:cNvSpPr/>
          <p:nvPr/>
        </p:nvSpPr>
        <p:spPr>
          <a:xfrm>
            <a:off x="-196977" y="3250856"/>
            <a:ext cx="14873097" cy="3663291"/>
          </a:xfrm>
          <a:prstGeom prst="roundRect">
            <a:avLst/>
          </a:prstGeom>
          <a:solidFill>
            <a:srgbClr val="C5E6E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819B31-1A4C-E4E2-2809-5FC874398A98}"/>
              </a:ext>
            </a:extLst>
          </p:cNvPr>
          <p:cNvSpPr txBox="1"/>
          <p:nvPr/>
        </p:nvSpPr>
        <p:spPr>
          <a:xfrm>
            <a:off x="1097926" y="3924300"/>
            <a:ext cx="13578194" cy="254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119C94"/>
              </a:solidFill>
              <a:effectLst/>
              <a:uLnTx/>
              <a:uFillTx/>
              <a:latin typeface="Atkinson Hyperlegible" panose="020B060402020202020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3163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119C94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Atkinson Hyperlegible Bold"/>
              </a:rPr>
              <a:t>Technical professionals </a:t>
            </a:r>
          </a:p>
          <a:p>
            <a:pPr marL="457200" marR="0" lvl="1" indent="0" algn="l" defTabSz="914400" rtl="0" eaLnBrk="1" fontAlgn="auto" latinLnBrk="0" hangingPunct="1">
              <a:lnSpc>
                <a:spcPts val="3163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tkinson Hyperlegible Bold" panose="020B0604020202020204" charset="0"/>
                <a:ea typeface="+mn-ea"/>
                <a:cs typeface="+mn-cs"/>
                <a:sym typeface="Atkinson Hyperlegible Bold"/>
              </a:rPr>
              <a:t>Directly involved in PAMI identification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tkinson Hyperlegible" panose="020B0604020202020204" charset="0"/>
                <a:ea typeface="+mn-ea"/>
                <a:cs typeface="+mn-cs"/>
                <a:sym typeface="Atkinson Hyperlegible Bold"/>
              </a:rPr>
              <a:t>for cholera elimination</a:t>
            </a:r>
          </a:p>
          <a:p>
            <a:pPr marL="457200" marR="0" lvl="1" indent="0" algn="l" defTabSz="914400" rtl="0" eaLnBrk="1" fontAlgn="auto" latinLnBrk="0" hangingPunct="1">
              <a:lnSpc>
                <a:spcPts val="3163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tkinson Hyperlegible" panose="020B0604020202020204" charset="0"/>
                <a:ea typeface="Atkinson Hyperlegible Bold"/>
                <a:cs typeface="Atkinson Hyperlegible Bold"/>
                <a:sym typeface="Atkinson Hyperlegible Bold"/>
              </a:rPr>
              <a:t>(e.g., epidemiologists, data managers, workshop facilitators, report writers, etc)</a:t>
            </a:r>
          </a:p>
          <a:p>
            <a:pPr marL="457200" marR="0" lvl="0" indent="-457200" algn="l" defTabSz="914400" rtl="0" eaLnBrk="1" fontAlgn="auto" latinLnBrk="0" hangingPunct="1">
              <a:lnSpc>
                <a:spcPts val="31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37290F"/>
              </a:solidFill>
              <a:effectLst/>
              <a:uLnTx/>
              <a:uFillTx/>
              <a:latin typeface="Atkinson Hyperlegible" panose="020B0604020202020204" charset="0"/>
              <a:ea typeface="+mn-ea"/>
              <a:cs typeface="+mn-cs"/>
              <a:sym typeface="Atkinson Hyperlegible Bold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17959A1-52EF-A33C-AE82-458F0395A1A7}"/>
              </a:ext>
            </a:extLst>
          </p:cNvPr>
          <p:cNvGrpSpPr/>
          <p:nvPr/>
        </p:nvGrpSpPr>
        <p:grpSpPr>
          <a:xfrm>
            <a:off x="-753979" y="-1432486"/>
            <a:ext cx="9897979" cy="2846669"/>
            <a:chOff x="0" y="0"/>
            <a:chExt cx="856633" cy="23506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1DFDA3-6E63-DA4E-F72C-B3CFB259CAF6}"/>
                </a:ext>
              </a:extLst>
            </p:cNvPr>
            <p:cNvSpPr/>
            <p:nvPr/>
          </p:nvSpPr>
          <p:spPr>
            <a:xfrm>
              <a:off x="0" y="0"/>
              <a:ext cx="856633" cy="235066"/>
            </a:xfrm>
            <a:custGeom>
              <a:avLst/>
              <a:gdLst/>
              <a:ahLst/>
              <a:cxnLst/>
              <a:rect l="l" t="t" r="r" b="b"/>
              <a:pathLst>
                <a:path w="856633" h="235066">
                  <a:moveTo>
                    <a:pt x="34329" y="0"/>
                  </a:moveTo>
                  <a:lnTo>
                    <a:pt x="822304" y="0"/>
                  </a:lnTo>
                  <a:cubicBezTo>
                    <a:pt x="841264" y="0"/>
                    <a:pt x="856633" y="15370"/>
                    <a:pt x="856633" y="34329"/>
                  </a:cubicBezTo>
                  <a:lnTo>
                    <a:pt x="856633" y="200737"/>
                  </a:lnTo>
                  <a:cubicBezTo>
                    <a:pt x="856633" y="209842"/>
                    <a:pt x="853016" y="218573"/>
                    <a:pt x="846578" y="225011"/>
                  </a:cubicBezTo>
                  <a:cubicBezTo>
                    <a:pt x="840140" y="231449"/>
                    <a:pt x="831409" y="235066"/>
                    <a:pt x="822304" y="235066"/>
                  </a:cubicBezTo>
                  <a:lnTo>
                    <a:pt x="34329" y="235066"/>
                  </a:lnTo>
                  <a:cubicBezTo>
                    <a:pt x="25225" y="235066"/>
                    <a:pt x="16493" y="231449"/>
                    <a:pt x="10055" y="225011"/>
                  </a:cubicBezTo>
                  <a:cubicBezTo>
                    <a:pt x="3617" y="218573"/>
                    <a:pt x="0" y="209842"/>
                    <a:pt x="0" y="200737"/>
                  </a:cubicBezTo>
                  <a:lnTo>
                    <a:pt x="0" y="34329"/>
                  </a:lnTo>
                  <a:cubicBezTo>
                    <a:pt x="0" y="25225"/>
                    <a:pt x="3617" y="16493"/>
                    <a:pt x="10055" y="10055"/>
                  </a:cubicBezTo>
                  <a:cubicBezTo>
                    <a:pt x="16493" y="3617"/>
                    <a:pt x="25225" y="0"/>
                    <a:pt x="34329" y="0"/>
                  </a:cubicBezTo>
                  <a:close/>
                </a:path>
              </a:pathLst>
            </a:custGeom>
            <a:solidFill>
              <a:srgbClr val="209D94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652E32B-8FA7-2C35-8C6A-1561D72FF06C}"/>
                </a:ext>
              </a:extLst>
            </p:cNvPr>
            <p:cNvSpPr txBox="1"/>
            <p:nvPr/>
          </p:nvSpPr>
          <p:spPr>
            <a:xfrm>
              <a:off x="0" y="-47625"/>
              <a:ext cx="856633" cy="2826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7">
            <a:extLst>
              <a:ext uri="{FF2B5EF4-FFF2-40B4-BE49-F238E27FC236}">
                <a16:creationId xmlns:a16="http://schemas.microsoft.com/office/drawing/2014/main" id="{C76E0F1B-3B95-F50F-F17F-A7612D3CCB67}"/>
              </a:ext>
            </a:extLst>
          </p:cNvPr>
          <p:cNvSpPr txBox="1"/>
          <p:nvPr/>
        </p:nvSpPr>
        <p:spPr>
          <a:xfrm>
            <a:off x="533400" y="484984"/>
            <a:ext cx="8982375" cy="60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Who is this course for?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7F2275-7944-2DAD-2159-0B775524094A}"/>
              </a:ext>
            </a:extLst>
          </p:cNvPr>
          <p:cNvSpPr/>
          <p:nvPr/>
        </p:nvSpPr>
        <p:spPr>
          <a:xfrm>
            <a:off x="-193664" y="3250856"/>
            <a:ext cx="1031864" cy="3663292"/>
          </a:xfrm>
          <a:prstGeom prst="rect">
            <a:avLst/>
          </a:prstGeom>
          <a:solidFill>
            <a:srgbClr val="4DB1A9"/>
          </a:solidFill>
          <a:ln>
            <a:solidFill>
              <a:srgbClr val="4DB1A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169CF-93A2-9F67-76BC-FF715EE158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645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3402592-19A0-AEA2-C6B8-EB7EF0A34E08}"/>
              </a:ext>
            </a:extLst>
          </p:cNvPr>
          <p:cNvGrpSpPr/>
          <p:nvPr/>
        </p:nvGrpSpPr>
        <p:grpSpPr>
          <a:xfrm>
            <a:off x="1595133" y="2781300"/>
            <a:ext cx="15165057" cy="5791200"/>
            <a:chOff x="1595133" y="2781300"/>
            <a:chExt cx="15165057" cy="57912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AB5282-636C-49C9-8906-400122A811EC}"/>
                </a:ext>
              </a:extLst>
            </p:cNvPr>
            <p:cNvSpPr/>
            <p:nvPr/>
          </p:nvSpPr>
          <p:spPr>
            <a:xfrm>
              <a:off x="2820550" y="3265769"/>
              <a:ext cx="12658076" cy="4925731"/>
            </a:xfrm>
            <a:prstGeom prst="rect">
              <a:avLst/>
            </a:prstGeom>
            <a:solidFill>
              <a:srgbClr val="C5E6E8"/>
            </a:solidFill>
            <a:ln>
              <a:solidFill>
                <a:srgbClr val="C5E6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EB143F-D969-4FF3-3CBC-EF8E1120F979}"/>
                </a:ext>
              </a:extLst>
            </p:cNvPr>
            <p:cNvSpPr/>
            <p:nvPr/>
          </p:nvSpPr>
          <p:spPr>
            <a:xfrm>
              <a:off x="1595133" y="2781300"/>
              <a:ext cx="1443990" cy="5791200"/>
            </a:xfrm>
            <a:prstGeom prst="rect">
              <a:avLst/>
            </a:prstGeom>
            <a:solidFill>
              <a:srgbClr val="4DB1A9"/>
            </a:solidFill>
            <a:ln>
              <a:solidFill>
                <a:srgbClr val="4DB1A9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2F53D3-095C-BEA1-9969-10B381A87CB3}"/>
                </a:ext>
              </a:extLst>
            </p:cNvPr>
            <p:cNvSpPr/>
            <p:nvPr/>
          </p:nvSpPr>
          <p:spPr>
            <a:xfrm>
              <a:off x="15316200" y="2781300"/>
              <a:ext cx="1443990" cy="5791200"/>
            </a:xfrm>
            <a:prstGeom prst="rect">
              <a:avLst/>
            </a:prstGeom>
            <a:solidFill>
              <a:srgbClr val="4DB1A9"/>
            </a:solidFill>
            <a:ln>
              <a:solidFill>
                <a:srgbClr val="4DB1A9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0819B31-1A4C-E4E2-2809-5FC874398A98}"/>
              </a:ext>
            </a:extLst>
          </p:cNvPr>
          <p:cNvSpPr txBox="1"/>
          <p:nvPr/>
        </p:nvSpPr>
        <p:spPr>
          <a:xfrm>
            <a:off x="3141492" y="4005085"/>
            <a:ext cx="1201137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371600"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Method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and 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steps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to identify PAMIs for elimination</a:t>
            </a:r>
          </a:p>
          <a:p>
            <a:pPr marL="457200" indent="-457200" defTabSz="1371600"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What the “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vulnerability index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” is</a:t>
            </a:r>
          </a:p>
          <a:p>
            <a:pPr marL="457200" indent="-457200" defTabSz="1371600"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How to 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prepare the data </a:t>
            </a:r>
          </a:p>
          <a:p>
            <a:pPr marL="457200" indent="-457200" defTabSz="1371600"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How to use the 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PAMI Excel tool</a:t>
            </a:r>
          </a:p>
          <a:p>
            <a:pPr marL="457200" indent="-457200" defTabSz="1371600"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Objectives and recommended format of the 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stakeholder validation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tkinson Hyperlegible" panose="020B0604020202020204" charset="0"/>
            </a:endParaRPr>
          </a:p>
          <a:p>
            <a:pPr marL="457200" indent="-457200" defTabSz="1371600"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How to 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document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tkinson Hyperlegible" panose="020B0604020202020204" charset="0"/>
              </a:rPr>
              <a:t> PAMI identification and request a </a:t>
            </a:r>
            <a:r>
              <a:rPr lang="en-US" sz="2800" dirty="0">
                <a:solidFill>
                  <a:srgbClr val="009999"/>
                </a:solidFill>
                <a:latin typeface="Atkinson Hyperlegible Bold" panose="020B0604020202020204" charset="0"/>
              </a:rPr>
              <a:t>review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17959A1-52EF-A33C-AE82-458F0395A1A7}"/>
              </a:ext>
            </a:extLst>
          </p:cNvPr>
          <p:cNvGrpSpPr/>
          <p:nvPr/>
        </p:nvGrpSpPr>
        <p:grpSpPr>
          <a:xfrm>
            <a:off x="-609599" y="-1432486"/>
            <a:ext cx="9753600" cy="2846669"/>
            <a:chOff x="0" y="0"/>
            <a:chExt cx="856633" cy="23506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1DFDA3-6E63-DA4E-F72C-B3CFB259CAF6}"/>
                </a:ext>
              </a:extLst>
            </p:cNvPr>
            <p:cNvSpPr/>
            <p:nvPr/>
          </p:nvSpPr>
          <p:spPr>
            <a:xfrm>
              <a:off x="0" y="0"/>
              <a:ext cx="856633" cy="235066"/>
            </a:xfrm>
            <a:custGeom>
              <a:avLst/>
              <a:gdLst/>
              <a:ahLst/>
              <a:cxnLst/>
              <a:rect l="l" t="t" r="r" b="b"/>
              <a:pathLst>
                <a:path w="856633" h="235066">
                  <a:moveTo>
                    <a:pt x="34329" y="0"/>
                  </a:moveTo>
                  <a:lnTo>
                    <a:pt x="822304" y="0"/>
                  </a:lnTo>
                  <a:cubicBezTo>
                    <a:pt x="841264" y="0"/>
                    <a:pt x="856633" y="15370"/>
                    <a:pt x="856633" y="34329"/>
                  </a:cubicBezTo>
                  <a:lnTo>
                    <a:pt x="856633" y="200737"/>
                  </a:lnTo>
                  <a:cubicBezTo>
                    <a:pt x="856633" y="209842"/>
                    <a:pt x="853016" y="218573"/>
                    <a:pt x="846578" y="225011"/>
                  </a:cubicBezTo>
                  <a:cubicBezTo>
                    <a:pt x="840140" y="231449"/>
                    <a:pt x="831409" y="235066"/>
                    <a:pt x="822304" y="235066"/>
                  </a:cubicBezTo>
                  <a:lnTo>
                    <a:pt x="34329" y="235066"/>
                  </a:lnTo>
                  <a:cubicBezTo>
                    <a:pt x="25225" y="235066"/>
                    <a:pt x="16493" y="231449"/>
                    <a:pt x="10055" y="225011"/>
                  </a:cubicBezTo>
                  <a:cubicBezTo>
                    <a:pt x="3617" y="218573"/>
                    <a:pt x="0" y="209842"/>
                    <a:pt x="0" y="200737"/>
                  </a:cubicBezTo>
                  <a:lnTo>
                    <a:pt x="0" y="34329"/>
                  </a:lnTo>
                  <a:cubicBezTo>
                    <a:pt x="0" y="25225"/>
                    <a:pt x="3617" y="16493"/>
                    <a:pt x="10055" y="10055"/>
                  </a:cubicBezTo>
                  <a:cubicBezTo>
                    <a:pt x="16493" y="3617"/>
                    <a:pt x="25225" y="0"/>
                    <a:pt x="34329" y="0"/>
                  </a:cubicBezTo>
                  <a:close/>
                </a:path>
              </a:pathLst>
            </a:custGeom>
            <a:solidFill>
              <a:srgbClr val="209D94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652E32B-8FA7-2C35-8C6A-1561D72FF06C}"/>
                </a:ext>
              </a:extLst>
            </p:cNvPr>
            <p:cNvSpPr txBox="1"/>
            <p:nvPr/>
          </p:nvSpPr>
          <p:spPr>
            <a:xfrm>
              <a:off x="0" y="-47625"/>
              <a:ext cx="856633" cy="2826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" name="TextBox 7">
            <a:extLst>
              <a:ext uri="{FF2B5EF4-FFF2-40B4-BE49-F238E27FC236}">
                <a16:creationId xmlns:a16="http://schemas.microsoft.com/office/drawing/2014/main" id="{C76E0F1B-3B95-F50F-F17F-A7612D3CCB67}"/>
              </a:ext>
            </a:extLst>
          </p:cNvPr>
          <p:cNvSpPr txBox="1"/>
          <p:nvPr/>
        </p:nvSpPr>
        <p:spPr>
          <a:xfrm>
            <a:off x="609600" y="419100"/>
            <a:ext cx="8982375" cy="60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9"/>
              </a:lnSpc>
            </a:pPr>
            <a:r>
              <a:rPr lang="en-US" sz="4400" b="1" dirty="0">
                <a:solidFill>
                  <a:srgbClr val="FFFFFF"/>
                </a:solidFill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What will you learn?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EFE3E-463A-C6F0-F878-460529ECDB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/>
              <a:t>4</a:t>
            </a:fld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4F9C505-1C37-1685-28C9-43EA4D7DB124}"/>
              </a:ext>
            </a:extLst>
          </p:cNvPr>
          <p:cNvSpPr/>
          <p:nvPr/>
        </p:nvSpPr>
        <p:spPr>
          <a:xfrm>
            <a:off x="-381001" y="-1045715"/>
            <a:ext cx="9525001" cy="2460287"/>
          </a:xfrm>
          <a:custGeom>
            <a:avLst/>
            <a:gdLst/>
            <a:ahLst/>
            <a:cxnLst/>
            <a:rect l="l" t="t" r="r" b="b"/>
            <a:pathLst>
              <a:path w="856633" h="235066">
                <a:moveTo>
                  <a:pt x="34329" y="0"/>
                </a:moveTo>
                <a:lnTo>
                  <a:pt x="822304" y="0"/>
                </a:lnTo>
                <a:cubicBezTo>
                  <a:pt x="841264" y="0"/>
                  <a:pt x="856633" y="15370"/>
                  <a:pt x="856633" y="34329"/>
                </a:cubicBezTo>
                <a:lnTo>
                  <a:pt x="856633" y="200737"/>
                </a:lnTo>
                <a:cubicBezTo>
                  <a:pt x="856633" y="209842"/>
                  <a:pt x="853016" y="218573"/>
                  <a:pt x="846578" y="225011"/>
                </a:cubicBezTo>
                <a:cubicBezTo>
                  <a:pt x="840140" y="231449"/>
                  <a:pt x="831409" y="235066"/>
                  <a:pt x="822304" y="235066"/>
                </a:cubicBezTo>
                <a:lnTo>
                  <a:pt x="34329" y="235066"/>
                </a:lnTo>
                <a:cubicBezTo>
                  <a:pt x="25225" y="235066"/>
                  <a:pt x="16493" y="231449"/>
                  <a:pt x="10055" y="225011"/>
                </a:cubicBezTo>
                <a:cubicBezTo>
                  <a:pt x="3617" y="218573"/>
                  <a:pt x="0" y="209842"/>
                  <a:pt x="0" y="200737"/>
                </a:cubicBezTo>
                <a:lnTo>
                  <a:pt x="0" y="34329"/>
                </a:lnTo>
                <a:cubicBezTo>
                  <a:pt x="0" y="25225"/>
                  <a:pt x="3617" y="16493"/>
                  <a:pt x="10055" y="10055"/>
                </a:cubicBezTo>
                <a:cubicBezTo>
                  <a:pt x="16493" y="3617"/>
                  <a:pt x="25225" y="0"/>
                  <a:pt x="34329" y="0"/>
                </a:cubicBezTo>
                <a:close/>
              </a:path>
            </a:pathLst>
          </a:custGeom>
          <a:solidFill>
            <a:srgbClr val="209D94">
              <a:alpha val="8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315CC10-F468-C3D2-0E30-943418C26317}"/>
              </a:ext>
            </a:extLst>
          </p:cNvPr>
          <p:cNvSpPr/>
          <p:nvPr/>
        </p:nvSpPr>
        <p:spPr>
          <a:xfrm>
            <a:off x="391187" y="4044301"/>
            <a:ext cx="3200400" cy="3200400"/>
          </a:xfrm>
          <a:prstGeom prst="ellipse">
            <a:avLst/>
          </a:prstGeom>
          <a:solidFill>
            <a:srgbClr val="BBE2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Module 1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19C94"/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Method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68F8CA-E0C5-60FE-A03A-E98DEF7D2942}"/>
              </a:ext>
            </a:extLst>
          </p:cNvPr>
          <p:cNvSpPr/>
          <p:nvPr/>
        </p:nvSpPr>
        <p:spPr>
          <a:xfrm>
            <a:off x="4089400" y="4044301"/>
            <a:ext cx="3200400" cy="3200400"/>
          </a:xfrm>
          <a:prstGeom prst="ellipse">
            <a:avLst/>
          </a:prstGeom>
          <a:solidFill>
            <a:srgbClr val="BBE2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Module 2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19C94"/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Data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9C94"/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preparation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19C94"/>
              </a:solidFill>
              <a:effectLst/>
              <a:uLnTx/>
              <a:uFillTx/>
              <a:latin typeface="Congenial" panose="02000503040000020004" pitchFamily="2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522D94-3160-C8BB-8F3D-C1C9CE6AC06E}"/>
              </a:ext>
            </a:extLst>
          </p:cNvPr>
          <p:cNvSpPr/>
          <p:nvPr/>
        </p:nvSpPr>
        <p:spPr>
          <a:xfrm>
            <a:off x="7697068" y="4036118"/>
            <a:ext cx="3200400" cy="3200400"/>
          </a:xfrm>
          <a:prstGeom prst="ellipse">
            <a:avLst/>
          </a:prstGeom>
          <a:solidFill>
            <a:srgbClr val="BBE2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Module 3 </a:t>
            </a:r>
            <a:endParaRPr kumimoji="0" lang="fr-FR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119C94"/>
              </a:solidFill>
              <a:effectLst/>
              <a:uLnTx/>
              <a:uFillTx/>
              <a:latin typeface="Atkinson Hyperlegible Bold"/>
              <a:ea typeface="+mn-ea"/>
              <a:cs typeface="+mn-cs"/>
            </a:endParaRP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19C94"/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PAMI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19C94"/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Excel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9C94"/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tool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19C94"/>
              </a:solidFill>
              <a:effectLst/>
              <a:uLnTx/>
              <a:uFillTx/>
              <a:latin typeface="Congenial" panose="02000503040000020004" pitchFamily="2" charset="0"/>
              <a:ea typeface="+mn-ea"/>
              <a:cs typeface="+mn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FEFE0E0-B65B-8237-8C42-2A8DF262B107}"/>
              </a:ext>
            </a:extLst>
          </p:cNvPr>
          <p:cNvSpPr txBox="1"/>
          <p:nvPr/>
        </p:nvSpPr>
        <p:spPr>
          <a:xfrm>
            <a:off x="937999" y="303334"/>
            <a:ext cx="12703602" cy="826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ts val="6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  <a:sym typeface="Atkinson Hyperlegible Bold"/>
              </a:rPr>
              <a:t>What are the modules?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volini" panose="03000502040302020204" pitchFamily="66" charset="0"/>
              <a:cs typeface="Cavolini" panose="03000502040302020204" pitchFamily="66" charset="0"/>
              <a:sym typeface="Atkinson Hyperlegible Bold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3E0D77-C453-F882-F538-403E6CC78071}"/>
              </a:ext>
            </a:extLst>
          </p:cNvPr>
          <p:cNvSpPr/>
          <p:nvPr/>
        </p:nvSpPr>
        <p:spPr>
          <a:xfrm>
            <a:off x="11265748" y="4024938"/>
            <a:ext cx="3200400" cy="3200400"/>
          </a:xfrm>
          <a:prstGeom prst="ellipse">
            <a:avLst/>
          </a:prstGeom>
          <a:solidFill>
            <a:srgbClr val="BBE2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Module 4</a:t>
            </a:r>
            <a:endParaRPr kumimoji="0" lang="fr-FR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119C94"/>
              </a:solidFill>
              <a:effectLst/>
              <a:uLnTx/>
              <a:uFillTx/>
              <a:latin typeface="Atkinson Hyperlegible Bold"/>
              <a:ea typeface="+mn-ea"/>
              <a:cs typeface="+mn-cs"/>
            </a:endParaRP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19C94"/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Stakeholder validation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19C94"/>
              </a:solidFill>
              <a:effectLst/>
              <a:uLnTx/>
              <a:uFillTx/>
              <a:latin typeface="Congenial" panose="02000503040000020004" pitchFamily="2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57EC6D-BC98-D76C-AC42-D9DCF2E8D491}"/>
              </a:ext>
            </a:extLst>
          </p:cNvPr>
          <p:cNvSpPr/>
          <p:nvPr/>
        </p:nvSpPr>
        <p:spPr>
          <a:xfrm>
            <a:off x="14834428" y="4024938"/>
            <a:ext cx="3200400" cy="3200400"/>
          </a:xfrm>
          <a:prstGeom prst="ellipse">
            <a:avLst/>
          </a:prstGeom>
          <a:solidFill>
            <a:srgbClr val="BBE2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Module 5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19C94"/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Document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19C94"/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 &amp; Review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19C94"/>
              </a:solidFill>
              <a:effectLst/>
              <a:uLnTx/>
              <a:uFillTx/>
              <a:latin typeface="Congenial" panose="02000503040000020004" pitchFamily="2" charset="0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691377-0EBA-F1E0-9F3B-771FAEE71BBB}"/>
              </a:ext>
            </a:extLst>
          </p:cNvPr>
          <p:cNvGrpSpPr/>
          <p:nvPr/>
        </p:nvGrpSpPr>
        <p:grpSpPr>
          <a:xfrm>
            <a:off x="1466192" y="3743107"/>
            <a:ext cx="15467109" cy="739712"/>
            <a:chOff x="1466192" y="3743107"/>
            <a:chExt cx="15467109" cy="73971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4E11E5F-4156-E069-86C3-A815977570B7}"/>
                </a:ext>
              </a:extLst>
            </p:cNvPr>
            <p:cNvSpPr/>
            <p:nvPr/>
          </p:nvSpPr>
          <p:spPr>
            <a:xfrm>
              <a:off x="5346032" y="3779396"/>
              <a:ext cx="838868" cy="703423"/>
            </a:xfrm>
            <a:prstGeom prst="roundRect">
              <a:avLst/>
            </a:prstGeom>
            <a:solidFill>
              <a:srgbClr val="4DB1A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20’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DBE49D1-5C20-90FB-03B6-80994BD62FBA}"/>
                </a:ext>
              </a:extLst>
            </p:cNvPr>
            <p:cNvSpPr/>
            <p:nvPr/>
          </p:nvSpPr>
          <p:spPr>
            <a:xfrm>
              <a:off x="8941823" y="3779135"/>
              <a:ext cx="838868" cy="703423"/>
            </a:xfrm>
            <a:prstGeom prst="roundRect">
              <a:avLst/>
            </a:prstGeom>
            <a:solidFill>
              <a:srgbClr val="4DB1A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15’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6C25AC2-D46D-A2A0-D4D3-0CD3E2F4F313}"/>
                </a:ext>
              </a:extLst>
            </p:cNvPr>
            <p:cNvSpPr/>
            <p:nvPr/>
          </p:nvSpPr>
          <p:spPr>
            <a:xfrm>
              <a:off x="12510503" y="3754807"/>
              <a:ext cx="838868" cy="703423"/>
            </a:xfrm>
            <a:prstGeom prst="roundRect">
              <a:avLst/>
            </a:prstGeom>
            <a:solidFill>
              <a:srgbClr val="4DB1A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15’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67E79CB-BA5C-6D5B-CF63-3DCC108BC491}"/>
                </a:ext>
              </a:extLst>
            </p:cNvPr>
            <p:cNvSpPr/>
            <p:nvPr/>
          </p:nvSpPr>
          <p:spPr>
            <a:xfrm>
              <a:off x="16094433" y="3743107"/>
              <a:ext cx="838868" cy="703423"/>
            </a:xfrm>
            <a:prstGeom prst="roundRect">
              <a:avLst/>
            </a:prstGeom>
            <a:solidFill>
              <a:srgbClr val="4DB1A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10’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935AEA3-8AFE-5814-6AD4-E2EABC1D7A59}"/>
                </a:ext>
              </a:extLst>
            </p:cNvPr>
            <p:cNvSpPr/>
            <p:nvPr/>
          </p:nvSpPr>
          <p:spPr>
            <a:xfrm>
              <a:off x="1466192" y="3743107"/>
              <a:ext cx="838868" cy="703423"/>
            </a:xfrm>
            <a:prstGeom prst="roundRect">
              <a:avLst/>
            </a:prstGeom>
            <a:solidFill>
              <a:srgbClr val="4DB1A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25’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C02626-7C79-39D2-BB38-521C5211DBC7}"/>
              </a:ext>
            </a:extLst>
          </p:cNvPr>
          <p:cNvGrpSpPr/>
          <p:nvPr/>
        </p:nvGrpSpPr>
        <p:grpSpPr>
          <a:xfrm>
            <a:off x="12195103" y="65982"/>
            <a:ext cx="3200400" cy="3177039"/>
            <a:chOff x="12044446" y="221565"/>
            <a:chExt cx="3200400" cy="317703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86962A4-593D-8770-8E94-0B6EA6B5F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4446" y="221565"/>
              <a:ext cx="3200400" cy="317703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7CEF20-FD50-C391-3527-8B1F93AFD14C}"/>
                </a:ext>
              </a:extLst>
            </p:cNvPr>
            <p:cNvSpPr txBox="1"/>
            <p:nvPr/>
          </p:nvSpPr>
          <p:spPr>
            <a:xfrm>
              <a:off x="12886267" y="1544040"/>
              <a:ext cx="19481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B1A9"/>
                  </a:solidFill>
                  <a:effectLst/>
                  <a:uLnTx/>
                  <a:uFillTx/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1h30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DB1A9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FC9A8-841D-FBD1-AAE2-28B30BB8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49371" y="9435978"/>
            <a:ext cx="4114800" cy="547688"/>
          </a:xfrm>
        </p:spPr>
        <p:txBody>
          <a:bodyPr/>
          <a:lstStyle/>
          <a:p>
            <a:fld id="{64BE81A3-ADE1-4B8A-B1A6-4A8F0AD1777A}" type="slidenum">
              <a:rPr lang="en-GB" sz="120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2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A82486-951F-1CB6-D208-16A50D2A791B}"/>
              </a:ext>
            </a:extLst>
          </p:cNvPr>
          <p:cNvSpPr/>
          <p:nvPr/>
        </p:nvSpPr>
        <p:spPr>
          <a:xfrm>
            <a:off x="5103270" y="8965293"/>
            <a:ext cx="8081460" cy="957890"/>
          </a:xfrm>
          <a:prstGeom prst="rect">
            <a:avLst/>
          </a:prstGeom>
          <a:solidFill>
            <a:srgbClr val="4DB1A9"/>
          </a:solidFill>
          <a:ln>
            <a:solidFill>
              <a:srgbClr val="4DB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02813-2FA3-10CA-4217-A01D04188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38" y="2141016"/>
            <a:ext cx="14991350" cy="2229296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3AB41C7F-8A76-5FE5-DF33-22C7B95ADE9C}"/>
              </a:ext>
            </a:extLst>
          </p:cNvPr>
          <p:cNvGrpSpPr/>
          <p:nvPr/>
        </p:nvGrpSpPr>
        <p:grpSpPr>
          <a:xfrm>
            <a:off x="-609600" y="-1943100"/>
            <a:ext cx="9753600" cy="3423410"/>
            <a:chOff x="0" y="-47625"/>
            <a:chExt cx="863214" cy="28269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B03E74A-7565-51D3-B4B5-7B945F3EABA0}"/>
                </a:ext>
              </a:extLst>
            </p:cNvPr>
            <p:cNvSpPr/>
            <p:nvPr/>
          </p:nvSpPr>
          <p:spPr>
            <a:xfrm>
              <a:off x="6581" y="0"/>
              <a:ext cx="856633" cy="235066"/>
            </a:xfrm>
            <a:custGeom>
              <a:avLst/>
              <a:gdLst/>
              <a:ahLst/>
              <a:cxnLst/>
              <a:rect l="l" t="t" r="r" b="b"/>
              <a:pathLst>
                <a:path w="856633" h="235066">
                  <a:moveTo>
                    <a:pt x="34329" y="0"/>
                  </a:moveTo>
                  <a:lnTo>
                    <a:pt x="822304" y="0"/>
                  </a:lnTo>
                  <a:cubicBezTo>
                    <a:pt x="841264" y="0"/>
                    <a:pt x="856633" y="15370"/>
                    <a:pt x="856633" y="34329"/>
                  </a:cubicBezTo>
                  <a:lnTo>
                    <a:pt x="856633" y="200737"/>
                  </a:lnTo>
                  <a:cubicBezTo>
                    <a:pt x="856633" y="209842"/>
                    <a:pt x="853016" y="218573"/>
                    <a:pt x="846578" y="225011"/>
                  </a:cubicBezTo>
                  <a:cubicBezTo>
                    <a:pt x="840140" y="231449"/>
                    <a:pt x="831409" y="235066"/>
                    <a:pt x="822304" y="235066"/>
                  </a:cubicBezTo>
                  <a:lnTo>
                    <a:pt x="34329" y="235066"/>
                  </a:lnTo>
                  <a:cubicBezTo>
                    <a:pt x="25225" y="235066"/>
                    <a:pt x="16493" y="231449"/>
                    <a:pt x="10055" y="225011"/>
                  </a:cubicBezTo>
                  <a:cubicBezTo>
                    <a:pt x="3617" y="218573"/>
                    <a:pt x="0" y="209842"/>
                    <a:pt x="0" y="200737"/>
                  </a:cubicBezTo>
                  <a:lnTo>
                    <a:pt x="0" y="34329"/>
                  </a:lnTo>
                  <a:cubicBezTo>
                    <a:pt x="0" y="25225"/>
                    <a:pt x="3617" y="16493"/>
                    <a:pt x="10055" y="10055"/>
                  </a:cubicBezTo>
                  <a:cubicBezTo>
                    <a:pt x="16493" y="3617"/>
                    <a:pt x="25225" y="0"/>
                    <a:pt x="34329" y="0"/>
                  </a:cubicBezTo>
                  <a:close/>
                </a:path>
              </a:pathLst>
            </a:custGeom>
            <a:solidFill>
              <a:srgbClr val="209D94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16CDEE8-2BBB-4029-19F5-3793B78E2F82}"/>
                </a:ext>
              </a:extLst>
            </p:cNvPr>
            <p:cNvSpPr txBox="1"/>
            <p:nvPr/>
          </p:nvSpPr>
          <p:spPr>
            <a:xfrm>
              <a:off x="0" y="-47625"/>
              <a:ext cx="856633" cy="2826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1" tIns="50801" rIns="50801" bIns="50801" rtlCol="0" anchor="ctr"/>
            <a:lstStyle/>
            <a:p>
              <a:pPr marL="0" marR="0" lvl="0" indent="0" algn="ctr" defTabSz="914445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7">
            <a:extLst>
              <a:ext uri="{FF2B5EF4-FFF2-40B4-BE49-F238E27FC236}">
                <a16:creationId xmlns:a16="http://schemas.microsoft.com/office/drawing/2014/main" id="{E8152052-3491-25B1-1D07-46A8267ECB80}"/>
              </a:ext>
            </a:extLst>
          </p:cNvPr>
          <p:cNvSpPr txBox="1"/>
          <p:nvPr/>
        </p:nvSpPr>
        <p:spPr>
          <a:xfrm>
            <a:off x="442810" y="570773"/>
            <a:ext cx="8432089" cy="60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ts val="4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  <a:sym typeface="Atkinson Hyperlegible Bold"/>
              </a:rPr>
              <a:t>When to take this course?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4C175-076F-9127-6A73-7DB27798C0A3}"/>
              </a:ext>
            </a:extLst>
          </p:cNvPr>
          <p:cNvSpPr txBox="1"/>
          <p:nvPr/>
        </p:nvSpPr>
        <p:spPr>
          <a:xfrm>
            <a:off x="5103270" y="9182627"/>
            <a:ext cx="8081460" cy="53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https://tinyurl.com/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coursePAMIintro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genial" panose="02000503040000020004" pitchFamily="2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819B31-1A4C-E4E2-2809-5FC874398A98}"/>
              </a:ext>
            </a:extLst>
          </p:cNvPr>
          <p:cNvSpPr txBox="1"/>
          <p:nvPr/>
        </p:nvSpPr>
        <p:spPr>
          <a:xfrm>
            <a:off x="2518613" y="2677007"/>
            <a:ext cx="13280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Completing the GTFCC online course 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Identification of PAMIs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is a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prerequisite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7" name="Picture 6" descr="A person and person looking at a tablet&#10;&#10;Description automatically generated">
            <a:extLst>
              <a:ext uri="{FF2B5EF4-FFF2-40B4-BE49-F238E27FC236}">
                <a16:creationId xmlns:a16="http://schemas.microsoft.com/office/drawing/2014/main" id="{AA3A1301-ADE6-6C2E-90DE-F7D655B10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70" y="4176944"/>
            <a:ext cx="7956884" cy="447574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57964F-224F-4487-5F98-2F41026C87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4B03E74A-7565-51D3-B4B5-7B945F3EABA0}"/>
              </a:ext>
            </a:extLst>
          </p:cNvPr>
          <p:cNvSpPr/>
          <p:nvPr/>
        </p:nvSpPr>
        <p:spPr>
          <a:xfrm>
            <a:off x="-954106" y="-1442558"/>
            <a:ext cx="10555306" cy="2846668"/>
          </a:xfrm>
          <a:custGeom>
            <a:avLst/>
            <a:gdLst/>
            <a:ahLst/>
            <a:cxnLst/>
            <a:rect l="l" t="t" r="r" b="b"/>
            <a:pathLst>
              <a:path w="856633" h="235066">
                <a:moveTo>
                  <a:pt x="34329" y="0"/>
                </a:moveTo>
                <a:lnTo>
                  <a:pt x="822304" y="0"/>
                </a:lnTo>
                <a:cubicBezTo>
                  <a:pt x="841264" y="0"/>
                  <a:pt x="856633" y="15370"/>
                  <a:pt x="856633" y="34329"/>
                </a:cubicBezTo>
                <a:lnTo>
                  <a:pt x="856633" y="200737"/>
                </a:lnTo>
                <a:cubicBezTo>
                  <a:pt x="856633" y="209842"/>
                  <a:pt x="853016" y="218573"/>
                  <a:pt x="846578" y="225011"/>
                </a:cubicBezTo>
                <a:cubicBezTo>
                  <a:pt x="840140" y="231449"/>
                  <a:pt x="831409" y="235066"/>
                  <a:pt x="822304" y="235066"/>
                </a:cubicBezTo>
                <a:lnTo>
                  <a:pt x="34329" y="235066"/>
                </a:lnTo>
                <a:cubicBezTo>
                  <a:pt x="25225" y="235066"/>
                  <a:pt x="16493" y="231449"/>
                  <a:pt x="10055" y="225011"/>
                </a:cubicBezTo>
                <a:cubicBezTo>
                  <a:pt x="3617" y="218573"/>
                  <a:pt x="0" y="209842"/>
                  <a:pt x="0" y="200737"/>
                </a:cubicBezTo>
                <a:lnTo>
                  <a:pt x="0" y="34329"/>
                </a:lnTo>
                <a:cubicBezTo>
                  <a:pt x="0" y="25225"/>
                  <a:pt x="3617" y="16493"/>
                  <a:pt x="10055" y="10055"/>
                </a:cubicBezTo>
                <a:cubicBezTo>
                  <a:pt x="16493" y="3617"/>
                  <a:pt x="25225" y="0"/>
                  <a:pt x="34329" y="0"/>
                </a:cubicBezTo>
                <a:close/>
              </a:path>
            </a:pathLst>
          </a:custGeom>
          <a:solidFill>
            <a:srgbClr val="209D94">
              <a:alpha val="8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8152052-3491-25B1-1D07-46A8267ECB80}"/>
              </a:ext>
            </a:extLst>
          </p:cNvPr>
          <p:cNvSpPr txBox="1"/>
          <p:nvPr/>
        </p:nvSpPr>
        <p:spPr>
          <a:xfrm>
            <a:off x="563124" y="501807"/>
            <a:ext cx="9723876" cy="588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ts val="4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  <a:sym typeface="Atkinson Hyperlegible Bold"/>
              </a:rPr>
              <a:t>How to navigate this course?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7C82B8-1554-7D85-ED93-2A37EDFCDD8B}"/>
              </a:ext>
            </a:extLst>
          </p:cNvPr>
          <p:cNvSpPr/>
          <p:nvPr/>
        </p:nvSpPr>
        <p:spPr>
          <a:xfrm>
            <a:off x="-196977" y="2933700"/>
            <a:ext cx="12922377" cy="5791200"/>
          </a:xfrm>
          <a:prstGeom prst="roundRect">
            <a:avLst/>
          </a:prstGeom>
          <a:solidFill>
            <a:srgbClr val="C5E6E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6E5F97-C02B-FBB8-2260-E1D872D6BD6A}"/>
              </a:ext>
            </a:extLst>
          </p:cNvPr>
          <p:cNvSpPr txBox="1"/>
          <p:nvPr/>
        </p:nvSpPr>
        <p:spPr>
          <a:xfrm>
            <a:off x="1250326" y="3876874"/>
            <a:ext cx="11475074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Take this course at your own pace</a:t>
            </a:r>
            <a:endParaRPr kumimoji="0" lang="fr-FR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119C94"/>
              </a:solidFill>
              <a:effectLst/>
              <a:uLnTx/>
              <a:uFillTx/>
              <a:latin typeface="Atkinson Hyperlegible" panose="020B060402020202020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ts val="3163"/>
              </a:lnSpc>
              <a:spcBef>
                <a:spcPts val="0"/>
              </a:spcBef>
              <a:spcAft>
                <a:spcPts val="3000"/>
              </a:spcAft>
              <a:buClr>
                <a:srgbClr val="4DB1A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tkinson Hyperlegible" panose="020B0604020202020204" charset="0"/>
                <a:ea typeface="+mn-ea"/>
                <a:cs typeface="+mn-cs"/>
              </a:rPr>
              <a:t>Y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tkinson Hyperlegible" panose="020B0604020202020204" charset="0"/>
                <a:ea typeface="+mn-ea"/>
                <a:cs typeface="+mn-cs"/>
              </a:rPr>
              <a:t>ou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tkinson Hyperlegible" panose="020B0604020202020204" charset="0"/>
                <a:ea typeface="+mn-ea"/>
                <a:cs typeface="+mn-cs"/>
              </a:rPr>
              <a:t> can take the entire course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tkinson Hyperlegible Bold" panose="020B0604020202020204" charset="0"/>
                <a:ea typeface="+mn-ea"/>
                <a:cs typeface="+mn-cs"/>
              </a:rPr>
              <a:t>at once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tkinson Hyperlegible Bold" panose="020B0604020202020204" charset="0"/>
              <a:ea typeface="Atkinson Hyperlegible Bold"/>
              <a:cs typeface="Atkinson Hyperlegible Bold"/>
              <a:sym typeface="Atkinson Hyperlegible Bold"/>
            </a:endParaRPr>
          </a:p>
          <a:p>
            <a:pPr marL="457200" marR="0" lvl="1" indent="0" algn="l" defTabSz="914400" rtl="0" eaLnBrk="1" fontAlgn="auto" latinLnBrk="0" hangingPunct="1">
              <a:lnSpc>
                <a:spcPts val="3163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tkinson Hyperlegible" panose="020B0604020202020204" charset="0"/>
                <a:ea typeface="Atkinson Hyperlegible Bold"/>
                <a:cs typeface="Atkinson Hyperlegible Bold"/>
                <a:sym typeface="Atkinson Hyperlegible Bold"/>
              </a:rPr>
              <a:t>     or</a:t>
            </a:r>
          </a:p>
          <a:p>
            <a:pPr marL="914400" marR="0" lvl="1" indent="-457200" algn="l" defTabSz="914400" rtl="0" eaLnBrk="1" fontAlgn="auto" latinLnBrk="0" hangingPunct="1">
              <a:lnSpc>
                <a:spcPts val="3163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tkinson Hyperlegible Bold" panose="020B0604020202020204" charset="0"/>
                <a:ea typeface="+mn-ea"/>
                <a:cs typeface="+mn-cs"/>
                <a:sym typeface="Atkinson Hyperlegible Bold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tkinson Hyperlegible" panose="020B0604020202020204" charset="0"/>
                <a:ea typeface="+mn-ea"/>
                <a:cs typeface="+mn-cs"/>
                <a:sym typeface="Atkinson Hyperlegible Bold"/>
              </a:rPr>
              <a:t>You can take the different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tkinson Hyperlegible" panose="020B0604020202020204" charset="0"/>
                <a:ea typeface="+mn-ea"/>
                <a:cs typeface="+mn-cs"/>
              </a:rPr>
              <a:t> modules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tkinson Hyperlegible Bold" panose="020B0604020202020204" charset="0"/>
                <a:ea typeface="+mn-ea"/>
                <a:cs typeface="+mn-cs"/>
              </a:rPr>
              <a:t>at different times </a:t>
            </a:r>
          </a:p>
          <a:p>
            <a:pPr marL="457200" marR="0" lvl="1" indent="0" algn="l" defTabSz="914400" rtl="0" eaLnBrk="1" fontAlgn="auto" latinLnBrk="0" hangingPunct="1">
              <a:lnSpc>
                <a:spcPts val="3163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tkinson Hyperlegible Bold" panose="020B0604020202020204" charset="0"/>
                <a:ea typeface="+mn-ea"/>
                <a:cs typeface="+mn-cs"/>
              </a:rPr>
              <a:t>    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tkinson Hyperlegible" panose="020B0604020202020204" charset="0"/>
                <a:ea typeface="+mn-ea"/>
                <a:cs typeface="+mn-cs"/>
              </a:rPr>
              <a:t>as PAMI identification progress in your country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tkinson Hyperlegible" panose="020B0604020202020204" charset="0"/>
              <a:ea typeface="+mn-ea"/>
              <a:cs typeface="+mn-cs"/>
              <a:sym typeface="Atkinson Hyperlegible Bold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2686E8-2780-C6D4-9B37-AE88E53EA44E}"/>
              </a:ext>
            </a:extLst>
          </p:cNvPr>
          <p:cNvSpPr/>
          <p:nvPr/>
        </p:nvSpPr>
        <p:spPr>
          <a:xfrm>
            <a:off x="-193664" y="2932041"/>
            <a:ext cx="1031864" cy="5791201"/>
          </a:xfrm>
          <a:prstGeom prst="rect">
            <a:avLst/>
          </a:prstGeom>
          <a:solidFill>
            <a:srgbClr val="4DB1A9"/>
          </a:solidFill>
          <a:ln>
            <a:solidFill>
              <a:srgbClr val="4DB1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CC652C-86D6-E84E-66B7-7E08822542C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4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5A97B9-5349-A008-33D5-542DB164DC14}"/>
              </a:ext>
            </a:extLst>
          </p:cNvPr>
          <p:cNvSpPr/>
          <p:nvPr/>
        </p:nvSpPr>
        <p:spPr>
          <a:xfrm>
            <a:off x="2667000" y="1743005"/>
            <a:ext cx="13081063" cy="1255645"/>
          </a:xfrm>
          <a:prstGeom prst="roundRect">
            <a:avLst/>
          </a:prstGeom>
          <a:solidFill>
            <a:srgbClr val="C5E6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17959A1-52EF-A33C-AE82-458F0395A1A7}"/>
              </a:ext>
            </a:extLst>
          </p:cNvPr>
          <p:cNvGrpSpPr/>
          <p:nvPr/>
        </p:nvGrpSpPr>
        <p:grpSpPr>
          <a:xfrm>
            <a:off x="-761999" y="-2009228"/>
            <a:ext cx="9906000" cy="3423411"/>
            <a:chOff x="0" y="-47625"/>
            <a:chExt cx="1033752" cy="28269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1DFDA3-6E63-DA4E-F72C-B3CFB259CAF6}"/>
                </a:ext>
              </a:extLst>
            </p:cNvPr>
            <p:cNvSpPr/>
            <p:nvPr/>
          </p:nvSpPr>
          <p:spPr>
            <a:xfrm>
              <a:off x="0" y="0"/>
              <a:ext cx="1033752" cy="235066"/>
            </a:xfrm>
            <a:custGeom>
              <a:avLst/>
              <a:gdLst/>
              <a:ahLst/>
              <a:cxnLst/>
              <a:rect l="l" t="t" r="r" b="b"/>
              <a:pathLst>
                <a:path w="856633" h="235066">
                  <a:moveTo>
                    <a:pt x="34329" y="0"/>
                  </a:moveTo>
                  <a:lnTo>
                    <a:pt x="822304" y="0"/>
                  </a:lnTo>
                  <a:cubicBezTo>
                    <a:pt x="841264" y="0"/>
                    <a:pt x="856633" y="15370"/>
                    <a:pt x="856633" y="34329"/>
                  </a:cubicBezTo>
                  <a:lnTo>
                    <a:pt x="856633" y="200737"/>
                  </a:lnTo>
                  <a:cubicBezTo>
                    <a:pt x="856633" y="209842"/>
                    <a:pt x="853016" y="218573"/>
                    <a:pt x="846578" y="225011"/>
                  </a:cubicBezTo>
                  <a:cubicBezTo>
                    <a:pt x="840140" y="231449"/>
                    <a:pt x="831409" y="235066"/>
                    <a:pt x="822304" y="235066"/>
                  </a:cubicBezTo>
                  <a:lnTo>
                    <a:pt x="34329" y="235066"/>
                  </a:lnTo>
                  <a:cubicBezTo>
                    <a:pt x="25225" y="235066"/>
                    <a:pt x="16493" y="231449"/>
                    <a:pt x="10055" y="225011"/>
                  </a:cubicBezTo>
                  <a:cubicBezTo>
                    <a:pt x="3617" y="218573"/>
                    <a:pt x="0" y="209842"/>
                    <a:pt x="0" y="200737"/>
                  </a:cubicBezTo>
                  <a:lnTo>
                    <a:pt x="0" y="34329"/>
                  </a:lnTo>
                  <a:cubicBezTo>
                    <a:pt x="0" y="25225"/>
                    <a:pt x="3617" y="16493"/>
                    <a:pt x="10055" y="10055"/>
                  </a:cubicBezTo>
                  <a:cubicBezTo>
                    <a:pt x="16493" y="3617"/>
                    <a:pt x="25225" y="0"/>
                    <a:pt x="34329" y="0"/>
                  </a:cubicBezTo>
                  <a:close/>
                </a:path>
              </a:pathLst>
            </a:custGeom>
            <a:solidFill>
              <a:srgbClr val="209D94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652E32B-8FA7-2C35-8C6A-1561D72FF06C}"/>
                </a:ext>
              </a:extLst>
            </p:cNvPr>
            <p:cNvSpPr txBox="1"/>
            <p:nvPr/>
          </p:nvSpPr>
          <p:spPr>
            <a:xfrm>
              <a:off x="0" y="-47625"/>
              <a:ext cx="856633" cy="2826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7">
            <a:extLst>
              <a:ext uri="{FF2B5EF4-FFF2-40B4-BE49-F238E27FC236}">
                <a16:creationId xmlns:a16="http://schemas.microsoft.com/office/drawing/2014/main" id="{C76E0F1B-3B95-F50F-F17F-A7612D3CCB67}"/>
              </a:ext>
            </a:extLst>
          </p:cNvPr>
          <p:cNvSpPr txBox="1"/>
          <p:nvPr/>
        </p:nvSpPr>
        <p:spPr>
          <a:xfrm>
            <a:off x="1002285" y="618286"/>
            <a:ext cx="8132730" cy="6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Get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ready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 for the course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volini" panose="03000502040302020204" pitchFamily="66" charset="0"/>
              <a:ea typeface="Atkinson Hyperlegible Bold"/>
              <a:cs typeface="Cavolini" panose="03000502040302020204" pitchFamily="66" charset="0"/>
              <a:sym typeface="Atkinson Hyperlegible Bold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5FEFCB-8AE7-B9B1-7011-1A7F801BCFD8}"/>
              </a:ext>
            </a:extLst>
          </p:cNvPr>
          <p:cNvGrpSpPr/>
          <p:nvPr/>
        </p:nvGrpSpPr>
        <p:grpSpPr>
          <a:xfrm>
            <a:off x="2209800" y="3086258"/>
            <a:ext cx="14325600" cy="914400"/>
            <a:chOff x="2209800" y="3086258"/>
            <a:chExt cx="14325600" cy="9144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E31C17-AEE5-751C-DABD-5B37397FA147}"/>
                </a:ext>
              </a:extLst>
            </p:cNvPr>
            <p:cNvSpPr txBox="1"/>
            <p:nvPr/>
          </p:nvSpPr>
          <p:spPr>
            <a:xfrm>
              <a:off x="2209800" y="3322613"/>
              <a:ext cx="1432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b="1" dirty="0">
                  <a:solidFill>
                    <a:srgbClr val="009999"/>
                  </a:solidFill>
                  <a:latin typeface="Aptos" panose="02110004020202020204"/>
                </a:rPr>
                <a:t>       </a:t>
              </a:r>
              <a:r>
                <a:rPr lang="fr-FR" sz="2800" dirty="0">
                  <a:latin typeface="Atkinson Hyperlegible" panose="020B0604020202020204" charset="0"/>
                </a:rPr>
                <a:t>at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https://</a:t>
              </a:r>
              <a:r>
                <a:rPr kumimoji="0" lang="fr-F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tinyurl.com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/</a:t>
              </a:r>
              <a:r>
                <a:rPr kumimoji="0" lang="fr-F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PAMIelimination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7" name="Graphic 6" descr="Download from cloud outline">
              <a:extLst>
                <a:ext uri="{FF2B5EF4-FFF2-40B4-BE49-F238E27FC236}">
                  <a16:creationId xmlns:a16="http://schemas.microsoft.com/office/drawing/2014/main" id="{D1274E4A-1527-6908-9F16-D9B5522D0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86400" y="3086258"/>
              <a:ext cx="914400" cy="9144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526CAA-C7A4-8268-5D58-21A3E22B2CA1}"/>
              </a:ext>
            </a:extLst>
          </p:cNvPr>
          <p:cNvSpPr txBox="1"/>
          <p:nvPr/>
        </p:nvSpPr>
        <p:spPr>
          <a:xfrm>
            <a:off x="2667001" y="2150653"/>
            <a:ext cx="132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Before starting the course, </a:t>
            </a:r>
            <a:r>
              <a:rPr lang="en-US" sz="2800" dirty="0">
                <a:solidFill>
                  <a:srgbClr val="00999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download the following material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080226-F819-6051-4803-355CA843B169}"/>
              </a:ext>
            </a:extLst>
          </p:cNvPr>
          <p:cNvGrpSpPr/>
          <p:nvPr/>
        </p:nvGrpSpPr>
        <p:grpSpPr>
          <a:xfrm>
            <a:off x="732036" y="4229393"/>
            <a:ext cx="3248791" cy="3858373"/>
            <a:chOff x="732036" y="4229393"/>
            <a:chExt cx="3248791" cy="38583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CF69B1-6338-B9A2-30DB-88E28B46202B}"/>
                </a:ext>
              </a:extLst>
            </p:cNvPr>
            <p:cNvSpPr txBox="1"/>
            <p:nvPr/>
          </p:nvSpPr>
          <p:spPr>
            <a:xfrm>
              <a:off x="871867" y="4229393"/>
              <a:ext cx="3108960" cy="492443"/>
            </a:xfrm>
            <a:prstGeom prst="rect">
              <a:avLst/>
            </a:prstGeom>
            <a:solidFill>
              <a:srgbClr val="4DB1A9"/>
            </a:solidFill>
            <a:ln w="38100">
              <a:solidFill>
                <a:srgbClr val="4DB1A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tkinson Hyperlegible Bold" panose="020B0604020202020204" charset="0"/>
                  <a:ea typeface="+mn-ea"/>
                  <a:cs typeface="+mn-cs"/>
                </a:rPr>
                <a:t>GTFCC </a:t>
              </a:r>
              <a:r>
                <a:rPr kumimoji="0" lang="fr-FR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tkinson Hyperlegible Bold" panose="020B0604020202020204" charset="0"/>
                  <a:ea typeface="+mn-ea"/>
                  <a:cs typeface="+mn-cs"/>
                </a:rPr>
                <a:t>method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kinson Hyperlegible Bold" panose="020B0604020202020204" charset="0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2BC52F-B25C-A306-6B30-53B5B73B9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036" y="5008815"/>
              <a:ext cx="3108960" cy="307895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00287A-616A-20F5-EB87-2FA96933A9AB}"/>
              </a:ext>
            </a:extLst>
          </p:cNvPr>
          <p:cNvGrpSpPr/>
          <p:nvPr/>
        </p:nvGrpSpPr>
        <p:grpSpPr>
          <a:xfrm>
            <a:off x="4325777" y="4232029"/>
            <a:ext cx="3108960" cy="2791117"/>
            <a:chOff x="4325777" y="4232029"/>
            <a:chExt cx="3108960" cy="27911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BC201D-4B69-A051-F0AF-C3929E98D8B3}"/>
                </a:ext>
              </a:extLst>
            </p:cNvPr>
            <p:cNvSpPr txBox="1"/>
            <p:nvPr/>
          </p:nvSpPr>
          <p:spPr>
            <a:xfrm>
              <a:off x="4325777" y="4232029"/>
              <a:ext cx="3108960" cy="492443"/>
            </a:xfrm>
            <a:prstGeom prst="rect">
              <a:avLst/>
            </a:prstGeom>
            <a:solidFill>
              <a:srgbClr val="4DB1A9"/>
            </a:solidFill>
            <a:ln w="38100">
              <a:solidFill>
                <a:srgbClr val="4DB1A9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tkinson Hyperlegible Bold" panose="020B0604020202020204" charset="0"/>
                </a:defRPr>
              </a:lvl1pPr>
            </a:lstStyle>
            <a:p>
              <a:r>
                <a:rPr lang="fr-FR" dirty="0"/>
                <a:t>PAMI Excel </a:t>
              </a:r>
              <a:r>
                <a:rPr lang="fr-FR" dirty="0" err="1"/>
                <a:t>tool</a:t>
              </a:r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55A4E8-117B-7CCF-F7AC-145927D88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8664" y="5008815"/>
              <a:ext cx="2985054" cy="201433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06FDEF-CF04-37C9-68BC-8A7AA2BA13F9}"/>
              </a:ext>
            </a:extLst>
          </p:cNvPr>
          <p:cNvGrpSpPr/>
          <p:nvPr/>
        </p:nvGrpSpPr>
        <p:grpSpPr>
          <a:xfrm>
            <a:off x="7660342" y="4239195"/>
            <a:ext cx="3108960" cy="2905332"/>
            <a:chOff x="7660342" y="4239195"/>
            <a:chExt cx="3108960" cy="2905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E8968D-CBC0-F4A5-0C28-7A6B284AB626}"/>
                </a:ext>
              </a:extLst>
            </p:cNvPr>
            <p:cNvSpPr txBox="1"/>
            <p:nvPr/>
          </p:nvSpPr>
          <p:spPr>
            <a:xfrm>
              <a:off x="7660342" y="4239195"/>
              <a:ext cx="3108960" cy="492443"/>
            </a:xfrm>
            <a:prstGeom prst="rect">
              <a:avLst/>
            </a:prstGeom>
            <a:solidFill>
              <a:srgbClr val="4DB1A9"/>
            </a:solidFill>
            <a:ln w="38100">
              <a:solidFill>
                <a:srgbClr val="4DB1A9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tkinson Hyperlegible Bold" panose="020B0604020202020204" charset="0"/>
                </a:defRPr>
              </a:lvl1pPr>
            </a:lstStyle>
            <a:p>
              <a:r>
                <a:rPr lang="fr-FR" dirty="0"/>
                <a:t>User guide</a:t>
              </a:r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37148E8-FA6F-DAC3-C75C-1FB4A242B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0342" y="5210906"/>
              <a:ext cx="3037174" cy="193362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301990-39AF-76F6-DEE2-C4EA9C530B7C}"/>
              </a:ext>
            </a:extLst>
          </p:cNvPr>
          <p:cNvGrpSpPr/>
          <p:nvPr/>
        </p:nvGrpSpPr>
        <p:grpSpPr>
          <a:xfrm>
            <a:off x="11055195" y="4248962"/>
            <a:ext cx="3108960" cy="2299329"/>
            <a:chOff x="11055195" y="4248962"/>
            <a:chExt cx="3108960" cy="2299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92B551-6FC1-FFF7-788E-FCCE255B64BB}"/>
                </a:ext>
              </a:extLst>
            </p:cNvPr>
            <p:cNvSpPr txBox="1"/>
            <p:nvPr/>
          </p:nvSpPr>
          <p:spPr>
            <a:xfrm>
              <a:off x="11055195" y="4248962"/>
              <a:ext cx="3108960" cy="492443"/>
            </a:xfrm>
            <a:prstGeom prst="rect">
              <a:avLst/>
            </a:prstGeom>
            <a:solidFill>
              <a:srgbClr val="4DB1A9"/>
            </a:solidFill>
            <a:ln w="38100">
              <a:solidFill>
                <a:srgbClr val="4DB1A9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tkinson Hyperlegible Bold" panose="020B0604020202020204" charset="0"/>
                </a:defRPr>
              </a:lvl1pPr>
            </a:lstStyle>
            <a:p>
              <a:r>
                <a:rPr lang="fr-FR" dirty="0"/>
                <a:t>Data model</a:t>
              </a:r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71C62C-2D0B-F688-A152-541F36FF6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46588" y="5210906"/>
              <a:ext cx="2952718" cy="133738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4059F5-610B-7188-CE95-7FA34A62F5FE}"/>
              </a:ext>
            </a:extLst>
          </p:cNvPr>
          <p:cNvGrpSpPr/>
          <p:nvPr/>
        </p:nvGrpSpPr>
        <p:grpSpPr>
          <a:xfrm>
            <a:off x="14450048" y="4229393"/>
            <a:ext cx="3108960" cy="3216921"/>
            <a:chOff x="14450048" y="4229393"/>
            <a:chExt cx="3108960" cy="321692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CC9853-2A13-B34D-C0F5-6BDD200D0E0F}"/>
                </a:ext>
              </a:extLst>
            </p:cNvPr>
            <p:cNvSpPr txBox="1"/>
            <p:nvPr/>
          </p:nvSpPr>
          <p:spPr>
            <a:xfrm>
              <a:off x="14450048" y="4229393"/>
              <a:ext cx="3108960" cy="492443"/>
            </a:xfrm>
            <a:prstGeom prst="rect">
              <a:avLst/>
            </a:prstGeom>
            <a:solidFill>
              <a:srgbClr val="4DB1A9"/>
            </a:solidFill>
            <a:ln w="38100">
              <a:solidFill>
                <a:srgbClr val="4DB1A9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tkinson Hyperlegible Bold" panose="020B0604020202020204" charset="0"/>
                </a:defRPr>
              </a:lvl1pPr>
            </a:lstStyle>
            <a:p>
              <a:r>
                <a:rPr lang="fr-FR" dirty="0"/>
                <a:t>Template report</a:t>
              </a:r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B99A9D7-F5E0-5EAC-0A2C-BA1EE375D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57058" y="5021378"/>
              <a:ext cx="2952717" cy="242493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C251F1-720D-50DF-69C4-DC82BE69B206}"/>
              </a:ext>
            </a:extLst>
          </p:cNvPr>
          <p:cNvGrpSpPr/>
          <p:nvPr/>
        </p:nvGrpSpPr>
        <p:grpSpPr>
          <a:xfrm>
            <a:off x="1415773" y="7876440"/>
            <a:ext cx="15564806" cy="1891085"/>
            <a:chOff x="1415773" y="7876440"/>
            <a:chExt cx="15564806" cy="18910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437543-4ABA-9184-EB52-3D4D63A5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15773" y="7923697"/>
              <a:ext cx="1828800" cy="183632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12701D6-A419-4098-0F2A-B9BAFDD1A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82001" y="7953457"/>
              <a:ext cx="1828800" cy="18101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C6BD8D-68CA-7B11-D0E9-7E348ADEA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766890" y="7900365"/>
              <a:ext cx="1828800" cy="183995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5C93E0-5CEF-88BB-08C2-4702A2A75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151779" y="7876440"/>
              <a:ext cx="1828800" cy="18029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1810793-46D1-75FD-0F2F-097F2222E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56861" y="7880680"/>
              <a:ext cx="1886845" cy="188684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83B5F-453C-86FE-AF47-FEED0414BD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303535" y="9698231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487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E63A46F-EA34-EB66-4BE1-8775907ED5A1}"/>
              </a:ext>
            </a:extLst>
          </p:cNvPr>
          <p:cNvGrpSpPr/>
          <p:nvPr/>
        </p:nvGrpSpPr>
        <p:grpSpPr>
          <a:xfrm>
            <a:off x="965433" y="3531948"/>
            <a:ext cx="4618243" cy="5164580"/>
            <a:chOff x="595583" y="2949508"/>
            <a:chExt cx="5502950" cy="61027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02A007-41FF-169B-27DE-E6AFB8B19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6708" y="4184690"/>
              <a:ext cx="3741825" cy="486754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210DE6-7A4A-4EED-AB3E-B992C959F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583" y="2949508"/>
              <a:ext cx="2419350" cy="2609850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684339-3B76-F52E-7F8C-57E64A1AD4DA}"/>
              </a:ext>
            </a:extLst>
          </p:cNvPr>
          <p:cNvSpPr/>
          <p:nvPr/>
        </p:nvSpPr>
        <p:spPr>
          <a:xfrm>
            <a:off x="5401733" y="3417160"/>
            <a:ext cx="11234062" cy="1496054"/>
          </a:xfrm>
          <a:prstGeom prst="roundRect">
            <a:avLst/>
          </a:prstGeom>
          <a:solidFill>
            <a:srgbClr val="C5E6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17959A1-52EF-A33C-AE82-458F0395A1A7}"/>
              </a:ext>
            </a:extLst>
          </p:cNvPr>
          <p:cNvGrpSpPr/>
          <p:nvPr/>
        </p:nvGrpSpPr>
        <p:grpSpPr>
          <a:xfrm>
            <a:off x="-609599" y="-2009228"/>
            <a:ext cx="9909660" cy="3423411"/>
            <a:chOff x="0" y="-47625"/>
            <a:chExt cx="1069983" cy="28269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1DFDA3-6E63-DA4E-F72C-B3CFB259CAF6}"/>
                </a:ext>
              </a:extLst>
            </p:cNvPr>
            <p:cNvSpPr/>
            <p:nvPr/>
          </p:nvSpPr>
          <p:spPr>
            <a:xfrm>
              <a:off x="0" y="0"/>
              <a:ext cx="1069983" cy="235066"/>
            </a:xfrm>
            <a:custGeom>
              <a:avLst/>
              <a:gdLst/>
              <a:ahLst/>
              <a:cxnLst/>
              <a:rect l="l" t="t" r="r" b="b"/>
              <a:pathLst>
                <a:path w="856633" h="235066">
                  <a:moveTo>
                    <a:pt x="34329" y="0"/>
                  </a:moveTo>
                  <a:lnTo>
                    <a:pt x="822304" y="0"/>
                  </a:lnTo>
                  <a:cubicBezTo>
                    <a:pt x="841264" y="0"/>
                    <a:pt x="856633" y="15370"/>
                    <a:pt x="856633" y="34329"/>
                  </a:cubicBezTo>
                  <a:lnTo>
                    <a:pt x="856633" y="200737"/>
                  </a:lnTo>
                  <a:cubicBezTo>
                    <a:pt x="856633" y="209842"/>
                    <a:pt x="853016" y="218573"/>
                    <a:pt x="846578" y="225011"/>
                  </a:cubicBezTo>
                  <a:cubicBezTo>
                    <a:pt x="840140" y="231449"/>
                    <a:pt x="831409" y="235066"/>
                    <a:pt x="822304" y="235066"/>
                  </a:cubicBezTo>
                  <a:lnTo>
                    <a:pt x="34329" y="235066"/>
                  </a:lnTo>
                  <a:cubicBezTo>
                    <a:pt x="25225" y="235066"/>
                    <a:pt x="16493" y="231449"/>
                    <a:pt x="10055" y="225011"/>
                  </a:cubicBezTo>
                  <a:cubicBezTo>
                    <a:pt x="3617" y="218573"/>
                    <a:pt x="0" y="209842"/>
                    <a:pt x="0" y="200737"/>
                  </a:cubicBezTo>
                  <a:lnTo>
                    <a:pt x="0" y="34329"/>
                  </a:lnTo>
                  <a:cubicBezTo>
                    <a:pt x="0" y="25225"/>
                    <a:pt x="3617" y="16493"/>
                    <a:pt x="10055" y="10055"/>
                  </a:cubicBezTo>
                  <a:cubicBezTo>
                    <a:pt x="16493" y="3617"/>
                    <a:pt x="25225" y="0"/>
                    <a:pt x="34329" y="0"/>
                  </a:cubicBezTo>
                  <a:close/>
                </a:path>
              </a:pathLst>
            </a:custGeom>
            <a:solidFill>
              <a:srgbClr val="209D94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652E32B-8FA7-2C35-8C6A-1561D72FF06C}"/>
                </a:ext>
              </a:extLst>
            </p:cNvPr>
            <p:cNvSpPr txBox="1"/>
            <p:nvPr/>
          </p:nvSpPr>
          <p:spPr>
            <a:xfrm>
              <a:off x="0" y="-47625"/>
              <a:ext cx="856633" cy="2826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50D3E2-62DC-D259-45A3-3FAB50868A30}"/>
              </a:ext>
            </a:extLst>
          </p:cNvPr>
          <p:cNvGrpSpPr/>
          <p:nvPr/>
        </p:nvGrpSpPr>
        <p:grpSpPr>
          <a:xfrm>
            <a:off x="7579946" y="5499635"/>
            <a:ext cx="10507256" cy="2019300"/>
            <a:chOff x="9642660" y="7250702"/>
            <a:chExt cx="10509991" cy="20193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F768A7-264C-D1C8-24CB-0290F977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42660" y="7250702"/>
              <a:ext cx="6943725" cy="20193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C53B29-16CE-867A-A496-38B4C312475C}"/>
                </a:ext>
              </a:extLst>
            </p:cNvPr>
            <p:cNvSpPr txBox="1"/>
            <p:nvPr/>
          </p:nvSpPr>
          <p:spPr>
            <a:xfrm>
              <a:off x="10396331" y="7967964"/>
              <a:ext cx="975632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tkinson Hyperlegible Bold" panose="020B0604020202020204" charset="0"/>
                  <a:ea typeface="+mn-ea"/>
                  <a:cs typeface="+mn-cs"/>
                </a:rPr>
                <a:t>GTFCCsecretariat@who.int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BA5B3A83-CB8B-BC43-2F45-AAD5388C0FF8}"/>
              </a:ext>
            </a:extLst>
          </p:cNvPr>
          <p:cNvSpPr txBox="1"/>
          <p:nvPr/>
        </p:nvSpPr>
        <p:spPr>
          <a:xfrm>
            <a:off x="965434" y="449458"/>
            <a:ext cx="8132730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Get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additional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olini" panose="03000502040302020204" pitchFamily="66" charset="0"/>
                <a:ea typeface="Atkinson Hyperlegible Bold"/>
                <a:cs typeface="Cavolini" panose="03000502040302020204" pitchFamily="66" charset="0"/>
                <a:sym typeface="Atkinson Hyperlegible Bold"/>
              </a:rPr>
              <a:t> support</a:t>
            </a:r>
          </a:p>
          <a:p>
            <a:pPr marL="0" marR="0" lvl="0" indent="0" algn="l" defTabSz="914400" rtl="0" eaLnBrk="1" fontAlgn="auto" latinLnBrk="0" hangingPunct="1">
              <a:lnSpc>
                <a:spcPts val="4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genial" panose="02000503040000020004" pitchFamily="2" charset="0"/>
              <a:ea typeface="Atkinson Hyperlegible Bold"/>
              <a:cs typeface="Atkinson Hyperlegible Bold"/>
              <a:sym typeface="Atkinson Hyperlegible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DA1CA4-8621-7F9B-90B2-E2647955C3FA}"/>
              </a:ext>
            </a:extLst>
          </p:cNvPr>
          <p:cNvSpPr txBox="1"/>
          <p:nvPr/>
        </p:nvSpPr>
        <p:spPr>
          <a:xfrm>
            <a:off x="5519393" y="3729716"/>
            <a:ext cx="109987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 any question or for technical assistance to identify PAMIs,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contact the GTFCC Secretariat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73AD2-39DA-7C1D-ACDA-E9CAD19324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184666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82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EB4B607C9824E82320D8BCD40CAAE" ma:contentTypeVersion="18" ma:contentTypeDescription="Create a new document." ma:contentTypeScope="" ma:versionID="2769bdfea546f6b83c3a8c4542c69a27">
  <xsd:schema xmlns:xsd="http://www.w3.org/2001/XMLSchema" xmlns:xs="http://www.w3.org/2001/XMLSchema" xmlns:p="http://schemas.microsoft.com/office/2006/metadata/properties" xmlns:ns2="0225443d-76f0-4d33-b010-b7398fa8165d" xmlns:ns3="6b3de2de-4ca2-4ad1-8c6e-008e70a43a87" targetNamespace="http://schemas.microsoft.com/office/2006/metadata/properties" ma:root="true" ma:fieldsID="e6e7a565027dd4e3662471f936244fe5" ns2:_="" ns3:_="">
    <xsd:import namespace="0225443d-76f0-4d33-b010-b7398fa8165d"/>
    <xsd:import namespace="6b3de2de-4ca2-4ad1-8c6e-008e70a43a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5443d-76f0-4d33-b010-b7398fa81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6a15b7-5206-4000-972f-8382a08670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de2de-4ca2-4ad1-8c6e-008e70a43a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f52e35-a597-44e4-9350-432286d65e17}" ma:internalName="TaxCatchAll" ma:showField="CatchAllData" ma:web="6b3de2de-4ca2-4ad1-8c6e-008e70a43a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3de2de-4ca2-4ad1-8c6e-008e70a43a87" xsi:nil="true"/>
    <lcf76f155ced4ddcb4097134ff3c332f xmlns="0225443d-76f0-4d33-b010-b7398fa816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960B5B-56B8-4E96-B013-CADF8E044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F833DE-77FE-4265-AA18-92D5E24CED5C}"/>
</file>

<file path=customXml/itemProps3.xml><?xml version="1.0" encoding="utf-8"?>
<ds:datastoreItem xmlns:ds="http://schemas.openxmlformats.org/officeDocument/2006/customXml" ds:itemID="{94FDC72B-08A9-4155-863E-09CAEA321E5A}"/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748</Words>
  <Application>Microsoft Office PowerPoint</Application>
  <PresentationFormat>Custom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Cavolini</vt:lpstr>
      <vt:lpstr>Aptos Display</vt:lpstr>
      <vt:lpstr>Calibri</vt:lpstr>
      <vt:lpstr>Congenial</vt:lpstr>
      <vt:lpstr>Aptos</vt:lpstr>
      <vt:lpstr>Atkinson Hyperlegible Bold</vt:lpstr>
      <vt:lpstr>Atkinson Hyperlegible</vt:lpstr>
      <vt:lpstr>Arial</vt:lpstr>
      <vt:lpstr>ADLaM Display</vt:lpstr>
      <vt:lpstr>Courier New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 (Presentation)</dc:title>
  <dc:creator>DOMINGUEZ, Morgane</dc:creator>
  <cp:lastModifiedBy>DOMINGUEZ, Morgane</cp:lastModifiedBy>
  <cp:revision>3</cp:revision>
  <dcterms:created xsi:type="dcterms:W3CDTF">2006-08-16T00:00:00Z</dcterms:created>
  <dcterms:modified xsi:type="dcterms:W3CDTF">2025-02-18T17:47:01Z</dcterms:modified>
  <dc:identifier>DAGL23tQiNw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0x010100CE3EB4B607C9824E82320D8BCD40CAAE</vt:lpwstr>
  </property>
  <property fmtid="{D5CDD505-2E9C-101B-9397-08002B2CF9AE}" pid="3" name="MediaServiceImageTags">
    <vt:lpwstr/>
  </property>
</Properties>
</file>