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8" r:id="rId5"/>
    <p:sldMasterId id="2147483684" r:id="rId6"/>
  </p:sldMasterIdLst>
  <p:notesMasterIdLst>
    <p:notesMasterId r:id="rId53"/>
  </p:notesMasterIdLst>
  <p:sldIdLst>
    <p:sldId id="1013" r:id="rId7"/>
    <p:sldId id="878" r:id="rId8"/>
    <p:sldId id="2147474636" r:id="rId9"/>
    <p:sldId id="884" r:id="rId10"/>
    <p:sldId id="2147474637" r:id="rId11"/>
    <p:sldId id="877" r:id="rId12"/>
    <p:sldId id="1000" r:id="rId13"/>
    <p:sldId id="2147474641" r:id="rId14"/>
    <p:sldId id="955" r:id="rId15"/>
    <p:sldId id="886" r:id="rId16"/>
    <p:sldId id="869" r:id="rId17"/>
    <p:sldId id="2147474633" r:id="rId18"/>
    <p:sldId id="885" r:id="rId19"/>
    <p:sldId id="2147474648" r:id="rId20"/>
    <p:sldId id="257" r:id="rId21"/>
    <p:sldId id="911" r:id="rId22"/>
    <p:sldId id="916" r:id="rId23"/>
    <p:sldId id="889" r:id="rId24"/>
    <p:sldId id="993" r:id="rId25"/>
    <p:sldId id="976" r:id="rId26"/>
    <p:sldId id="894" r:id="rId27"/>
    <p:sldId id="997" r:id="rId28"/>
    <p:sldId id="920" r:id="rId29"/>
    <p:sldId id="986" r:id="rId30"/>
    <p:sldId id="2147474634" r:id="rId31"/>
    <p:sldId id="1004" r:id="rId32"/>
    <p:sldId id="965" r:id="rId33"/>
    <p:sldId id="895" r:id="rId34"/>
    <p:sldId id="950" r:id="rId35"/>
    <p:sldId id="949" r:id="rId36"/>
    <p:sldId id="897" r:id="rId37"/>
    <p:sldId id="994" r:id="rId38"/>
    <p:sldId id="2147474650" r:id="rId39"/>
    <p:sldId id="2147474635" r:id="rId40"/>
    <p:sldId id="1006" r:id="rId41"/>
    <p:sldId id="1007" r:id="rId42"/>
    <p:sldId id="1008" r:id="rId43"/>
    <p:sldId id="872" r:id="rId44"/>
    <p:sldId id="2147474615" r:id="rId45"/>
    <p:sldId id="2147474611" r:id="rId46"/>
    <p:sldId id="2147474623" r:id="rId47"/>
    <p:sldId id="2147474617" r:id="rId48"/>
    <p:sldId id="2147474618" r:id="rId49"/>
    <p:sldId id="2147474619" r:id="rId50"/>
    <p:sldId id="2147474620" r:id="rId51"/>
    <p:sldId id="2147474632" r:id="rId52"/>
  </p:sldIdLst>
  <p:sldSz cx="18288000" cy="10287000"/>
  <p:notesSz cx="6858000" cy="9144000"/>
  <p:embeddedFontLst>
    <p:embeddedFont>
      <p:font typeface="ADLaM Display" panose="02010000000000000000" pitchFamily="2" charset="0"/>
      <p:regular r:id="rId54"/>
    </p:embeddedFont>
    <p:embeddedFont>
      <p:font typeface="Atkinson Hyperlegible" panose="020B0604020202020204" charset="0"/>
      <p:regular r:id="rId55"/>
    </p:embeddedFont>
    <p:embeddedFont>
      <p:font typeface="Atkinson Hyperlegible Bold" panose="020B0604020202020204" charset="0"/>
      <p:regular r:id="rId56"/>
    </p:embeddedFont>
    <p:embeddedFont>
      <p:font typeface="Cavolini" panose="03000502040302020204" pitchFamily="66"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4" userDrawn="1">
          <p15:clr>
            <a:srgbClr val="A4A3A4"/>
          </p15:clr>
        </p15:guide>
        <p15:guide id="2" pos="30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209D94"/>
    <a:srgbClr val="F7D1AF"/>
    <a:srgbClr val="FBE8D7"/>
    <a:srgbClr val="C5E6E8"/>
    <a:srgbClr val="D1EBED"/>
    <a:srgbClr val="FFBD59"/>
    <a:srgbClr val="A50021"/>
    <a:srgbClr val="FFFFE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FF50A-AF85-4D4E-8066-3BB1E7F18033}" v="299" dt="2025-02-16T12:26:04.2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4" autoAdjust="0"/>
    <p:restoredTop sz="67978" autoAdjust="0"/>
  </p:normalViewPr>
  <p:slideViewPr>
    <p:cSldViewPr snapToGrid="0">
      <p:cViewPr varScale="1">
        <p:scale>
          <a:sx n="28" d="100"/>
          <a:sy n="28" d="100"/>
        </p:scale>
        <p:origin x="1748" y="40"/>
      </p:cViewPr>
      <p:guideLst>
        <p:guide orient="horz" pos="3624"/>
        <p:guide pos="30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2.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6.fntdata"/><Relationship Id="rId67"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7.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003FF50A-AF85-4D4E-8066-3BB1E7F18033}"/>
    <pc:docChg chg="custSel modSld">
      <pc:chgData name="DOMINGUEZ, Morgane" userId="d29c428e-ee62-4017-a838-521138d5b01c" providerId="ADAL" clId="{003FF50A-AF85-4D4E-8066-3BB1E7F18033}" dt="2025-02-16T12:35:28.128" v="460"/>
      <pc:docMkLst>
        <pc:docMk/>
      </pc:docMkLst>
      <pc:sldChg chg="delSp mod modTransition delAnim modNotesTx">
        <pc:chgData name="DOMINGUEZ, Morgane" userId="d29c428e-ee62-4017-a838-521138d5b01c" providerId="ADAL" clId="{003FF50A-AF85-4D4E-8066-3BB1E7F18033}" dt="2025-02-16T12:31:23.107" v="428"/>
        <pc:sldMkLst>
          <pc:docMk/>
          <pc:sldMk cId="0" sldId="257"/>
        </pc:sldMkLst>
        <pc:spChg chg="del">
          <ac:chgData name="DOMINGUEZ, Morgane" userId="d29c428e-ee62-4017-a838-521138d5b01c" providerId="ADAL" clId="{003FF50A-AF85-4D4E-8066-3BB1E7F18033}" dt="2025-02-16T12:23:59.558" v="369" actId="478"/>
          <ac:spMkLst>
            <pc:docMk/>
            <pc:sldMk cId="0" sldId="257"/>
            <ac:spMk id="9" creationId="{79B5E3A6-A77B-5D9D-D6EB-2A33DC726789}"/>
          </ac:spMkLst>
        </pc:spChg>
        <pc:picChg chg="del">
          <ac:chgData name="DOMINGUEZ, Morgane" userId="d29c428e-ee62-4017-a838-521138d5b01c" providerId="ADAL" clId="{003FF50A-AF85-4D4E-8066-3BB1E7F18033}" dt="2025-02-16T12:11:24.484" v="53" actId="478"/>
          <ac:picMkLst>
            <pc:docMk/>
            <pc:sldMk cId="0" sldId="257"/>
            <ac:picMk id="7" creationId="{2C531E53-20AA-4613-D092-BDBFD2B170AE}"/>
          </ac:picMkLst>
        </pc:picChg>
      </pc:sldChg>
      <pc:sldChg chg="delSp modSp mod modTransition delAnim modAnim modNotesTx">
        <pc:chgData name="DOMINGUEZ, Morgane" userId="d29c428e-ee62-4017-a838-521138d5b01c" providerId="ADAL" clId="{003FF50A-AF85-4D4E-8066-3BB1E7F18033}" dt="2025-02-16T12:30:55.500" v="424"/>
        <pc:sldMkLst>
          <pc:docMk/>
          <pc:sldMk cId="141301970" sldId="869"/>
        </pc:sldMkLst>
        <pc:spChg chg="mod">
          <ac:chgData name="DOMINGUEZ, Morgane" userId="d29c428e-ee62-4017-a838-521138d5b01c" providerId="ADAL" clId="{003FF50A-AF85-4D4E-8066-3BB1E7F18033}" dt="2025-02-16T12:23:32.376" v="365" actId="1076"/>
          <ac:spMkLst>
            <pc:docMk/>
            <pc:sldMk cId="141301970" sldId="869"/>
            <ac:spMk id="12" creationId="{D9EF5DCC-D79A-2C5A-284C-BDE12CB975E1}"/>
          </ac:spMkLst>
        </pc:spChg>
        <pc:picChg chg="del">
          <ac:chgData name="DOMINGUEZ, Morgane" userId="d29c428e-ee62-4017-a838-521138d5b01c" providerId="ADAL" clId="{003FF50A-AF85-4D4E-8066-3BB1E7F18033}" dt="2025-02-16T12:11:05.626" v="34" actId="478"/>
          <ac:picMkLst>
            <pc:docMk/>
            <pc:sldMk cId="141301970" sldId="869"/>
            <ac:picMk id="8" creationId="{07205BAF-0FB6-98E4-1B36-A5620FB954B6}"/>
          </ac:picMkLst>
        </pc:picChg>
      </pc:sldChg>
      <pc:sldChg chg="delSp modSp mod modTransition delAnim modAnim modNotesTx">
        <pc:chgData name="DOMINGUEZ, Morgane" userId="d29c428e-ee62-4017-a838-521138d5b01c" providerId="ADAL" clId="{003FF50A-AF85-4D4E-8066-3BB1E7F18033}" dt="2025-02-16T12:34:38.610" v="452"/>
        <pc:sldMkLst>
          <pc:docMk/>
          <pc:sldMk cId="980395221" sldId="872"/>
        </pc:sldMkLst>
        <pc:spChg chg="mod">
          <ac:chgData name="DOMINGUEZ, Morgane" userId="d29c428e-ee62-4017-a838-521138d5b01c" providerId="ADAL" clId="{003FF50A-AF85-4D4E-8066-3BB1E7F18033}" dt="2025-02-16T12:27:24.055" v="399" actId="255"/>
          <ac:spMkLst>
            <pc:docMk/>
            <pc:sldMk cId="980395221" sldId="872"/>
            <ac:spMk id="20" creationId="{44997FB8-F954-B781-037B-7A5E9A162089}"/>
          </ac:spMkLst>
        </pc:spChg>
        <pc:picChg chg="del">
          <ac:chgData name="DOMINGUEZ, Morgane" userId="d29c428e-ee62-4017-a838-521138d5b01c" providerId="ADAL" clId="{003FF50A-AF85-4D4E-8066-3BB1E7F18033}" dt="2025-02-16T12:13:32.965" v="184" actId="478"/>
          <ac:picMkLst>
            <pc:docMk/>
            <pc:sldMk cId="980395221" sldId="872"/>
            <ac:picMk id="5" creationId="{ECEACF3E-D9F9-9EF0-C3B8-66CDE79F6959}"/>
          </ac:picMkLst>
        </pc:picChg>
      </pc:sldChg>
      <pc:sldChg chg="delSp modSp mod modTransition delAnim modAnim modNotesTx">
        <pc:chgData name="DOMINGUEZ, Morgane" userId="d29c428e-ee62-4017-a838-521138d5b01c" providerId="ADAL" clId="{003FF50A-AF85-4D4E-8066-3BB1E7F18033}" dt="2025-02-16T12:30:27.059" v="419"/>
        <pc:sldMkLst>
          <pc:docMk/>
          <pc:sldMk cId="2455752662" sldId="877"/>
        </pc:sldMkLst>
        <pc:spChg chg="mod">
          <ac:chgData name="DOMINGUEZ, Morgane" userId="d29c428e-ee62-4017-a838-521138d5b01c" providerId="ADAL" clId="{003FF50A-AF85-4D4E-8066-3BB1E7F18033}" dt="2025-02-16T12:22:47.693" v="358" actId="1076"/>
          <ac:spMkLst>
            <pc:docMk/>
            <pc:sldMk cId="2455752662" sldId="877"/>
            <ac:spMk id="3" creationId="{096983BA-1B7E-76E2-2943-553045AAC4FB}"/>
          </ac:spMkLst>
        </pc:spChg>
        <pc:picChg chg="del">
          <ac:chgData name="DOMINGUEZ, Morgane" userId="d29c428e-ee62-4017-a838-521138d5b01c" providerId="ADAL" clId="{003FF50A-AF85-4D4E-8066-3BB1E7F18033}" dt="2025-02-16T12:10:43.318" v="14" actId="478"/>
          <ac:picMkLst>
            <pc:docMk/>
            <pc:sldMk cId="2455752662" sldId="877"/>
            <ac:picMk id="2" creationId="{909B7AA6-DA68-EDCB-0443-63891B1750F2}"/>
          </ac:picMkLst>
        </pc:picChg>
      </pc:sldChg>
      <pc:sldChg chg="delSp mod modTransition delAnim modNotesTx">
        <pc:chgData name="DOMINGUEZ, Morgane" userId="d29c428e-ee62-4017-a838-521138d5b01c" providerId="ADAL" clId="{003FF50A-AF85-4D4E-8066-3BB1E7F18033}" dt="2025-02-16T12:30:03.050" v="415"/>
        <pc:sldMkLst>
          <pc:docMk/>
          <pc:sldMk cId="2372577413" sldId="878"/>
        </pc:sldMkLst>
        <pc:spChg chg="del">
          <ac:chgData name="DOMINGUEZ, Morgane" userId="d29c428e-ee62-4017-a838-521138d5b01c" providerId="ADAL" clId="{003FF50A-AF85-4D4E-8066-3BB1E7F18033}" dt="2025-02-16T12:22:06.463" v="350" actId="478"/>
          <ac:spMkLst>
            <pc:docMk/>
            <pc:sldMk cId="2372577413" sldId="878"/>
            <ac:spMk id="4" creationId="{02DE7381-7F0D-91B5-1118-32755746837D}"/>
          </ac:spMkLst>
        </pc:spChg>
        <pc:picChg chg="del">
          <ac:chgData name="DOMINGUEZ, Morgane" userId="d29c428e-ee62-4017-a838-521138d5b01c" providerId="ADAL" clId="{003FF50A-AF85-4D4E-8066-3BB1E7F18033}" dt="2025-02-16T12:10:22.572" v="1" actId="478"/>
          <ac:picMkLst>
            <pc:docMk/>
            <pc:sldMk cId="2372577413" sldId="878"/>
            <ac:picMk id="2" creationId="{B46709DF-CE6A-9E1A-6F78-4781B2D3E6E6}"/>
          </ac:picMkLst>
        </pc:picChg>
      </pc:sldChg>
      <pc:sldChg chg="delSp modSp mod modTransition delAnim modAnim modNotesTx">
        <pc:chgData name="DOMINGUEZ, Morgane" userId="d29c428e-ee62-4017-a838-521138d5b01c" providerId="ADAL" clId="{003FF50A-AF85-4D4E-8066-3BB1E7F18033}" dt="2025-02-16T12:30:14.643" v="417"/>
        <pc:sldMkLst>
          <pc:docMk/>
          <pc:sldMk cId="0" sldId="884"/>
        </pc:sldMkLst>
        <pc:spChg chg="mod">
          <ac:chgData name="DOMINGUEZ, Morgane" userId="d29c428e-ee62-4017-a838-521138d5b01c" providerId="ADAL" clId="{003FF50A-AF85-4D4E-8066-3BB1E7F18033}" dt="2025-02-16T12:22:27.179" v="354" actId="1076"/>
          <ac:spMkLst>
            <pc:docMk/>
            <pc:sldMk cId="0" sldId="884"/>
            <ac:spMk id="8" creationId="{2C9FE5A5-2DB5-4800-8773-D0C444C66E9C}"/>
          </ac:spMkLst>
        </pc:spChg>
        <pc:picChg chg="del">
          <ac:chgData name="DOMINGUEZ, Morgane" userId="d29c428e-ee62-4017-a838-521138d5b01c" providerId="ADAL" clId="{003FF50A-AF85-4D4E-8066-3BB1E7F18033}" dt="2025-02-16T12:10:32.281" v="3" actId="478"/>
          <ac:picMkLst>
            <pc:docMk/>
            <pc:sldMk cId="0" sldId="884"/>
            <ac:picMk id="2" creationId="{C62E645B-BC15-4DC2-E0FA-648784C07A88}"/>
          </ac:picMkLst>
        </pc:picChg>
      </pc:sldChg>
      <pc:sldChg chg="delSp mod modTransition delAnim modAnim modNotesTx">
        <pc:chgData name="DOMINGUEZ, Morgane" userId="d29c428e-ee62-4017-a838-521138d5b01c" providerId="ADAL" clId="{003FF50A-AF85-4D4E-8066-3BB1E7F18033}" dt="2025-02-16T12:31:08.358" v="426"/>
        <pc:sldMkLst>
          <pc:docMk/>
          <pc:sldMk cId="1659211124" sldId="885"/>
        </pc:sldMkLst>
        <pc:spChg chg="del">
          <ac:chgData name="DOMINGUEZ, Morgane" userId="d29c428e-ee62-4017-a838-521138d5b01c" providerId="ADAL" clId="{003FF50A-AF85-4D4E-8066-3BB1E7F18033}" dt="2025-02-16T12:23:46.341" v="367" actId="478"/>
          <ac:spMkLst>
            <pc:docMk/>
            <pc:sldMk cId="1659211124" sldId="885"/>
            <ac:spMk id="2" creationId="{BAB441DA-4B36-6791-B3F8-061827A6055D}"/>
          </ac:spMkLst>
        </pc:spChg>
        <pc:picChg chg="del">
          <ac:chgData name="DOMINGUEZ, Morgane" userId="d29c428e-ee62-4017-a838-521138d5b01c" providerId="ADAL" clId="{003FF50A-AF85-4D4E-8066-3BB1E7F18033}" dt="2025-02-16T12:11:15.979" v="45" actId="478"/>
          <ac:picMkLst>
            <pc:docMk/>
            <pc:sldMk cId="1659211124" sldId="885"/>
            <ac:picMk id="3" creationId="{08500003-72D1-8B3A-9C0E-F1141B7138CC}"/>
          </ac:picMkLst>
        </pc:picChg>
      </pc:sldChg>
      <pc:sldChg chg="delSp modSp mod modTransition delAnim modAnim modNotesTx">
        <pc:chgData name="DOMINGUEZ, Morgane" userId="d29c428e-ee62-4017-a838-521138d5b01c" providerId="ADAL" clId="{003FF50A-AF85-4D4E-8066-3BB1E7F18033}" dt="2025-02-16T12:30:50.266" v="423"/>
        <pc:sldMkLst>
          <pc:docMk/>
          <pc:sldMk cId="3367551984" sldId="886"/>
        </pc:sldMkLst>
        <pc:spChg chg="mod">
          <ac:chgData name="DOMINGUEZ, Morgane" userId="d29c428e-ee62-4017-a838-521138d5b01c" providerId="ADAL" clId="{003FF50A-AF85-4D4E-8066-3BB1E7F18033}" dt="2025-02-16T12:23:23.096" v="363" actId="1076"/>
          <ac:spMkLst>
            <pc:docMk/>
            <pc:sldMk cId="3367551984" sldId="886"/>
            <ac:spMk id="9" creationId="{B8793F50-12A6-BE77-15F7-6AA7A09AB483}"/>
          </ac:spMkLst>
        </pc:spChg>
        <pc:picChg chg="del">
          <ac:chgData name="DOMINGUEZ, Morgane" userId="d29c428e-ee62-4017-a838-521138d5b01c" providerId="ADAL" clId="{003FF50A-AF85-4D4E-8066-3BB1E7F18033}" dt="2025-02-16T12:11:01.700" v="31" actId="478"/>
          <ac:picMkLst>
            <pc:docMk/>
            <pc:sldMk cId="3367551984" sldId="886"/>
            <ac:picMk id="8" creationId="{D92B3160-F7DD-AE69-EDBC-129ADA066186}"/>
          </ac:picMkLst>
        </pc:picChg>
      </pc:sldChg>
      <pc:sldChg chg="delSp mod modTransition delAnim modNotesTx">
        <pc:chgData name="DOMINGUEZ, Morgane" userId="d29c428e-ee62-4017-a838-521138d5b01c" providerId="ADAL" clId="{003FF50A-AF85-4D4E-8066-3BB1E7F18033}" dt="2025-02-16T12:31:48.135" v="431"/>
        <pc:sldMkLst>
          <pc:docMk/>
          <pc:sldMk cId="2514464122" sldId="889"/>
        </pc:sldMkLst>
        <pc:spChg chg="del">
          <ac:chgData name="DOMINGUEZ, Morgane" userId="d29c428e-ee62-4017-a838-521138d5b01c" providerId="ADAL" clId="{003FF50A-AF85-4D4E-8066-3BB1E7F18033}" dt="2025-02-16T12:24:29.753" v="372" actId="478"/>
          <ac:spMkLst>
            <pc:docMk/>
            <pc:sldMk cId="2514464122" sldId="889"/>
            <ac:spMk id="2" creationId="{7B9C18C5-51DD-D11D-2C05-AFA1444BA107}"/>
          </ac:spMkLst>
        </pc:spChg>
        <pc:picChg chg="del">
          <ac:chgData name="DOMINGUEZ, Morgane" userId="d29c428e-ee62-4017-a838-521138d5b01c" providerId="ADAL" clId="{003FF50A-AF85-4D4E-8066-3BB1E7F18033}" dt="2025-02-16T12:11:36.885" v="63" actId="478"/>
          <ac:picMkLst>
            <pc:docMk/>
            <pc:sldMk cId="2514464122" sldId="889"/>
            <ac:picMk id="3" creationId="{81979AD4-85F5-767B-0AED-CA8D502FDF3C}"/>
          </ac:picMkLst>
        </pc:picChg>
      </pc:sldChg>
      <pc:sldChg chg="addSp delSp modSp mod modTransition delAnim modNotesTx">
        <pc:chgData name="DOMINGUEZ, Morgane" userId="d29c428e-ee62-4017-a838-521138d5b01c" providerId="ADAL" clId="{003FF50A-AF85-4D4E-8066-3BB1E7F18033}" dt="2025-02-16T12:32:13.385" v="434"/>
        <pc:sldMkLst>
          <pc:docMk/>
          <pc:sldMk cId="3908767101" sldId="894"/>
        </pc:sldMkLst>
        <pc:spChg chg="del">
          <ac:chgData name="DOMINGUEZ, Morgane" userId="d29c428e-ee62-4017-a838-521138d5b01c" providerId="ADAL" clId="{003FF50A-AF85-4D4E-8066-3BB1E7F18033}" dt="2025-02-16T12:25:03.110" v="376" actId="478"/>
          <ac:spMkLst>
            <pc:docMk/>
            <pc:sldMk cId="3908767101" sldId="894"/>
            <ac:spMk id="2" creationId="{5D9930F6-B48C-63A2-D111-B341D42D2B88}"/>
          </ac:spMkLst>
        </pc:spChg>
        <pc:picChg chg="del">
          <ac:chgData name="DOMINGUEZ, Morgane" userId="d29c428e-ee62-4017-a838-521138d5b01c" providerId="ADAL" clId="{003FF50A-AF85-4D4E-8066-3BB1E7F18033}" dt="2025-02-16T12:11:50.577" v="75" actId="478"/>
          <ac:picMkLst>
            <pc:docMk/>
            <pc:sldMk cId="3908767101" sldId="894"/>
            <ac:picMk id="3" creationId="{C5BFECCF-12AE-7ABE-5753-4EBEB1F2198A}"/>
          </ac:picMkLst>
        </pc:picChg>
        <pc:picChg chg="add mod ord">
          <ac:chgData name="DOMINGUEZ, Morgane" userId="d29c428e-ee62-4017-a838-521138d5b01c" providerId="ADAL" clId="{003FF50A-AF85-4D4E-8066-3BB1E7F18033}" dt="2025-02-16T12:25:05.558" v="378" actId="167"/>
          <ac:picMkLst>
            <pc:docMk/>
            <pc:sldMk cId="3908767101" sldId="894"/>
            <ac:picMk id="5" creationId="{4FF022C9-A8A5-24EB-D110-855C548D95F2}"/>
          </ac:picMkLst>
        </pc:picChg>
        <pc:picChg chg="del">
          <ac:chgData name="DOMINGUEZ, Morgane" userId="d29c428e-ee62-4017-a838-521138d5b01c" providerId="ADAL" clId="{003FF50A-AF85-4D4E-8066-3BB1E7F18033}" dt="2025-02-16T12:25:00.782" v="375" actId="21"/>
          <ac:picMkLst>
            <pc:docMk/>
            <pc:sldMk cId="3908767101" sldId="894"/>
            <ac:picMk id="7" creationId="{4FF022C9-A8A5-24EB-D110-855C548D95F2}"/>
          </ac:picMkLst>
        </pc:picChg>
      </pc:sldChg>
      <pc:sldChg chg="addSp delSp modSp mod modTransition delAnim modAnim modNotesTx">
        <pc:chgData name="DOMINGUEZ, Morgane" userId="d29c428e-ee62-4017-a838-521138d5b01c" providerId="ADAL" clId="{003FF50A-AF85-4D4E-8066-3BB1E7F18033}" dt="2025-02-16T12:33:05.421" v="441"/>
        <pc:sldMkLst>
          <pc:docMk/>
          <pc:sldMk cId="716490604" sldId="895"/>
        </pc:sldMkLst>
        <pc:spChg chg="del">
          <ac:chgData name="DOMINGUEZ, Morgane" userId="d29c428e-ee62-4017-a838-521138d5b01c" providerId="ADAL" clId="{003FF50A-AF85-4D4E-8066-3BB1E7F18033}" dt="2025-02-16T12:26:03.071" v="386" actId="478"/>
          <ac:spMkLst>
            <pc:docMk/>
            <pc:sldMk cId="716490604" sldId="895"/>
            <ac:spMk id="3" creationId="{AFF09890-3D87-2513-6FB1-1A13399EFAD5}"/>
          </ac:spMkLst>
        </pc:spChg>
        <pc:picChg chg="del">
          <ac:chgData name="DOMINGUEZ, Morgane" userId="d29c428e-ee62-4017-a838-521138d5b01c" providerId="ADAL" clId="{003FF50A-AF85-4D4E-8066-3BB1E7F18033}" dt="2025-02-16T12:12:52.053" v="145" actId="478"/>
          <ac:picMkLst>
            <pc:docMk/>
            <pc:sldMk cId="716490604" sldId="895"/>
            <ac:picMk id="2" creationId="{11733A76-42CD-2158-12CF-C6EDFF2E905E}"/>
          </ac:picMkLst>
        </pc:picChg>
        <pc:picChg chg="add mod ord">
          <ac:chgData name="DOMINGUEZ, Morgane" userId="d29c428e-ee62-4017-a838-521138d5b01c" providerId="ADAL" clId="{003FF50A-AF85-4D4E-8066-3BB1E7F18033}" dt="2025-02-16T12:26:05.711" v="388" actId="167"/>
          <ac:picMkLst>
            <pc:docMk/>
            <pc:sldMk cId="716490604" sldId="895"/>
            <ac:picMk id="4" creationId="{A46E9818-9B73-9466-60C6-3338A17EE5E7}"/>
          </ac:picMkLst>
        </pc:picChg>
        <pc:picChg chg="del">
          <ac:chgData name="DOMINGUEZ, Morgane" userId="d29c428e-ee62-4017-a838-521138d5b01c" providerId="ADAL" clId="{003FF50A-AF85-4D4E-8066-3BB1E7F18033}" dt="2025-02-16T12:26:00.368" v="385" actId="21"/>
          <ac:picMkLst>
            <pc:docMk/>
            <pc:sldMk cId="716490604" sldId="895"/>
            <ac:picMk id="5" creationId="{A46E9818-9B73-9466-60C6-3338A17EE5E7}"/>
          </ac:picMkLst>
        </pc:picChg>
      </pc:sldChg>
      <pc:sldChg chg="delSp modSp mod modTransition delAnim modAnim modNotesTx">
        <pc:chgData name="DOMINGUEZ, Morgane" userId="d29c428e-ee62-4017-a838-521138d5b01c" providerId="ADAL" clId="{003FF50A-AF85-4D4E-8066-3BB1E7F18033}" dt="2025-02-16T12:33:47.020" v="445"/>
        <pc:sldMkLst>
          <pc:docMk/>
          <pc:sldMk cId="4091021066" sldId="897"/>
        </pc:sldMkLst>
        <pc:spChg chg="mod">
          <ac:chgData name="DOMINGUEZ, Morgane" userId="d29c428e-ee62-4017-a838-521138d5b01c" providerId="ADAL" clId="{003FF50A-AF85-4D4E-8066-3BB1E7F18033}" dt="2025-02-16T12:26:22.366" v="391" actId="1076"/>
          <ac:spMkLst>
            <pc:docMk/>
            <pc:sldMk cId="4091021066" sldId="897"/>
            <ac:spMk id="2" creationId="{74653290-E3A1-1750-5C5D-C6ED520D1110}"/>
          </ac:spMkLst>
        </pc:spChg>
        <pc:picChg chg="del">
          <ac:chgData name="DOMINGUEZ, Morgane" userId="d29c428e-ee62-4017-a838-521138d5b01c" providerId="ADAL" clId="{003FF50A-AF85-4D4E-8066-3BB1E7F18033}" dt="2025-02-16T12:12:58.735" v="146" actId="478"/>
          <ac:picMkLst>
            <pc:docMk/>
            <pc:sldMk cId="4091021066" sldId="897"/>
            <ac:picMk id="24" creationId="{187E8A18-AA05-EE7F-D0F8-73988C35E6F7}"/>
          </ac:picMkLst>
        </pc:picChg>
      </pc:sldChg>
      <pc:sldChg chg="delSp modSp mod modTransition delAnim modAnim modNotesTx">
        <pc:chgData name="DOMINGUEZ, Morgane" userId="d29c428e-ee62-4017-a838-521138d5b01c" providerId="ADAL" clId="{003FF50A-AF85-4D4E-8066-3BB1E7F18033}" dt="2025-02-16T12:31:34.027" v="429"/>
        <pc:sldMkLst>
          <pc:docMk/>
          <pc:sldMk cId="2808128518" sldId="911"/>
        </pc:sldMkLst>
        <pc:spChg chg="mod">
          <ac:chgData name="DOMINGUEZ, Morgane" userId="d29c428e-ee62-4017-a838-521138d5b01c" providerId="ADAL" clId="{003FF50A-AF85-4D4E-8066-3BB1E7F18033}" dt="2025-02-16T12:24:07.933" v="370" actId="1076"/>
          <ac:spMkLst>
            <pc:docMk/>
            <pc:sldMk cId="2808128518" sldId="911"/>
            <ac:spMk id="3" creationId="{120B26A6-41D2-CEF3-5A45-6FD58A0586EE}"/>
          </ac:spMkLst>
        </pc:spChg>
        <pc:picChg chg="del">
          <ac:chgData name="DOMINGUEZ, Morgane" userId="d29c428e-ee62-4017-a838-521138d5b01c" providerId="ADAL" clId="{003FF50A-AF85-4D4E-8066-3BB1E7F18033}" dt="2025-02-16T12:11:27.545" v="54" actId="478"/>
          <ac:picMkLst>
            <pc:docMk/>
            <pc:sldMk cId="2808128518" sldId="911"/>
            <ac:picMk id="10" creationId="{9B4F4BA8-2AEC-769A-F69A-2CCC2B20AACA}"/>
          </ac:picMkLst>
        </pc:picChg>
      </pc:sldChg>
      <pc:sldChg chg="delSp modSp mod modTransition delAnim modAnim modNotesTx">
        <pc:chgData name="DOMINGUEZ, Morgane" userId="d29c428e-ee62-4017-a838-521138d5b01c" providerId="ADAL" clId="{003FF50A-AF85-4D4E-8066-3BB1E7F18033}" dt="2025-02-16T12:31:41.292" v="430"/>
        <pc:sldMkLst>
          <pc:docMk/>
          <pc:sldMk cId="1518485166" sldId="916"/>
        </pc:sldMkLst>
        <pc:spChg chg="mod">
          <ac:chgData name="DOMINGUEZ, Morgane" userId="d29c428e-ee62-4017-a838-521138d5b01c" providerId="ADAL" clId="{003FF50A-AF85-4D4E-8066-3BB1E7F18033}" dt="2025-02-16T12:24:12.416" v="371" actId="1076"/>
          <ac:spMkLst>
            <pc:docMk/>
            <pc:sldMk cId="1518485166" sldId="916"/>
            <ac:spMk id="2" creationId="{5A07BBAA-6DAF-50CE-EC99-6239969E156E}"/>
          </ac:spMkLst>
        </pc:spChg>
        <pc:picChg chg="del">
          <ac:chgData name="DOMINGUEZ, Morgane" userId="d29c428e-ee62-4017-a838-521138d5b01c" providerId="ADAL" clId="{003FF50A-AF85-4D4E-8066-3BB1E7F18033}" dt="2025-02-16T12:11:32.541" v="59" actId="478"/>
          <ac:picMkLst>
            <pc:docMk/>
            <pc:sldMk cId="1518485166" sldId="916"/>
            <ac:picMk id="9" creationId="{A277E189-0D83-AB40-97E9-A6FF975CF768}"/>
          </ac:picMkLst>
        </pc:picChg>
      </pc:sldChg>
      <pc:sldChg chg="delSp modSp mod modTransition delAnim modAnim modNotesTx">
        <pc:chgData name="DOMINGUEZ, Morgane" userId="d29c428e-ee62-4017-a838-521138d5b01c" providerId="ADAL" clId="{003FF50A-AF85-4D4E-8066-3BB1E7F18033}" dt="2025-02-16T12:32:25.775" v="436"/>
        <pc:sldMkLst>
          <pc:docMk/>
          <pc:sldMk cId="698320955" sldId="920"/>
        </pc:sldMkLst>
        <pc:spChg chg="mod">
          <ac:chgData name="DOMINGUEZ, Morgane" userId="d29c428e-ee62-4017-a838-521138d5b01c" providerId="ADAL" clId="{003FF50A-AF85-4D4E-8066-3BB1E7F18033}" dt="2025-02-16T12:25:16.432" v="380" actId="1076"/>
          <ac:spMkLst>
            <pc:docMk/>
            <pc:sldMk cId="698320955" sldId="920"/>
            <ac:spMk id="4" creationId="{EF2CD383-50F1-7055-A959-1E98F55AD42A}"/>
          </ac:spMkLst>
        </pc:spChg>
        <pc:picChg chg="del">
          <ac:chgData name="DOMINGUEZ, Morgane" userId="d29c428e-ee62-4017-a838-521138d5b01c" providerId="ADAL" clId="{003FF50A-AF85-4D4E-8066-3BB1E7F18033}" dt="2025-02-16T12:11:58.998" v="85" actId="478"/>
          <ac:picMkLst>
            <pc:docMk/>
            <pc:sldMk cId="698320955" sldId="920"/>
            <ac:picMk id="16" creationId="{CD561A36-2C2D-F898-0D04-902AB7462D23}"/>
          </ac:picMkLst>
        </pc:picChg>
      </pc:sldChg>
      <pc:sldChg chg="delSp modSp mod modTransition delAnim modAnim modNotesTx">
        <pc:chgData name="DOMINGUEZ, Morgane" userId="d29c428e-ee62-4017-a838-521138d5b01c" providerId="ADAL" clId="{003FF50A-AF85-4D4E-8066-3BB1E7F18033}" dt="2025-02-16T12:33:19.279" v="443"/>
        <pc:sldMkLst>
          <pc:docMk/>
          <pc:sldMk cId="191595185" sldId="949"/>
        </pc:sldMkLst>
        <pc:spChg chg="mod">
          <ac:chgData name="DOMINGUEZ, Morgane" userId="d29c428e-ee62-4017-a838-521138d5b01c" providerId="ADAL" clId="{003FF50A-AF85-4D4E-8066-3BB1E7F18033}" dt="2025-02-16T12:26:17.585" v="390" actId="1076"/>
          <ac:spMkLst>
            <pc:docMk/>
            <pc:sldMk cId="191595185" sldId="949"/>
            <ac:spMk id="7" creationId="{E12163E4-406A-5FD7-A13B-C6885AA47798}"/>
          </ac:spMkLst>
        </pc:spChg>
        <pc:picChg chg="del">
          <ac:chgData name="DOMINGUEZ, Morgane" userId="d29c428e-ee62-4017-a838-521138d5b01c" providerId="ADAL" clId="{003FF50A-AF85-4D4E-8066-3BB1E7F18033}" dt="2025-02-16T12:12:41.511" v="136" actId="478"/>
          <ac:picMkLst>
            <pc:docMk/>
            <pc:sldMk cId="191595185" sldId="949"/>
            <ac:picMk id="16" creationId="{261BFBF4-A495-CA03-D69F-061AC26BBDAB}"/>
          </ac:picMkLst>
        </pc:picChg>
      </pc:sldChg>
      <pc:sldChg chg="delSp modSp mod modTransition delAnim modAnim modNotesTx">
        <pc:chgData name="DOMINGUEZ, Morgane" userId="d29c428e-ee62-4017-a838-521138d5b01c" providerId="ADAL" clId="{003FF50A-AF85-4D4E-8066-3BB1E7F18033}" dt="2025-02-16T12:33:12.280" v="442"/>
        <pc:sldMkLst>
          <pc:docMk/>
          <pc:sldMk cId="2451646482" sldId="950"/>
        </pc:sldMkLst>
        <pc:spChg chg="mod">
          <ac:chgData name="DOMINGUEZ, Morgane" userId="d29c428e-ee62-4017-a838-521138d5b01c" providerId="ADAL" clId="{003FF50A-AF85-4D4E-8066-3BB1E7F18033}" dt="2025-02-16T12:26:12.492" v="389" actId="1076"/>
          <ac:spMkLst>
            <pc:docMk/>
            <pc:sldMk cId="2451646482" sldId="950"/>
            <ac:spMk id="5" creationId="{1A51D086-DFA0-E070-3BED-03E557DE4C97}"/>
          </ac:spMkLst>
        </pc:spChg>
        <pc:picChg chg="del">
          <ac:chgData name="DOMINGUEZ, Morgane" userId="d29c428e-ee62-4017-a838-521138d5b01c" providerId="ADAL" clId="{003FF50A-AF85-4D4E-8066-3BB1E7F18033}" dt="2025-02-16T12:12:47.760" v="144" actId="478"/>
          <ac:picMkLst>
            <pc:docMk/>
            <pc:sldMk cId="2451646482" sldId="950"/>
            <ac:picMk id="4" creationId="{1874E10F-ACC2-D9D9-4289-444754FD935F}"/>
          </ac:picMkLst>
        </pc:picChg>
      </pc:sldChg>
      <pc:sldChg chg="delSp mod modTransition delAnim modAnim modNotesTx">
        <pc:chgData name="DOMINGUEZ, Morgane" userId="d29c428e-ee62-4017-a838-521138d5b01c" providerId="ADAL" clId="{003FF50A-AF85-4D4E-8066-3BB1E7F18033}" dt="2025-02-16T12:30:44.910" v="422"/>
        <pc:sldMkLst>
          <pc:docMk/>
          <pc:sldMk cId="196352555" sldId="955"/>
        </pc:sldMkLst>
        <pc:spChg chg="del">
          <ac:chgData name="DOMINGUEZ, Morgane" userId="d29c428e-ee62-4017-a838-521138d5b01c" providerId="ADAL" clId="{003FF50A-AF85-4D4E-8066-3BB1E7F18033}" dt="2025-02-16T12:23:09.488" v="361" actId="478"/>
          <ac:spMkLst>
            <pc:docMk/>
            <pc:sldMk cId="196352555" sldId="955"/>
            <ac:spMk id="2" creationId="{10C1DA7A-AE2B-1EBE-7C27-B9E0C2C42A66}"/>
          </ac:spMkLst>
        </pc:spChg>
        <pc:picChg chg="del">
          <ac:chgData name="DOMINGUEZ, Morgane" userId="d29c428e-ee62-4017-a838-521138d5b01c" providerId="ADAL" clId="{003FF50A-AF85-4D4E-8066-3BB1E7F18033}" dt="2025-02-16T12:10:59.327" v="30" actId="478"/>
          <ac:picMkLst>
            <pc:docMk/>
            <pc:sldMk cId="196352555" sldId="955"/>
            <ac:picMk id="3" creationId="{CD6D7011-F82C-EB15-EB8C-1617F29EB1A0}"/>
          </ac:picMkLst>
        </pc:picChg>
      </pc:sldChg>
      <pc:sldChg chg="delSp modSp mod modTransition delAnim modAnim modNotesTx">
        <pc:chgData name="DOMINGUEZ, Morgane" userId="d29c428e-ee62-4017-a838-521138d5b01c" providerId="ADAL" clId="{003FF50A-AF85-4D4E-8066-3BB1E7F18033}" dt="2025-02-16T12:32:56.297" v="440"/>
        <pc:sldMkLst>
          <pc:docMk/>
          <pc:sldMk cId="2528223505" sldId="965"/>
        </pc:sldMkLst>
        <pc:spChg chg="mod">
          <ac:chgData name="DOMINGUEZ, Morgane" userId="d29c428e-ee62-4017-a838-521138d5b01c" providerId="ADAL" clId="{003FF50A-AF85-4D4E-8066-3BB1E7F18033}" dt="2025-02-16T12:25:46.794" v="384" actId="1076"/>
          <ac:spMkLst>
            <pc:docMk/>
            <pc:sldMk cId="2528223505" sldId="965"/>
            <ac:spMk id="6" creationId="{88C08CDC-4156-055D-499F-FACD6E0A4D2F}"/>
          </ac:spMkLst>
        </pc:spChg>
        <pc:picChg chg="del">
          <ac:chgData name="DOMINGUEZ, Morgane" userId="d29c428e-ee62-4017-a838-521138d5b01c" providerId="ADAL" clId="{003FF50A-AF85-4D4E-8066-3BB1E7F18033}" dt="2025-02-16T12:12:20.363" v="111" actId="478"/>
          <ac:picMkLst>
            <pc:docMk/>
            <pc:sldMk cId="2528223505" sldId="965"/>
            <ac:picMk id="7" creationId="{0C15664C-C8A7-D94A-B3E2-FBAA56AC0EEF}"/>
          </ac:picMkLst>
        </pc:picChg>
      </pc:sldChg>
      <pc:sldChg chg="delSp modSp mod modTransition delAnim modAnim modNotesTx">
        <pc:chgData name="DOMINGUEZ, Morgane" userId="d29c428e-ee62-4017-a838-521138d5b01c" providerId="ADAL" clId="{003FF50A-AF85-4D4E-8066-3BB1E7F18033}" dt="2025-02-16T12:32:07.339" v="433"/>
        <pc:sldMkLst>
          <pc:docMk/>
          <pc:sldMk cId="3415244038" sldId="976"/>
        </pc:sldMkLst>
        <pc:spChg chg="mod">
          <ac:chgData name="DOMINGUEZ, Morgane" userId="d29c428e-ee62-4017-a838-521138d5b01c" providerId="ADAL" clId="{003FF50A-AF85-4D4E-8066-3BB1E7F18033}" dt="2025-02-16T12:24:45.533" v="374" actId="1076"/>
          <ac:spMkLst>
            <pc:docMk/>
            <pc:sldMk cId="3415244038" sldId="976"/>
            <ac:spMk id="6" creationId="{38429232-F32A-A4E4-2C8D-4E51C7B50B7D}"/>
          </ac:spMkLst>
        </pc:spChg>
        <pc:picChg chg="del">
          <ac:chgData name="DOMINGUEZ, Morgane" userId="d29c428e-ee62-4017-a838-521138d5b01c" providerId="ADAL" clId="{003FF50A-AF85-4D4E-8066-3BB1E7F18033}" dt="2025-02-16T12:11:44.345" v="67" actId="478"/>
          <ac:picMkLst>
            <pc:docMk/>
            <pc:sldMk cId="3415244038" sldId="976"/>
            <ac:picMk id="2" creationId="{B4B63408-257F-10DC-4F16-F22D3A1BF56C}"/>
          </ac:picMkLst>
        </pc:picChg>
      </pc:sldChg>
      <pc:sldChg chg="delSp modSp mod modTransition delAnim modAnim modNotesTx">
        <pc:chgData name="DOMINGUEZ, Morgane" userId="d29c428e-ee62-4017-a838-521138d5b01c" providerId="ADAL" clId="{003FF50A-AF85-4D4E-8066-3BB1E7F18033}" dt="2025-02-16T12:32:33.158" v="437"/>
        <pc:sldMkLst>
          <pc:docMk/>
          <pc:sldMk cId="2049236132" sldId="986"/>
        </pc:sldMkLst>
        <pc:spChg chg="mod">
          <ac:chgData name="DOMINGUEZ, Morgane" userId="d29c428e-ee62-4017-a838-521138d5b01c" providerId="ADAL" clId="{003FF50A-AF85-4D4E-8066-3BB1E7F18033}" dt="2025-02-16T12:25:22.806" v="381" actId="1076"/>
          <ac:spMkLst>
            <pc:docMk/>
            <pc:sldMk cId="2049236132" sldId="986"/>
            <ac:spMk id="8" creationId="{52263E46-6F61-3AB3-FC0F-18F3AC6CC26B}"/>
          </ac:spMkLst>
        </pc:spChg>
        <pc:picChg chg="del">
          <ac:chgData name="DOMINGUEZ, Morgane" userId="d29c428e-ee62-4017-a838-521138d5b01c" providerId="ADAL" clId="{003FF50A-AF85-4D4E-8066-3BB1E7F18033}" dt="2025-02-16T12:12:07.753" v="100" actId="478"/>
          <ac:picMkLst>
            <pc:docMk/>
            <pc:sldMk cId="2049236132" sldId="986"/>
            <ac:picMk id="9" creationId="{E80457F0-8667-3603-91A4-D4B19F2214EF}"/>
          </ac:picMkLst>
        </pc:picChg>
      </pc:sldChg>
      <pc:sldChg chg="delSp modSp mod modTransition delAnim modAnim modNotesTx">
        <pc:chgData name="DOMINGUEZ, Morgane" userId="d29c428e-ee62-4017-a838-521138d5b01c" providerId="ADAL" clId="{003FF50A-AF85-4D4E-8066-3BB1E7F18033}" dt="2025-02-16T12:31:53.822" v="432"/>
        <pc:sldMkLst>
          <pc:docMk/>
          <pc:sldMk cId="848255808" sldId="993"/>
        </pc:sldMkLst>
        <pc:spChg chg="mod">
          <ac:chgData name="DOMINGUEZ, Morgane" userId="d29c428e-ee62-4017-a838-521138d5b01c" providerId="ADAL" clId="{003FF50A-AF85-4D4E-8066-3BB1E7F18033}" dt="2025-02-16T12:24:39.580" v="373" actId="1076"/>
          <ac:spMkLst>
            <pc:docMk/>
            <pc:sldMk cId="848255808" sldId="993"/>
            <ac:spMk id="4" creationId="{BE56EDA3-0814-941F-B807-DEC60F8AA8F3}"/>
          </ac:spMkLst>
        </pc:spChg>
        <pc:picChg chg="del">
          <ac:chgData name="DOMINGUEZ, Morgane" userId="d29c428e-ee62-4017-a838-521138d5b01c" providerId="ADAL" clId="{003FF50A-AF85-4D4E-8066-3BB1E7F18033}" dt="2025-02-16T12:11:40.033" v="64" actId="478"/>
          <ac:picMkLst>
            <pc:docMk/>
            <pc:sldMk cId="848255808" sldId="993"/>
            <ac:picMk id="2" creationId="{DD395719-5D31-7D27-465A-FF8D65DFF5CE}"/>
          </ac:picMkLst>
        </pc:picChg>
      </pc:sldChg>
      <pc:sldChg chg="delSp modSp mod modTransition delAnim modAnim modNotesTx">
        <pc:chgData name="DOMINGUEZ, Morgane" userId="d29c428e-ee62-4017-a838-521138d5b01c" providerId="ADAL" clId="{003FF50A-AF85-4D4E-8066-3BB1E7F18033}" dt="2025-02-16T12:33:54.909" v="446"/>
        <pc:sldMkLst>
          <pc:docMk/>
          <pc:sldMk cId="2067960422" sldId="994"/>
        </pc:sldMkLst>
        <pc:spChg chg="mod">
          <ac:chgData name="DOMINGUEZ, Morgane" userId="d29c428e-ee62-4017-a838-521138d5b01c" providerId="ADAL" clId="{003FF50A-AF85-4D4E-8066-3BB1E7F18033}" dt="2025-02-16T12:26:28.850" v="392" actId="1076"/>
          <ac:spMkLst>
            <pc:docMk/>
            <pc:sldMk cId="2067960422" sldId="994"/>
            <ac:spMk id="8" creationId="{818EEE4E-E293-5959-29B3-A4EDAC79751C}"/>
          </ac:spMkLst>
        </pc:spChg>
        <pc:picChg chg="del">
          <ac:chgData name="DOMINGUEZ, Morgane" userId="d29c428e-ee62-4017-a838-521138d5b01c" providerId="ADAL" clId="{003FF50A-AF85-4D4E-8066-3BB1E7F18033}" dt="2025-02-16T12:13:04.300" v="156" actId="478"/>
          <ac:picMkLst>
            <pc:docMk/>
            <pc:sldMk cId="2067960422" sldId="994"/>
            <ac:picMk id="6" creationId="{7C8CC883-365C-EE62-7051-5520911952AA}"/>
          </ac:picMkLst>
        </pc:picChg>
      </pc:sldChg>
      <pc:sldChg chg="delSp modSp mod modTransition delAnim modAnim modNotesTx">
        <pc:chgData name="DOMINGUEZ, Morgane" userId="d29c428e-ee62-4017-a838-521138d5b01c" providerId="ADAL" clId="{003FF50A-AF85-4D4E-8066-3BB1E7F18033}" dt="2025-02-16T12:32:19.556" v="435"/>
        <pc:sldMkLst>
          <pc:docMk/>
          <pc:sldMk cId="693176378" sldId="997"/>
        </pc:sldMkLst>
        <pc:spChg chg="mod">
          <ac:chgData name="DOMINGUEZ, Morgane" userId="d29c428e-ee62-4017-a838-521138d5b01c" providerId="ADAL" clId="{003FF50A-AF85-4D4E-8066-3BB1E7F18033}" dt="2025-02-16T12:25:10.995" v="379" actId="1076"/>
          <ac:spMkLst>
            <pc:docMk/>
            <pc:sldMk cId="693176378" sldId="997"/>
            <ac:spMk id="5" creationId="{C5E12756-D0EE-09FD-80EB-450D0DCCCB09}"/>
          </ac:spMkLst>
        </pc:spChg>
        <pc:picChg chg="del">
          <ac:chgData name="DOMINGUEZ, Morgane" userId="d29c428e-ee62-4017-a838-521138d5b01c" providerId="ADAL" clId="{003FF50A-AF85-4D4E-8066-3BB1E7F18033}" dt="2025-02-16T12:11:53.432" v="76" actId="478"/>
          <ac:picMkLst>
            <pc:docMk/>
            <pc:sldMk cId="693176378" sldId="997"/>
            <ac:picMk id="4" creationId="{7F5BD876-40EF-883B-511A-FB1331FB84D8}"/>
          </ac:picMkLst>
        </pc:picChg>
      </pc:sldChg>
      <pc:sldChg chg="delSp modSp mod modTransition delAnim modAnim modNotesTx">
        <pc:chgData name="DOMINGUEZ, Morgane" userId="d29c428e-ee62-4017-a838-521138d5b01c" providerId="ADAL" clId="{003FF50A-AF85-4D4E-8066-3BB1E7F18033}" dt="2025-02-16T12:30:33.881" v="420"/>
        <pc:sldMkLst>
          <pc:docMk/>
          <pc:sldMk cId="855723882" sldId="1000"/>
        </pc:sldMkLst>
        <pc:spChg chg="mod">
          <ac:chgData name="DOMINGUEZ, Morgane" userId="d29c428e-ee62-4017-a838-521138d5b01c" providerId="ADAL" clId="{003FF50A-AF85-4D4E-8066-3BB1E7F18033}" dt="2025-02-16T12:22:55.521" v="359" actId="1076"/>
          <ac:spMkLst>
            <pc:docMk/>
            <pc:sldMk cId="855723882" sldId="1000"/>
            <ac:spMk id="3" creationId="{B0BB85E6-6769-0798-4AB2-34051B566839}"/>
          </ac:spMkLst>
        </pc:spChg>
        <pc:picChg chg="del">
          <ac:chgData name="DOMINGUEZ, Morgane" userId="d29c428e-ee62-4017-a838-521138d5b01c" providerId="ADAL" clId="{003FF50A-AF85-4D4E-8066-3BB1E7F18033}" dt="2025-02-16T12:10:47.570" v="17" actId="478"/>
          <ac:picMkLst>
            <pc:docMk/>
            <pc:sldMk cId="855723882" sldId="1000"/>
            <ac:picMk id="6" creationId="{E7B34CDF-819D-6CC5-2D46-00034EDCDF8C}"/>
          </ac:picMkLst>
        </pc:picChg>
      </pc:sldChg>
      <pc:sldChg chg="delSp modSp mod modTransition delAnim modAnim modNotesTx">
        <pc:chgData name="DOMINGUEZ, Morgane" userId="d29c428e-ee62-4017-a838-521138d5b01c" providerId="ADAL" clId="{003FF50A-AF85-4D4E-8066-3BB1E7F18033}" dt="2025-02-16T12:32:47.485" v="439"/>
        <pc:sldMkLst>
          <pc:docMk/>
          <pc:sldMk cId="1331530797" sldId="1004"/>
        </pc:sldMkLst>
        <pc:spChg chg="mod">
          <ac:chgData name="DOMINGUEZ, Morgane" userId="d29c428e-ee62-4017-a838-521138d5b01c" providerId="ADAL" clId="{003FF50A-AF85-4D4E-8066-3BB1E7F18033}" dt="2025-02-16T12:25:37.118" v="383" actId="1076"/>
          <ac:spMkLst>
            <pc:docMk/>
            <pc:sldMk cId="1331530797" sldId="1004"/>
            <ac:spMk id="12" creationId="{23B3FBD9-AE43-F36A-52B8-662E850CBB83}"/>
          </ac:spMkLst>
        </pc:spChg>
        <pc:picChg chg="del">
          <ac:chgData name="DOMINGUEZ, Morgane" userId="d29c428e-ee62-4017-a838-521138d5b01c" providerId="ADAL" clId="{003FF50A-AF85-4D4E-8066-3BB1E7F18033}" dt="2025-02-16T12:12:15.233" v="102" actId="478"/>
          <ac:picMkLst>
            <pc:docMk/>
            <pc:sldMk cId="1331530797" sldId="1004"/>
            <ac:picMk id="7" creationId="{B5E81BE0-D2C1-21D0-883E-396562129F42}"/>
          </ac:picMkLst>
        </pc:picChg>
      </pc:sldChg>
      <pc:sldChg chg="delSp modSp mod modTransition delAnim modAnim modNotesTx">
        <pc:chgData name="DOMINGUEZ, Morgane" userId="d29c428e-ee62-4017-a838-521138d5b01c" providerId="ADAL" clId="{003FF50A-AF85-4D4E-8066-3BB1E7F18033}" dt="2025-02-16T12:34:15.190" v="449"/>
        <pc:sldMkLst>
          <pc:docMk/>
          <pc:sldMk cId="1251263579" sldId="1006"/>
        </pc:sldMkLst>
        <pc:spChg chg="mod">
          <ac:chgData name="DOMINGUEZ, Morgane" userId="d29c428e-ee62-4017-a838-521138d5b01c" providerId="ADAL" clId="{003FF50A-AF85-4D4E-8066-3BB1E7F18033}" dt="2025-02-16T12:26:52.086" v="395" actId="1076"/>
          <ac:spMkLst>
            <pc:docMk/>
            <pc:sldMk cId="1251263579" sldId="1006"/>
            <ac:spMk id="11" creationId="{441FDE29-08D4-E858-807F-D418DFDD345B}"/>
          </ac:spMkLst>
        </pc:spChg>
        <pc:picChg chg="del">
          <ac:chgData name="DOMINGUEZ, Morgane" userId="d29c428e-ee62-4017-a838-521138d5b01c" providerId="ADAL" clId="{003FF50A-AF85-4D4E-8066-3BB1E7F18033}" dt="2025-02-16T12:13:19.066" v="167" actId="478"/>
          <ac:picMkLst>
            <pc:docMk/>
            <pc:sldMk cId="1251263579" sldId="1006"/>
            <ac:picMk id="12" creationId="{E0DEA4AE-AF5D-82B5-715C-496B6080E8A9}"/>
          </ac:picMkLst>
        </pc:picChg>
      </pc:sldChg>
      <pc:sldChg chg="delSp modSp mod modTransition delAnim modAnim modNotesTx">
        <pc:chgData name="DOMINGUEZ, Morgane" userId="d29c428e-ee62-4017-a838-521138d5b01c" providerId="ADAL" clId="{003FF50A-AF85-4D4E-8066-3BB1E7F18033}" dt="2025-02-16T12:34:22.486" v="450"/>
        <pc:sldMkLst>
          <pc:docMk/>
          <pc:sldMk cId="3314454334" sldId="1007"/>
        </pc:sldMkLst>
        <pc:spChg chg="mod">
          <ac:chgData name="DOMINGUEZ, Morgane" userId="d29c428e-ee62-4017-a838-521138d5b01c" providerId="ADAL" clId="{003FF50A-AF85-4D4E-8066-3BB1E7F18033}" dt="2025-02-16T12:27:06.615" v="396" actId="1076"/>
          <ac:spMkLst>
            <pc:docMk/>
            <pc:sldMk cId="3314454334" sldId="1007"/>
            <ac:spMk id="9" creationId="{71A8F116-7A9F-B4BE-890C-1694E3B60BBD}"/>
          </ac:spMkLst>
        </pc:spChg>
        <pc:picChg chg="del">
          <ac:chgData name="DOMINGUEZ, Morgane" userId="d29c428e-ee62-4017-a838-521138d5b01c" providerId="ADAL" clId="{003FF50A-AF85-4D4E-8066-3BB1E7F18033}" dt="2025-02-16T12:13:23.135" v="172" actId="478"/>
          <ac:picMkLst>
            <pc:docMk/>
            <pc:sldMk cId="3314454334" sldId="1007"/>
            <ac:picMk id="4" creationId="{987BC2E5-A512-783A-B25A-744A841A80D4}"/>
          </ac:picMkLst>
        </pc:picChg>
      </pc:sldChg>
      <pc:sldChg chg="delSp modSp mod modTransition delAnim modAnim modNotesTx">
        <pc:chgData name="DOMINGUEZ, Morgane" userId="d29c428e-ee62-4017-a838-521138d5b01c" providerId="ADAL" clId="{003FF50A-AF85-4D4E-8066-3BB1E7F18033}" dt="2025-02-16T12:34:31.501" v="451"/>
        <pc:sldMkLst>
          <pc:docMk/>
          <pc:sldMk cId="4165512867" sldId="1008"/>
        </pc:sldMkLst>
        <pc:spChg chg="mod">
          <ac:chgData name="DOMINGUEZ, Morgane" userId="d29c428e-ee62-4017-a838-521138d5b01c" providerId="ADAL" clId="{003FF50A-AF85-4D4E-8066-3BB1E7F18033}" dt="2025-02-16T12:27:14.318" v="397" actId="1076"/>
          <ac:spMkLst>
            <pc:docMk/>
            <pc:sldMk cId="4165512867" sldId="1008"/>
            <ac:spMk id="9" creationId="{CBD9FE07-107E-6EB4-103C-B50EB7C26929}"/>
          </ac:spMkLst>
        </pc:spChg>
        <pc:picChg chg="del">
          <ac:chgData name="DOMINGUEZ, Morgane" userId="d29c428e-ee62-4017-a838-521138d5b01c" providerId="ADAL" clId="{003FF50A-AF85-4D4E-8066-3BB1E7F18033}" dt="2025-02-16T12:13:28.677" v="178" actId="478"/>
          <ac:picMkLst>
            <pc:docMk/>
            <pc:sldMk cId="4165512867" sldId="1008"/>
            <ac:picMk id="6" creationId="{DB39A542-F32D-E403-A96B-D8CFBE16C955}"/>
          </ac:picMkLst>
        </pc:picChg>
      </pc:sldChg>
      <pc:sldChg chg="delSp mod modTransition delAnim modNotesTx">
        <pc:chgData name="DOMINGUEZ, Morgane" userId="d29c428e-ee62-4017-a838-521138d5b01c" providerId="ADAL" clId="{003FF50A-AF85-4D4E-8066-3BB1E7F18033}" dt="2025-02-16T12:29:57.863" v="414"/>
        <pc:sldMkLst>
          <pc:docMk/>
          <pc:sldMk cId="3336729908" sldId="1013"/>
        </pc:sldMkLst>
        <pc:spChg chg="del">
          <ac:chgData name="DOMINGUEZ, Morgane" userId="d29c428e-ee62-4017-a838-521138d5b01c" providerId="ADAL" clId="{003FF50A-AF85-4D4E-8066-3BB1E7F18033}" dt="2025-02-16T12:22:01.260" v="349" actId="478"/>
          <ac:spMkLst>
            <pc:docMk/>
            <pc:sldMk cId="3336729908" sldId="1013"/>
            <ac:spMk id="4" creationId="{CE8D6ACC-0F65-BD36-4427-CB7EF157F94B}"/>
          </ac:spMkLst>
        </pc:spChg>
        <pc:picChg chg="del">
          <ac:chgData name="DOMINGUEZ, Morgane" userId="d29c428e-ee62-4017-a838-521138d5b01c" providerId="ADAL" clId="{003FF50A-AF85-4D4E-8066-3BB1E7F18033}" dt="2025-02-16T12:10:18.795" v="0" actId="478"/>
          <ac:picMkLst>
            <pc:docMk/>
            <pc:sldMk cId="3336729908" sldId="1013"/>
            <ac:picMk id="2" creationId="{20C36203-C681-2C1B-8019-92AC52CDB0F3}"/>
          </ac:picMkLst>
        </pc:picChg>
      </pc:sldChg>
      <pc:sldChg chg="delSp modSp mod modTransition delAnim modAnim modNotesTx">
        <pc:chgData name="DOMINGUEZ, Morgane" userId="d29c428e-ee62-4017-a838-521138d5b01c" providerId="ADAL" clId="{003FF50A-AF85-4D4E-8066-3BB1E7F18033}" dt="2025-02-16T12:34:51.125" v="454"/>
        <pc:sldMkLst>
          <pc:docMk/>
          <pc:sldMk cId="1163143416" sldId="2147474611"/>
        </pc:sldMkLst>
        <pc:spChg chg="mod">
          <ac:chgData name="DOMINGUEZ, Morgane" userId="d29c428e-ee62-4017-a838-521138d5b01c" providerId="ADAL" clId="{003FF50A-AF85-4D4E-8066-3BB1E7F18033}" dt="2025-02-16T12:27:49.412" v="405" actId="1076"/>
          <ac:spMkLst>
            <pc:docMk/>
            <pc:sldMk cId="1163143416" sldId="2147474611"/>
            <ac:spMk id="3" creationId="{FAC1211B-ACC2-4658-9200-8B5F7B43A4B6}"/>
          </ac:spMkLst>
        </pc:spChg>
        <pc:spChg chg="del">
          <ac:chgData name="DOMINGUEZ, Morgane" userId="d29c428e-ee62-4017-a838-521138d5b01c" providerId="ADAL" clId="{003FF50A-AF85-4D4E-8066-3BB1E7F18033}" dt="2025-02-16T12:13:46.903" v="196" actId="478"/>
          <ac:spMkLst>
            <pc:docMk/>
            <pc:sldMk cId="1163143416" sldId="2147474611"/>
            <ac:spMk id="7" creationId="{6119AE8A-A450-A4E5-B472-A6FE802B6F21}"/>
          </ac:spMkLst>
        </pc:spChg>
        <pc:spChg chg="del">
          <ac:chgData name="DOMINGUEZ, Morgane" userId="d29c428e-ee62-4017-a838-521138d5b01c" providerId="ADAL" clId="{003FF50A-AF85-4D4E-8066-3BB1E7F18033}" dt="2025-02-16T12:13:46.402" v="195" actId="478"/>
          <ac:spMkLst>
            <pc:docMk/>
            <pc:sldMk cId="1163143416" sldId="2147474611"/>
            <ac:spMk id="8" creationId="{ED4A8A0D-EE18-61CF-AC59-43A43B3182FA}"/>
          </ac:spMkLst>
        </pc:spChg>
        <pc:picChg chg="del">
          <ac:chgData name="DOMINGUEZ, Morgane" userId="d29c428e-ee62-4017-a838-521138d5b01c" providerId="ADAL" clId="{003FF50A-AF85-4D4E-8066-3BB1E7F18033}" dt="2025-02-16T12:13:41.570" v="191" actId="478"/>
          <ac:picMkLst>
            <pc:docMk/>
            <pc:sldMk cId="1163143416" sldId="2147474611"/>
            <ac:picMk id="4" creationId="{3423CC5C-F475-D5EF-50E3-013B5B45D1AF}"/>
          </ac:picMkLst>
        </pc:picChg>
      </pc:sldChg>
      <pc:sldChg chg="delSp modSp mod modTransition delAnim modNotesTx">
        <pc:chgData name="DOMINGUEZ, Morgane" userId="d29c428e-ee62-4017-a838-521138d5b01c" providerId="ADAL" clId="{003FF50A-AF85-4D4E-8066-3BB1E7F18033}" dt="2025-02-16T12:34:44.312" v="453"/>
        <pc:sldMkLst>
          <pc:docMk/>
          <pc:sldMk cId="4257536088" sldId="2147474615"/>
        </pc:sldMkLst>
        <pc:spChg chg="mod">
          <ac:chgData name="DOMINGUEZ, Morgane" userId="d29c428e-ee62-4017-a838-521138d5b01c" providerId="ADAL" clId="{003FF50A-AF85-4D4E-8066-3BB1E7F18033}" dt="2025-02-16T12:27:39.382" v="402" actId="1076"/>
          <ac:spMkLst>
            <pc:docMk/>
            <pc:sldMk cId="4257536088" sldId="2147474615"/>
            <ac:spMk id="3" creationId="{9357F331-8939-62AB-C315-4A1EEE4579F6}"/>
          </ac:spMkLst>
        </pc:spChg>
        <pc:picChg chg="del">
          <ac:chgData name="DOMINGUEZ, Morgane" userId="d29c428e-ee62-4017-a838-521138d5b01c" providerId="ADAL" clId="{003FF50A-AF85-4D4E-8066-3BB1E7F18033}" dt="2025-02-16T12:13:38.679" v="190" actId="478"/>
          <ac:picMkLst>
            <pc:docMk/>
            <pc:sldMk cId="4257536088" sldId="2147474615"/>
            <ac:picMk id="2" creationId="{3AAF8237-0686-090A-5FC8-8C3DA348AC68}"/>
          </ac:picMkLst>
        </pc:picChg>
      </pc:sldChg>
      <pc:sldChg chg="delSp modSp mod modTransition delAnim modNotesTx">
        <pc:chgData name="DOMINGUEZ, Morgane" userId="d29c428e-ee62-4017-a838-521138d5b01c" providerId="ADAL" clId="{003FF50A-AF85-4D4E-8066-3BB1E7F18033}" dt="2025-02-16T12:35:04.108" v="456"/>
        <pc:sldMkLst>
          <pc:docMk/>
          <pc:sldMk cId="4244080021" sldId="2147474617"/>
        </pc:sldMkLst>
        <pc:spChg chg="mod">
          <ac:chgData name="DOMINGUEZ, Morgane" userId="d29c428e-ee62-4017-a838-521138d5b01c" providerId="ADAL" clId="{003FF50A-AF85-4D4E-8066-3BB1E7F18033}" dt="2025-02-16T12:28:16.493" v="408" actId="1076"/>
          <ac:spMkLst>
            <pc:docMk/>
            <pc:sldMk cId="4244080021" sldId="2147474617"/>
            <ac:spMk id="8" creationId="{177E6CA8-3C05-D360-0F4F-6803D9161550}"/>
          </ac:spMkLst>
        </pc:spChg>
        <pc:spChg chg="del">
          <ac:chgData name="DOMINGUEZ, Morgane" userId="d29c428e-ee62-4017-a838-521138d5b01c" providerId="ADAL" clId="{003FF50A-AF85-4D4E-8066-3BB1E7F18033}" dt="2025-02-16T12:13:54.906" v="200" actId="478"/>
          <ac:spMkLst>
            <pc:docMk/>
            <pc:sldMk cId="4244080021" sldId="2147474617"/>
            <ac:spMk id="11" creationId="{83E7B11B-B6DB-E3D2-BD05-F2D630F1BB8D}"/>
          </ac:spMkLst>
        </pc:spChg>
        <pc:spChg chg="del">
          <ac:chgData name="DOMINGUEZ, Morgane" userId="d29c428e-ee62-4017-a838-521138d5b01c" providerId="ADAL" clId="{003FF50A-AF85-4D4E-8066-3BB1E7F18033}" dt="2025-02-16T12:13:54.142" v="199" actId="478"/>
          <ac:spMkLst>
            <pc:docMk/>
            <pc:sldMk cId="4244080021" sldId="2147474617"/>
            <ac:spMk id="14" creationId="{4429AE02-2280-E52F-FA0C-C6CA5ADDD96C}"/>
          </ac:spMkLst>
        </pc:spChg>
        <pc:picChg chg="del mod">
          <ac:chgData name="DOMINGUEZ, Morgane" userId="d29c428e-ee62-4017-a838-521138d5b01c" providerId="ADAL" clId="{003FF50A-AF85-4D4E-8066-3BB1E7F18033}" dt="2025-02-16T12:13:56.863" v="202" actId="478"/>
          <ac:picMkLst>
            <pc:docMk/>
            <pc:sldMk cId="4244080021" sldId="2147474617"/>
            <ac:picMk id="2" creationId="{A0559092-9A22-6212-5435-3555105E31EA}"/>
          </ac:picMkLst>
        </pc:picChg>
      </pc:sldChg>
      <pc:sldChg chg="delSp modSp mod modTransition delAnim modNotesTx">
        <pc:chgData name="DOMINGUEZ, Morgane" userId="d29c428e-ee62-4017-a838-521138d5b01c" providerId="ADAL" clId="{003FF50A-AF85-4D4E-8066-3BB1E7F18033}" dt="2025-02-16T12:35:10.186" v="457"/>
        <pc:sldMkLst>
          <pc:docMk/>
          <pc:sldMk cId="1809511498" sldId="2147474618"/>
        </pc:sldMkLst>
        <pc:spChg chg="mod">
          <ac:chgData name="DOMINGUEZ, Morgane" userId="d29c428e-ee62-4017-a838-521138d5b01c" providerId="ADAL" clId="{003FF50A-AF85-4D4E-8066-3BB1E7F18033}" dt="2025-02-16T12:28:22.695" v="409" actId="1076"/>
          <ac:spMkLst>
            <pc:docMk/>
            <pc:sldMk cId="1809511498" sldId="2147474618"/>
            <ac:spMk id="9" creationId="{5D9074B9-EBA7-9531-C9DF-A89C7FEE23C2}"/>
          </ac:spMkLst>
        </pc:spChg>
        <pc:picChg chg="del">
          <ac:chgData name="DOMINGUEZ, Morgane" userId="d29c428e-ee62-4017-a838-521138d5b01c" providerId="ADAL" clId="{003FF50A-AF85-4D4E-8066-3BB1E7F18033}" dt="2025-02-16T12:14:01.288" v="203" actId="478"/>
          <ac:picMkLst>
            <pc:docMk/>
            <pc:sldMk cId="1809511498" sldId="2147474618"/>
            <ac:picMk id="8" creationId="{BC3FA318-7BC4-86E2-8B6D-7991C4CC10A9}"/>
          </ac:picMkLst>
        </pc:picChg>
      </pc:sldChg>
      <pc:sldChg chg="delSp modSp mod modTransition delAnim modNotesTx">
        <pc:chgData name="DOMINGUEZ, Morgane" userId="d29c428e-ee62-4017-a838-521138d5b01c" providerId="ADAL" clId="{003FF50A-AF85-4D4E-8066-3BB1E7F18033}" dt="2025-02-16T12:35:15.748" v="458"/>
        <pc:sldMkLst>
          <pc:docMk/>
          <pc:sldMk cId="1406677034" sldId="2147474619"/>
        </pc:sldMkLst>
        <pc:spChg chg="del">
          <ac:chgData name="DOMINGUEZ, Morgane" userId="d29c428e-ee62-4017-a838-521138d5b01c" providerId="ADAL" clId="{003FF50A-AF85-4D4E-8066-3BB1E7F18033}" dt="2025-02-16T12:14:06.430" v="206" actId="478"/>
          <ac:spMkLst>
            <pc:docMk/>
            <pc:sldMk cId="1406677034" sldId="2147474619"/>
            <ac:spMk id="8" creationId="{08FDB24C-4FE4-BCF6-35F1-F67A512EB10D}"/>
          </ac:spMkLst>
        </pc:spChg>
        <pc:spChg chg="del">
          <ac:chgData name="DOMINGUEZ, Morgane" userId="d29c428e-ee62-4017-a838-521138d5b01c" providerId="ADAL" clId="{003FF50A-AF85-4D4E-8066-3BB1E7F18033}" dt="2025-02-16T12:14:05.729" v="205" actId="478"/>
          <ac:spMkLst>
            <pc:docMk/>
            <pc:sldMk cId="1406677034" sldId="2147474619"/>
            <ac:spMk id="9" creationId="{75397EFD-C9ED-2361-D5BC-624BB45C1771}"/>
          </ac:spMkLst>
        </pc:spChg>
        <pc:spChg chg="mod">
          <ac:chgData name="DOMINGUEZ, Morgane" userId="d29c428e-ee62-4017-a838-521138d5b01c" providerId="ADAL" clId="{003FF50A-AF85-4D4E-8066-3BB1E7F18033}" dt="2025-02-16T12:28:29.367" v="410" actId="1076"/>
          <ac:spMkLst>
            <pc:docMk/>
            <pc:sldMk cId="1406677034" sldId="2147474619"/>
            <ac:spMk id="11" creationId="{4196680A-F14B-C1AA-4D64-A42CBD97EBFE}"/>
          </ac:spMkLst>
        </pc:spChg>
        <pc:picChg chg="del">
          <ac:chgData name="DOMINGUEZ, Morgane" userId="d29c428e-ee62-4017-a838-521138d5b01c" providerId="ADAL" clId="{003FF50A-AF85-4D4E-8066-3BB1E7F18033}" dt="2025-02-16T12:14:03.740" v="204" actId="478"/>
          <ac:picMkLst>
            <pc:docMk/>
            <pc:sldMk cId="1406677034" sldId="2147474619"/>
            <ac:picMk id="10" creationId="{84443CBD-5A5A-C696-0F4C-98110D8B5535}"/>
          </ac:picMkLst>
        </pc:picChg>
      </pc:sldChg>
      <pc:sldChg chg="delSp modSp mod modTransition delAnim modNotesTx">
        <pc:chgData name="DOMINGUEZ, Morgane" userId="d29c428e-ee62-4017-a838-521138d5b01c" providerId="ADAL" clId="{003FF50A-AF85-4D4E-8066-3BB1E7F18033}" dt="2025-02-16T12:35:22.082" v="459"/>
        <pc:sldMkLst>
          <pc:docMk/>
          <pc:sldMk cId="1316753967" sldId="2147474620"/>
        </pc:sldMkLst>
        <pc:spChg chg="mod">
          <ac:chgData name="DOMINGUEZ, Morgane" userId="d29c428e-ee62-4017-a838-521138d5b01c" providerId="ADAL" clId="{003FF50A-AF85-4D4E-8066-3BB1E7F18033}" dt="2025-02-16T12:28:34.882" v="411" actId="1076"/>
          <ac:spMkLst>
            <pc:docMk/>
            <pc:sldMk cId="1316753967" sldId="2147474620"/>
            <ac:spMk id="9" creationId="{6074F98C-96AE-F1DA-967D-7EF7E4310055}"/>
          </ac:spMkLst>
        </pc:spChg>
        <pc:picChg chg="del">
          <ac:chgData name="DOMINGUEZ, Morgane" userId="d29c428e-ee62-4017-a838-521138d5b01c" providerId="ADAL" clId="{003FF50A-AF85-4D4E-8066-3BB1E7F18033}" dt="2025-02-16T12:14:09.320" v="207" actId="478"/>
          <ac:picMkLst>
            <pc:docMk/>
            <pc:sldMk cId="1316753967" sldId="2147474620"/>
            <ac:picMk id="8" creationId="{B8CF8931-F74D-D2F8-4272-FEDD6E6E99C6}"/>
          </ac:picMkLst>
        </pc:picChg>
      </pc:sldChg>
      <pc:sldChg chg="delSp modSp mod modTransition delAnim modAnim modNotesTx">
        <pc:chgData name="DOMINGUEZ, Morgane" userId="d29c428e-ee62-4017-a838-521138d5b01c" providerId="ADAL" clId="{003FF50A-AF85-4D4E-8066-3BB1E7F18033}" dt="2025-02-16T12:34:57.124" v="455"/>
        <pc:sldMkLst>
          <pc:docMk/>
          <pc:sldMk cId="3867862830" sldId="2147474623"/>
        </pc:sldMkLst>
        <pc:spChg chg="mod">
          <ac:chgData name="DOMINGUEZ, Morgane" userId="d29c428e-ee62-4017-a838-521138d5b01c" providerId="ADAL" clId="{003FF50A-AF85-4D4E-8066-3BB1E7F18033}" dt="2025-02-16T12:28:09.468" v="407" actId="1076"/>
          <ac:spMkLst>
            <pc:docMk/>
            <pc:sldMk cId="3867862830" sldId="2147474623"/>
            <ac:spMk id="9" creationId="{C036664F-F24E-00CA-4043-DF10AD0BB229}"/>
          </ac:spMkLst>
        </pc:spChg>
        <pc:picChg chg="del">
          <ac:chgData name="DOMINGUEZ, Morgane" userId="d29c428e-ee62-4017-a838-521138d5b01c" providerId="ADAL" clId="{003FF50A-AF85-4D4E-8066-3BB1E7F18033}" dt="2025-02-16T12:13:50.513" v="198" actId="478"/>
          <ac:picMkLst>
            <pc:docMk/>
            <pc:sldMk cId="3867862830" sldId="2147474623"/>
            <ac:picMk id="8" creationId="{CC661821-8ACB-9028-E61F-03EF017818C9}"/>
          </ac:picMkLst>
        </pc:picChg>
      </pc:sldChg>
      <pc:sldChg chg="delSp modSp mod modTransition delAnim modNotesTx">
        <pc:chgData name="DOMINGUEZ, Morgane" userId="d29c428e-ee62-4017-a838-521138d5b01c" providerId="ADAL" clId="{003FF50A-AF85-4D4E-8066-3BB1E7F18033}" dt="2025-02-16T12:35:28.128" v="460"/>
        <pc:sldMkLst>
          <pc:docMk/>
          <pc:sldMk cId="2849894684" sldId="2147474632"/>
        </pc:sldMkLst>
        <pc:spChg chg="mod">
          <ac:chgData name="DOMINGUEZ, Morgane" userId="d29c428e-ee62-4017-a838-521138d5b01c" providerId="ADAL" clId="{003FF50A-AF85-4D4E-8066-3BB1E7F18033}" dt="2025-02-16T12:28:42.772" v="413" actId="255"/>
          <ac:spMkLst>
            <pc:docMk/>
            <pc:sldMk cId="2849894684" sldId="2147474632"/>
            <ac:spMk id="4" creationId="{1B6E78E8-3FE4-C7A1-8332-BE841D4EE2CB}"/>
          </ac:spMkLst>
        </pc:spChg>
        <pc:picChg chg="del">
          <ac:chgData name="DOMINGUEZ, Morgane" userId="d29c428e-ee62-4017-a838-521138d5b01c" providerId="ADAL" clId="{003FF50A-AF85-4D4E-8066-3BB1E7F18033}" dt="2025-02-16T12:14:12.141" v="208" actId="478"/>
          <ac:picMkLst>
            <pc:docMk/>
            <pc:sldMk cId="2849894684" sldId="2147474632"/>
            <ac:picMk id="3" creationId="{0CEDF009-E3AA-F66F-4EF1-F19B4E9B5C96}"/>
          </ac:picMkLst>
        </pc:picChg>
      </pc:sldChg>
      <pc:sldChg chg="delSp modSp mod modTransition delAnim modAnim modNotesTx">
        <pc:chgData name="DOMINGUEZ, Morgane" userId="d29c428e-ee62-4017-a838-521138d5b01c" providerId="ADAL" clId="{003FF50A-AF85-4D4E-8066-3BB1E7F18033}" dt="2025-02-16T12:31:02.031" v="425"/>
        <pc:sldMkLst>
          <pc:docMk/>
          <pc:sldMk cId="0" sldId="2147474633"/>
        </pc:sldMkLst>
        <pc:spChg chg="mod">
          <ac:chgData name="DOMINGUEZ, Morgane" userId="d29c428e-ee62-4017-a838-521138d5b01c" providerId="ADAL" clId="{003FF50A-AF85-4D4E-8066-3BB1E7F18033}" dt="2025-02-16T12:23:39.407" v="366" actId="1076"/>
          <ac:spMkLst>
            <pc:docMk/>
            <pc:sldMk cId="0" sldId="2147474633"/>
            <ac:spMk id="14" creationId="{4CAE73E1-334B-306E-CCFE-8B00F32E9B9F}"/>
          </ac:spMkLst>
        </pc:spChg>
        <pc:picChg chg="del">
          <ac:chgData name="DOMINGUEZ, Morgane" userId="d29c428e-ee62-4017-a838-521138d5b01c" providerId="ADAL" clId="{003FF50A-AF85-4D4E-8066-3BB1E7F18033}" dt="2025-02-16T12:11:10.288" v="38" actId="478"/>
          <ac:picMkLst>
            <pc:docMk/>
            <pc:sldMk cId="0" sldId="2147474633"/>
            <ac:picMk id="9" creationId="{639C6219-49EF-AE9C-9CC5-DB6C7F09F241}"/>
          </ac:picMkLst>
        </pc:picChg>
      </pc:sldChg>
      <pc:sldChg chg="delSp mod modTransition delAnim modNotesTx">
        <pc:chgData name="DOMINGUEZ, Morgane" userId="d29c428e-ee62-4017-a838-521138d5b01c" providerId="ADAL" clId="{003FF50A-AF85-4D4E-8066-3BB1E7F18033}" dt="2025-02-16T12:32:39.798" v="438"/>
        <pc:sldMkLst>
          <pc:docMk/>
          <pc:sldMk cId="875082866" sldId="2147474634"/>
        </pc:sldMkLst>
        <pc:spChg chg="del">
          <ac:chgData name="DOMINGUEZ, Morgane" userId="d29c428e-ee62-4017-a838-521138d5b01c" providerId="ADAL" clId="{003FF50A-AF85-4D4E-8066-3BB1E7F18033}" dt="2025-02-16T12:25:28.072" v="382" actId="478"/>
          <ac:spMkLst>
            <pc:docMk/>
            <pc:sldMk cId="875082866" sldId="2147474634"/>
            <ac:spMk id="9" creationId="{08DB900A-F96C-0664-C035-E792C23F3001}"/>
          </ac:spMkLst>
        </pc:spChg>
        <pc:picChg chg="del">
          <ac:chgData name="DOMINGUEZ, Morgane" userId="d29c428e-ee62-4017-a838-521138d5b01c" providerId="ADAL" clId="{003FF50A-AF85-4D4E-8066-3BB1E7F18033}" dt="2025-02-16T12:12:10.630" v="101" actId="478"/>
          <ac:picMkLst>
            <pc:docMk/>
            <pc:sldMk cId="875082866" sldId="2147474634"/>
            <ac:picMk id="6" creationId="{33A44D05-BA51-24B4-2C52-85BEC98F3C6A}"/>
          </ac:picMkLst>
        </pc:picChg>
      </pc:sldChg>
      <pc:sldChg chg="delSp mod modTransition delAnim modNotesTx">
        <pc:chgData name="DOMINGUEZ, Morgane" userId="d29c428e-ee62-4017-a838-521138d5b01c" providerId="ADAL" clId="{003FF50A-AF85-4D4E-8066-3BB1E7F18033}" dt="2025-02-16T12:34:07.377" v="448"/>
        <pc:sldMkLst>
          <pc:docMk/>
          <pc:sldMk cId="1230617023" sldId="2147474635"/>
        </pc:sldMkLst>
        <pc:spChg chg="del">
          <ac:chgData name="DOMINGUEZ, Morgane" userId="d29c428e-ee62-4017-a838-521138d5b01c" providerId="ADAL" clId="{003FF50A-AF85-4D4E-8066-3BB1E7F18033}" dt="2025-02-16T12:26:40.224" v="394" actId="478"/>
          <ac:spMkLst>
            <pc:docMk/>
            <pc:sldMk cId="1230617023" sldId="2147474635"/>
            <ac:spMk id="9" creationId="{425ED450-3336-C4E5-BB85-16F5031CECEE}"/>
          </ac:spMkLst>
        </pc:spChg>
        <pc:picChg chg="del">
          <ac:chgData name="DOMINGUEZ, Morgane" userId="d29c428e-ee62-4017-a838-521138d5b01c" providerId="ADAL" clId="{003FF50A-AF85-4D4E-8066-3BB1E7F18033}" dt="2025-02-16T12:13:15.184" v="166" actId="478"/>
          <ac:picMkLst>
            <pc:docMk/>
            <pc:sldMk cId="1230617023" sldId="2147474635"/>
            <ac:picMk id="6" creationId="{9387C3F8-37C8-418B-6507-A5EACAAFA898}"/>
          </ac:picMkLst>
        </pc:picChg>
      </pc:sldChg>
      <pc:sldChg chg="delSp modSp mod modTransition delAnim modNotesTx">
        <pc:chgData name="DOMINGUEZ, Morgane" userId="d29c428e-ee62-4017-a838-521138d5b01c" providerId="ADAL" clId="{003FF50A-AF85-4D4E-8066-3BB1E7F18033}" dt="2025-02-16T12:30:08.284" v="416"/>
        <pc:sldMkLst>
          <pc:docMk/>
          <pc:sldMk cId="0" sldId="2147474636"/>
        </pc:sldMkLst>
        <pc:spChg chg="mod">
          <ac:chgData name="DOMINGUEZ, Morgane" userId="d29c428e-ee62-4017-a838-521138d5b01c" providerId="ADAL" clId="{003FF50A-AF85-4D4E-8066-3BB1E7F18033}" dt="2025-02-16T12:22:18.290" v="352" actId="1076"/>
          <ac:spMkLst>
            <pc:docMk/>
            <pc:sldMk cId="0" sldId="2147474636"/>
            <ac:spMk id="7" creationId="{D7379F55-D0FE-F7B3-DCDE-2959C98F381F}"/>
          </ac:spMkLst>
        </pc:spChg>
        <pc:picChg chg="del">
          <ac:chgData name="DOMINGUEZ, Morgane" userId="d29c428e-ee62-4017-a838-521138d5b01c" providerId="ADAL" clId="{003FF50A-AF85-4D4E-8066-3BB1E7F18033}" dt="2025-02-16T12:10:28.535" v="2" actId="478"/>
          <ac:picMkLst>
            <pc:docMk/>
            <pc:sldMk cId="0" sldId="2147474636"/>
            <ac:picMk id="2" creationId="{232F3532-7231-0DDC-7CB7-79A702050446}"/>
          </ac:picMkLst>
        </pc:picChg>
      </pc:sldChg>
      <pc:sldChg chg="delSp modSp mod modTransition delAnim modAnim modNotesTx">
        <pc:chgData name="DOMINGUEZ, Morgane" userId="d29c428e-ee62-4017-a838-521138d5b01c" providerId="ADAL" clId="{003FF50A-AF85-4D4E-8066-3BB1E7F18033}" dt="2025-02-16T12:30:20.357" v="418"/>
        <pc:sldMkLst>
          <pc:docMk/>
          <pc:sldMk cId="1200399263" sldId="2147474637"/>
        </pc:sldMkLst>
        <pc:spChg chg="mod">
          <ac:chgData name="DOMINGUEZ, Morgane" userId="d29c428e-ee62-4017-a838-521138d5b01c" providerId="ADAL" clId="{003FF50A-AF85-4D4E-8066-3BB1E7F18033}" dt="2025-02-16T12:22:38.960" v="356" actId="1076"/>
          <ac:spMkLst>
            <pc:docMk/>
            <pc:sldMk cId="1200399263" sldId="2147474637"/>
            <ac:spMk id="2" creationId="{D26BBD7D-483B-CA8D-C3EF-FF1B91F0558D}"/>
          </ac:spMkLst>
        </pc:spChg>
        <pc:picChg chg="del">
          <ac:chgData name="DOMINGUEZ, Morgane" userId="d29c428e-ee62-4017-a838-521138d5b01c" providerId="ADAL" clId="{003FF50A-AF85-4D4E-8066-3BB1E7F18033}" dt="2025-02-16T12:10:39.842" v="11" actId="478"/>
          <ac:picMkLst>
            <pc:docMk/>
            <pc:sldMk cId="1200399263" sldId="2147474637"/>
            <ac:picMk id="15" creationId="{28513B63-C982-133A-8B4B-C1683DC3C498}"/>
          </ac:picMkLst>
        </pc:picChg>
      </pc:sldChg>
      <pc:sldChg chg="delSp modSp mod modTransition delAnim modAnim modNotesTx">
        <pc:chgData name="DOMINGUEZ, Morgane" userId="d29c428e-ee62-4017-a838-521138d5b01c" providerId="ADAL" clId="{003FF50A-AF85-4D4E-8066-3BB1E7F18033}" dt="2025-02-16T12:30:39.724" v="421"/>
        <pc:sldMkLst>
          <pc:docMk/>
          <pc:sldMk cId="2850167451" sldId="2147474641"/>
        </pc:sldMkLst>
        <pc:spChg chg="mod">
          <ac:chgData name="DOMINGUEZ, Morgane" userId="d29c428e-ee62-4017-a838-521138d5b01c" providerId="ADAL" clId="{003FF50A-AF85-4D4E-8066-3BB1E7F18033}" dt="2025-02-16T12:23:02.442" v="360" actId="1076"/>
          <ac:spMkLst>
            <pc:docMk/>
            <pc:sldMk cId="2850167451" sldId="2147474641"/>
            <ac:spMk id="11" creationId="{85AAD826-ACE6-0C18-FDC9-28723C9571DE}"/>
          </ac:spMkLst>
        </pc:spChg>
        <pc:picChg chg="del">
          <ac:chgData name="DOMINGUEZ, Morgane" userId="d29c428e-ee62-4017-a838-521138d5b01c" providerId="ADAL" clId="{003FF50A-AF85-4D4E-8066-3BB1E7F18033}" dt="2025-02-16T12:10:53.928" v="26" actId="478"/>
          <ac:picMkLst>
            <pc:docMk/>
            <pc:sldMk cId="2850167451" sldId="2147474641"/>
            <ac:picMk id="3" creationId="{D944356C-7A15-B4E9-CB42-7004E2724AE1}"/>
          </ac:picMkLst>
        </pc:picChg>
      </pc:sldChg>
      <pc:sldChg chg="delSp modSp mod modTransition delAnim modAnim modNotesTx">
        <pc:chgData name="DOMINGUEZ, Morgane" userId="d29c428e-ee62-4017-a838-521138d5b01c" providerId="ADAL" clId="{003FF50A-AF85-4D4E-8066-3BB1E7F18033}" dt="2025-02-16T12:31:18.201" v="427"/>
        <pc:sldMkLst>
          <pc:docMk/>
          <pc:sldMk cId="881097512" sldId="2147474648"/>
        </pc:sldMkLst>
        <pc:spChg chg="mod">
          <ac:chgData name="DOMINGUEZ, Morgane" userId="d29c428e-ee62-4017-a838-521138d5b01c" providerId="ADAL" clId="{003FF50A-AF85-4D4E-8066-3BB1E7F18033}" dt="2025-02-16T12:23:52.200" v="368" actId="1076"/>
          <ac:spMkLst>
            <pc:docMk/>
            <pc:sldMk cId="881097512" sldId="2147474648"/>
            <ac:spMk id="5" creationId="{3A63BC70-925E-9920-3B0B-16149FB968C3}"/>
          </ac:spMkLst>
        </pc:spChg>
        <pc:picChg chg="del">
          <ac:chgData name="DOMINGUEZ, Morgane" userId="d29c428e-ee62-4017-a838-521138d5b01c" providerId="ADAL" clId="{003FF50A-AF85-4D4E-8066-3BB1E7F18033}" dt="2025-02-16T12:11:18.824" v="46" actId="478"/>
          <ac:picMkLst>
            <pc:docMk/>
            <pc:sldMk cId="881097512" sldId="2147474648"/>
            <ac:picMk id="2" creationId="{B93A6609-4968-5B73-D613-27EBBE80EDB0}"/>
          </ac:picMkLst>
        </pc:picChg>
      </pc:sldChg>
      <pc:sldChg chg="delSp modSp mod modTransition delAnim modAnim modNotesTx">
        <pc:chgData name="DOMINGUEZ, Morgane" userId="d29c428e-ee62-4017-a838-521138d5b01c" providerId="ADAL" clId="{003FF50A-AF85-4D4E-8066-3BB1E7F18033}" dt="2025-02-16T12:34:01.440" v="447"/>
        <pc:sldMkLst>
          <pc:docMk/>
          <pc:sldMk cId="2460389155" sldId="2147474650"/>
        </pc:sldMkLst>
        <pc:spChg chg="mod">
          <ac:chgData name="DOMINGUEZ, Morgane" userId="d29c428e-ee62-4017-a838-521138d5b01c" providerId="ADAL" clId="{003FF50A-AF85-4D4E-8066-3BB1E7F18033}" dt="2025-02-16T12:26:34.537" v="393" actId="1076"/>
          <ac:spMkLst>
            <pc:docMk/>
            <pc:sldMk cId="2460389155" sldId="2147474650"/>
            <ac:spMk id="6" creationId="{92E2DDB3-560F-8973-76F6-4E17990FD547}"/>
          </ac:spMkLst>
        </pc:spChg>
        <pc:picChg chg="del">
          <ac:chgData name="DOMINGUEZ, Morgane" userId="d29c428e-ee62-4017-a838-521138d5b01c" providerId="ADAL" clId="{003FF50A-AF85-4D4E-8066-3BB1E7F18033}" dt="2025-02-16T12:13:10.889" v="161" actId="478"/>
          <ac:picMkLst>
            <pc:docMk/>
            <pc:sldMk cId="2460389155" sldId="2147474650"/>
            <ac:picMk id="8" creationId="{390333E6-BB8E-78A2-024C-E8C9DB801B6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Module 5 of the GTFCC online course on cholera surveillance for health authorities.</a:t>
            </a:r>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254238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 surveillance objective is to track cholera clusters, a suspected cholera case is any person who has acute watery diarrhoea (AWD) or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no additional criteria on age or severe dehydration to identify suspected cholera cases. This sensitive case definition is used to facilitate the comprehensive identification of suspected cases in order to increase chances to interrupt transmission by implementing interventions around cases.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10</a:t>
            </a:fld>
            <a:endParaRPr lang="en-US"/>
          </a:p>
        </p:txBody>
      </p:sp>
    </p:spTree>
    <p:extLst>
      <p:ext uri="{BB962C8B-B14F-4D97-AF65-F5344CB8AC3E}">
        <p14:creationId xmlns:p14="http://schemas.microsoft.com/office/powerpoint/2010/main" val="195169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suspected cholera case detected through health-facility based surveillance, community-based surveillance or event-based surveillance is reported to the health authority within a day.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Prompt reporting is essential in order not to delay interventions around cases. Time is key to interrupt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week, no suspected cholera case was detected, the absence of cases is reported to the health authority at the end of the week. This is zero reporting. Zero reporting should be performed by all reporting sites at health facility level and at community level.</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11</a:t>
            </a:fld>
            <a:endParaRPr lang="en-US"/>
          </a:p>
        </p:txBody>
      </p:sp>
    </p:spTree>
    <p:extLst>
      <p:ext uri="{BB962C8B-B14F-4D97-AF65-F5344CB8AC3E}">
        <p14:creationId xmlns:p14="http://schemas.microsoft.com/office/powerpoint/2010/main" val="2205816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When the surveillance objective is to track clusters, all suspected cholera cases are tested. Exhaustive testing is critical to understand clustered transmission and orient interventions accordingly.</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Where rapid diagnostic tests (</a:t>
            </a:r>
            <a:r>
              <a:rPr lang="en-US" sz="1800" b="0" kern="100" dirty="0" err="1">
                <a:solidFill>
                  <a:srgbClr val="009999"/>
                </a:solidFill>
                <a:effectLst/>
                <a:latin typeface="Calibri" panose="020F0502020204030204" pitchFamily="34" charset="0"/>
                <a:cs typeface="Times New Roman" panose="02020603050405020304" pitchFamily="18" charset="0"/>
              </a:rPr>
              <a:t>RDTs</a:t>
            </a:r>
            <a:r>
              <a:rPr lang="en-US" sz="1800" b="0" kern="100" dirty="0">
                <a:solidFill>
                  <a:srgbClr val="009999"/>
                </a:solidFill>
                <a:effectLst/>
                <a:latin typeface="Calibri" panose="020F0502020204030204" pitchFamily="34" charset="0"/>
                <a:cs typeface="Times New Roman" panose="02020603050405020304" pitchFamily="18" charset="0"/>
              </a:rPr>
              <a:t>) are available, </a:t>
            </a:r>
            <a:r>
              <a:rPr lang="en-US" sz="1800" b="0" kern="100" dirty="0" err="1">
                <a:solidFill>
                  <a:srgbClr val="009999"/>
                </a:solidFill>
                <a:effectLst/>
                <a:latin typeface="Calibri" panose="020F0502020204030204" pitchFamily="34" charset="0"/>
                <a:cs typeface="Times New Roman" panose="02020603050405020304" pitchFamily="18" charset="0"/>
              </a:rPr>
              <a:t>RDTs</a:t>
            </a:r>
            <a:r>
              <a:rPr lang="en-US" sz="1800" b="0" kern="100" dirty="0">
                <a:solidFill>
                  <a:srgbClr val="009999"/>
                </a:solidFill>
                <a:effectLst/>
                <a:latin typeface="Calibri" panose="020F0502020204030204" pitchFamily="34" charset="0"/>
                <a:cs typeface="Times New Roman" panose="02020603050405020304" pitchFamily="18" charset="0"/>
              </a:rPr>
              <a:t> are used to triage samples for confirmatory testing. Any suspected cholera case is tested by </a:t>
            </a:r>
            <a:r>
              <a:rPr lang="en-US" sz="1800" b="0" kern="100" dirty="0" err="1">
                <a:solidFill>
                  <a:srgbClr val="009999"/>
                </a:solidFill>
                <a:effectLst/>
                <a:latin typeface="Calibri" panose="020F0502020204030204" pitchFamily="34" charset="0"/>
                <a:cs typeface="Times New Roman" panose="02020603050405020304" pitchFamily="18" charset="0"/>
              </a:rPr>
              <a:t>RDT</a:t>
            </a:r>
            <a:r>
              <a:rPr lang="en-US" sz="1800" b="0" kern="100" dirty="0">
                <a:solidFill>
                  <a:srgbClr val="009999"/>
                </a:solidFill>
                <a:effectLst/>
                <a:latin typeface="Calibri" panose="020F0502020204030204" pitchFamily="34" charset="0"/>
                <a:cs typeface="Times New Roman" panose="02020603050405020304" pitchFamily="18" charset="0"/>
              </a:rPr>
              <a:t>, and confirmatory testing is performed on suspected cases tested positive by </a:t>
            </a:r>
            <a:r>
              <a:rPr lang="en-US" sz="1800" b="0" kern="100" dirty="0" err="1">
                <a:solidFill>
                  <a:srgbClr val="009999"/>
                </a:solidFill>
                <a:effectLst/>
                <a:latin typeface="Calibri" panose="020F0502020204030204" pitchFamily="34" charset="0"/>
                <a:cs typeface="Times New Roman" panose="02020603050405020304" pitchFamily="18" charset="0"/>
              </a:rPr>
              <a:t>RDT</a:t>
            </a:r>
            <a:r>
              <a:rPr lang="en-US" sz="1800" b="0" kern="100" dirty="0">
                <a:solidFill>
                  <a:srgbClr val="009999"/>
                </a:solidFill>
                <a:effectLst/>
                <a:latin typeface="Calibri" panose="020F0502020204030204" pitchFamily="34" charset="0"/>
                <a:cs typeface="Times New Roman" panose="02020603050405020304" pitchFamily="18" charset="0"/>
              </a:rPr>
              <a:t>.</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Where </a:t>
            </a:r>
            <a:r>
              <a:rPr lang="en-US" sz="1800" b="0" kern="100" dirty="0" err="1">
                <a:solidFill>
                  <a:srgbClr val="009999"/>
                </a:solidFill>
                <a:effectLst/>
                <a:latin typeface="Calibri" panose="020F0502020204030204" pitchFamily="34" charset="0"/>
                <a:cs typeface="Times New Roman" panose="02020603050405020304" pitchFamily="18" charset="0"/>
              </a:rPr>
              <a:t>RDTs</a:t>
            </a:r>
            <a:r>
              <a:rPr lang="en-US" sz="1800" b="0" kern="100" dirty="0">
                <a:solidFill>
                  <a:srgbClr val="009999"/>
                </a:solidFill>
                <a:effectLst/>
                <a:latin typeface="Calibri" panose="020F0502020204030204" pitchFamily="34" charset="0"/>
                <a:cs typeface="Times New Roman" panose="02020603050405020304" pitchFamily="18" charset="0"/>
              </a:rPr>
              <a:t> are not available, samples are not triaged for confirmatory testing, and confirmatory testing is performed on all suspected cholera cases.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Confirmatory testing is performed by culture including seroagglutination, or PCR.</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core function of health authorities in cholera surveillance is to continuously ensure that suspected cholera cases are reported and tested in accordance with applicable strategies. Let’s look into this.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13</a:t>
            </a:fld>
            <a:endParaRPr lang="en-US"/>
          </a:p>
        </p:txBody>
      </p:sp>
    </p:spTree>
    <p:extLst>
      <p:ext uri="{BB962C8B-B14F-4D97-AF65-F5344CB8AC3E}">
        <p14:creationId xmlns:p14="http://schemas.microsoft.com/office/powerpoint/2010/main" val="234210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are responsible for ensuring that all reporting sites in the surveillance unit including for health facility-based surveillance and community-based surveillance as well as laboratories performing cholera testing are fully aware of the applicable strategies to report and test suspected cholera cases to track clusters, and are in-capacity to implement reporting and testing accordingly.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then monitor surveillance performance indicators at least on a weekly basis to verify that reporting and testing is implemented according to applicable strategies to track clusters. If any reporting site or laboratory does not implement reporting or testing in accordance with applicable strategies, health authorities then take supportive measures to improve reporting or testing.</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14</a:t>
            </a:fld>
            <a:endParaRPr lang="en-US"/>
          </a:p>
        </p:txBody>
      </p:sp>
    </p:spTree>
    <p:extLst>
      <p:ext uri="{BB962C8B-B14F-4D97-AF65-F5344CB8AC3E}">
        <p14:creationId xmlns:p14="http://schemas.microsoft.com/office/powerpoint/2010/main" val="3954626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practice with a case study to better understand how health authorities continuously oversee reporting and testing.</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15</a:t>
            </a:fld>
            <a:endParaRPr lang="en-US"/>
          </a:p>
        </p:txBody>
      </p:sp>
    </p:spTree>
    <p:extLst>
      <p:ext uri="{BB962C8B-B14F-4D97-AF65-F5344CB8AC3E}">
        <p14:creationId xmlns:p14="http://schemas.microsoft.com/office/powerpoint/2010/main" val="3637707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you are a public health officer working in a surveillance unit where a confirmed cholera outbreak with clustered transmission has been detected one week ago.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review surveillance performance indicators.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health facility-based surveillance, the completeness of reporting has been 100% and the timeliness of reporting 33%.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community-based surveillance, the completeness of reporting has been 95% and the timeliness of reporting 90%.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testing,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not available in your surveillance unit. The adherence to the testing strategy by culture and PCR has been 100% and all samples were received at the laboratory within the expected timeframe.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the issue you are most concerned about?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can be the impact of this issue?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would you do?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Pause the video, and take the time you need to reflect about this scenario and the appropriate course of action.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3239896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very concerning issue is that the timeliness of health facility-based reporting is very low, 33%.</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issue compromises the chances to interrupt clustered transmission. Cholera is likely to spread before health authorities are able to take measures to mitigate the risk of transmission around cases reported with delays.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would be advisable to contact the health facilities which report with delay to sensitize them on the importance of timely reporting and to understand and solve any issue preventing timely reporting.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that is not sufficient to improve the timeliness of health facility-based reporting, you could also actively contact health facilities on a daily basis to check if any suspected case has been seen at the facility until timeliness of reporting improves.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this illustrates that as long as surveillance performance indicators are closely monitored, issues with how reporting and testing are performed get detected. From there, it is then possible to work it out and find solutions.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3753422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the next core function of health authorities in cholera surveillance, let’s look into the analysis and interpretation of surveillance data when the surveillance objective is to track clusters. </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18</a:t>
            </a:fld>
            <a:endParaRPr lang="en-US"/>
          </a:p>
        </p:txBody>
      </p:sp>
    </p:spTree>
    <p:extLst>
      <p:ext uri="{BB962C8B-B14F-4D97-AF65-F5344CB8AC3E}">
        <p14:creationId xmlns:p14="http://schemas.microsoft.com/office/powerpoint/2010/main" val="3906797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track cholera clusters, time is key. Therefore, as soon as a suspected cholera case or a test result is reported, health authorities immediately analyze and interpret the data.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surveillance data considered in the analysis are the suspected cholera cases reported by health facility-based surveillance and community-based surveillance, any cholera test results as well as any cholera signal detected by event-based surveillance.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19</a:t>
            </a:fld>
            <a:endParaRPr lang="en-US"/>
          </a:p>
        </p:txBody>
      </p:sp>
    </p:spTree>
    <p:extLst>
      <p:ext uri="{BB962C8B-B14F-4D97-AF65-F5344CB8AC3E}">
        <p14:creationId xmlns:p14="http://schemas.microsoft.com/office/powerpoint/2010/main" val="178506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dive into surveillance to track clusters of cholera cases.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2864743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analysis of the data focuses on describing the cases by person, place and time at a fine scale in space and time.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figures to describe the cases by person include:</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number of suspected cases;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number of confirmed cases;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number of health facility deaths;</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the number of community deaths.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spatial distribution of suspected and confirmed cholera cases and of community deaths and health facility deaths are mapped, preferably at a fine scale - for example using GIS coordinates.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the daily distribution of suspected and confirmed cholera cases and of community deaths and health facility deaths are plotted on epidemic curves.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20</a:t>
            </a:fld>
            <a:endParaRPr lang="en-US"/>
          </a:p>
        </p:txBody>
      </p:sp>
    </p:spTree>
    <p:extLst>
      <p:ext uri="{BB962C8B-B14F-4D97-AF65-F5344CB8AC3E}">
        <p14:creationId xmlns:p14="http://schemas.microsoft.com/office/powerpoint/2010/main" val="1811486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move on to case investigation, which is absolutely essential when the surveillance objective is to track cholera clusters.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21</a:t>
            </a:fld>
            <a:endParaRPr lang="en-US"/>
          </a:p>
        </p:txBody>
      </p:sp>
    </p:spTree>
    <p:extLst>
      <p:ext uri="{BB962C8B-B14F-4D97-AF65-F5344CB8AC3E}">
        <p14:creationId xmlns:p14="http://schemas.microsoft.com/office/powerpoint/2010/main" val="3094169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investigations are critical to identify epidemiological links between cases to determine whether transmission is still clustered or if cholera has started to spread in the community. In addition, the nature of the epidemiological links identified by the case investigations is also taken into consideration to determine appropriate interventions to interrupt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an epidemiological link if in the 5 days before the onset of illness, a case had contact with a confirmed cholera case during his infectious period that plausibly led to infection or if he was exposed to the same source or vehicle of infection as a confirmed cholera case.</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Contact that plausibly led to infection includes: </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Contact with vomit or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faeces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Provision of direct care or bedside visit;</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Having shared housing or shared sanitary facilities;</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Having shared a meal or consumed food or beverage prepared or handled by a confirmed case.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22</a:t>
            </a:fld>
            <a:endParaRPr lang="en-US"/>
          </a:p>
        </p:txBody>
      </p:sp>
    </p:spTree>
    <p:extLst>
      <p:ext uri="{BB962C8B-B14F-4D97-AF65-F5344CB8AC3E}">
        <p14:creationId xmlns:p14="http://schemas.microsoft.com/office/powerpoint/2010/main" val="161958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investigations should be performed</a:t>
            </a:r>
            <a:r>
              <a:rPr lang="en-US" sz="1800" kern="1200" dirty="0">
                <a:solidFill>
                  <a:srgbClr val="000000"/>
                </a:solidFill>
                <a:effectLst/>
                <a:latin typeface="ADLaM Display" panose="02010000000000000000" pitchFamily="2" charset="0"/>
                <a:ea typeface="ADLaM Display" panose="02010000000000000000" pitchFamily="2"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 minimum on all confirmed cholera cases as well as on any suspected case for which a specimen for laboratory testing was not collected.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suspected cholera cases are tested and only confirmed cases are considered to determine epidemiological links. Therefore, all confirmed cases must be investigated.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Suspected cases for which a specimen for laboratory testing was not collected are also investigated and a sample for testing is then collected during the investigation.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Given usual delays for laboratory confirmation, in practice, the most pragmatic approach is to undertake case investigation on all suspected cases without waiting for laboratory results. Then, only epidemiological links between confirmed cases are later considered to determine transmission chains.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23</a:t>
            </a:fld>
            <a:endParaRPr lang="en-US"/>
          </a:p>
        </p:txBody>
      </p:sp>
    </p:spTree>
    <p:extLst>
      <p:ext uri="{BB962C8B-B14F-4D97-AF65-F5344CB8AC3E}">
        <p14:creationId xmlns:p14="http://schemas.microsoft.com/office/powerpoint/2010/main" val="559042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consider the findings of the analysis of surveillance data and the findings of case investigations in conjunction and interpret them on a daily basis.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in order to understand how cholera transmission is currently occurring.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Is there still clustered transmission meaning that all confirmed cases have epidemiological links? Or has transmission in the community started to occur?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is still clustered transmission, how can it be ended? Considering the nature of the epidemiological links, which interventions would interrupt transmission rapidly and effectively?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24</a:t>
            </a:fld>
            <a:endParaRPr lang="en-US"/>
          </a:p>
        </p:txBody>
      </p:sp>
    </p:spTree>
    <p:extLst>
      <p:ext uri="{BB962C8B-B14F-4D97-AF65-F5344CB8AC3E}">
        <p14:creationId xmlns:p14="http://schemas.microsoft.com/office/powerpoint/2010/main" val="1732470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practice with a case study to better understand how health authorities interpret the surveillance data and the findings of case investigations to characterize cholera transmission.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25</a:t>
            </a:fld>
            <a:endParaRPr lang="en-US"/>
          </a:p>
        </p:txBody>
      </p:sp>
    </p:spTree>
    <p:extLst>
      <p:ext uri="{BB962C8B-B14F-4D97-AF65-F5344CB8AC3E}">
        <p14:creationId xmlns:p14="http://schemas.microsoft.com/office/powerpoint/2010/main" val="662687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You are a public health officer working in a surveillance unit in a country where the previous cholera outbreak was reported 3 years ago.</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in the last 10 days, 4 suspected cholera cases were reported. They were also tested and case investigations were performed. Here is what happened.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21 June, Mister M returned from a cholera affected area in a neighboring country and went directly back to his home with improved WASH facilities in the capital city where he lives with his wife (Miss M).</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During the night of 21-22 June, Mister M started having AWD. Miss M cared for him. On the morning of 22 June, he was transferred by ambulance to the capital hospital. This hospital has very high infection prevention and control standards. On 23 June, Mister M PCR test results returned positive for cholera.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24 June, Miss M had AWD. Her aunt rapidly came from a neighboring village which is in the same surveillance unit to take care of her; they both stayed at home.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25 June, Miss M was transferred by ambulance to the capital hospital and she tested positive for cholera by PCR on 26 June.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27 June, the aunt of Ms M went back to her village, in a rural area with unimproved WASH facilities. She had AWD on 28 June, and she tested positive for cholera by PCR on 29 June.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suspected cholera case was reported in the hometown village of the aunt of Miss M on 30 June. Case investigation did not identify direct or indirect contact between this suspected case and the aunt of miss M. On 01 July, this suspected case tested negative for cholera by PCR.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the cholera situation in your surveillance unit as of 23 June, 26 June, 29 June, and 01 July?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and take the time you need to reflect about this scenario.</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26</a:t>
            </a:fld>
            <a:endParaRPr lang="en-US"/>
          </a:p>
        </p:txBody>
      </p:sp>
    </p:spTree>
    <p:extLst>
      <p:ext uri="{BB962C8B-B14F-4D97-AF65-F5344CB8AC3E}">
        <p14:creationId xmlns:p14="http://schemas.microsoft.com/office/powerpoint/2010/main" val="1625134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of 23 June, there is a confirmed cholera case (Mister M) who is an internationally imported case. This is not a confirmed cholera outbreak because the confirmed case is not a locally acquired case.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of 26 June, there is a confirmed cholera case (Miss M) who is locally acquired. This case has an epidemiological link with a confirmed cholera case (Mister M). Therefore, this is a confirmed cholera outbreak with clustered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of 29 June, there is another confirmed cholera case (the aunt of miss M) who also has an epidemiological link with a confirmed cholera case (Miss M). The cholera situation remains a confirmed cholera outbreak with clustered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of 01 July, the suspected cholera case without established epidemiological links with a confirmed cholera case (the aunt of Ms M) tested negative. Since he tested negative, he is not considered to determine transmission chains. The cholera situation remains a confirmed cholera outbreak with clustered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this illustrates how surveillance data, tests results, and findings of case investigations need to be considered rapidly, and in conjunction, to characterize an evolutive cholera situation.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27</a:t>
            </a:fld>
            <a:endParaRPr lang="en-US"/>
          </a:p>
        </p:txBody>
      </p:sp>
    </p:spTree>
    <p:extLst>
      <p:ext uri="{BB962C8B-B14F-4D97-AF65-F5344CB8AC3E}">
        <p14:creationId xmlns:p14="http://schemas.microsoft.com/office/powerpoint/2010/main" val="3800191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the last core function of health authorities in cholera surveillance, disseminating the surveillance outcomes for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28</a:t>
            </a:fld>
            <a:endParaRPr lang="en-US"/>
          </a:p>
        </p:txBody>
      </p:sp>
    </p:spTree>
    <p:extLst>
      <p:ext uri="{BB962C8B-B14F-4D97-AF65-F5344CB8AC3E}">
        <p14:creationId xmlns:p14="http://schemas.microsoft.com/office/powerpoint/2010/main" val="732848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When there is clustered transmission, health authorities prepare daily situation reports that describe and interpret the cholera situation and ensure that they are broadly disseminated.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Stakeholders to be updated daily on the cholera situation include the upper-level health authority; stakeholders, partners, and agencies from all sectors involved in responding to cholera as well as health facility workers, community health workers or volunteers.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 epidemiological situation should be discussed and assessed daily in a multisectoral manner to guide the decision-making on quick and highly targeted interventions to interrupt transmission. </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29</a:t>
            </a:fld>
            <a:endParaRPr lang="en-US"/>
          </a:p>
        </p:txBody>
      </p:sp>
    </p:spTree>
    <p:extLst>
      <p:ext uri="{BB962C8B-B14F-4D97-AF65-F5344CB8AC3E}">
        <p14:creationId xmlns:p14="http://schemas.microsoft.com/office/powerpoint/2010/main" val="162381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module goes through the different core functions of health authorities in cholera surveillance and describe how strategies are adapted when the surveillance objective is to track clusters. As a prerequisite to follow this module, you should be familiar with the core functions of health authorities in cholera surveillance. Therefore, if you have not yet already done so, we encourage you to take module 2 of this course before taking this module.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a:t>
            </a:fld>
            <a:endParaRPr lang="en-US"/>
          </a:p>
        </p:txBody>
      </p:sp>
    </p:spTree>
    <p:extLst>
      <p:ext uri="{BB962C8B-B14F-4D97-AF65-F5344CB8AC3E}">
        <p14:creationId xmlns:p14="http://schemas.microsoft.com/office/powerpoint/2010/main" val="3489590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Highly targeted interventions should be rapidly implemented to prevent secondary cases, and interrupt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Interventions may include Cases-Area Targeted Interventions (CATI) at and around the household of cases. For example, this may include raising awareness on how cholera spreads and promoting hand washing with soap, treatment of water, and food safety. WASH kits can also be distributed as needed.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Infection prevention and control (IPC) measures should also be considered by sensitizing health workers on how to prevent contaminations in health care settings.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targeted measures to prevent and interrupt transmission should be determined taking into account the findings of the investigations regarding the nature of the epidemiological links, the source or vehicle of infection, and the individuals identified as at-risk of exposure.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30</a:t>
            </a:fld>
            <a:endParaRPr lang="en-US"/>
          </a:p>
        </p:txBody>
      </p:sp>
    </p:spTree>
    <p:extLst>
      <p:ext uri="{BB962C8B-B14F-4D97-AF65-F5344CB8AC3E}">
        <p14:creationId xmlns:p14="http://schemas.microsoft.com/office/powerpoint/2010/main" val="776513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Clustered transmission is usually a temporary situation which does not last for an extended period of time. Clustered transmission can evolve in two directions.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most favorable evolution is that transmission has been successfully ended; this is the end of the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Clustered transmission has been successfully ended when for a minimum of four consecutive weeks, all suspected cholera cases have a negative test result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culture, or PCR.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more pejorative evolution is when transmission continues but is no longer occurring in clusters. Instead, transmission is occurring in the community.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community transmission if all confirmed cases no longer have documented epidemiological links.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can be that epidemiological links can no longer be established if investigation fails to identify any links between some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Or it can be that epidemiological links can no longer be investigated in a timely and comprehensive manner, for example due to an increase in the number of cases resulting in overstretched investigation capacities.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31</a:t>
            </a:fld>
            <a:endParaRPr lang="en-US"/>
          </a:p>
        </p:txBody>
      </p:sp>
    </p:spTree>
    <p:extLst>
      <p:ext uri="{BB962C8B-B14F-4D97-AF65-F5344CB8AC3E}">
        <p14:creationId xmlns:p14="http://schemas.microsoft.com/office/powerpoint/2010/main" val="2664631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criteria to consider the end of a cholera outbreak with clustered transmission are met, the surveillance strategies need to be adapted as the surveillance objective becomes to detect any new outbreak early. Health authorities should inform and train surveillance stakeholders on the new surveillance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stakeholders to be sensitized include health facility workers, community health workers and volunteers, and laboratories.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 refresher on the applicable surveillance strategies, we encourage you to go back to module 3.</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32</a:t>
            </a:fld>
            <a:endParaRPr lang="en-US"/>
          </a:p>
        </p:txBody>
      </p:sp>
    </p:spTree>
    <p:extLst>
      <p:ext uri="{BB962C8B-B14F-4D97-AF65-F5344CB8AC3E}">
        <p14:creationId xmlns:p14="http://schemas.microsoft.com/office/powerpoint/2010/main" val="2367579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transmission is no longer occurring in cluster but instead transmission in the community has been detected, the surveillance strategies need to be adapted as the surveillance objective becomes to monitor the outbreak. Health authorities should inform and train surveillance stakeholders on the new surveillance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stakeholders to be sensitized include health facility workers, community health workers and volunteers, and laboratories.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 refresher on the applicable surveillance strategies, we encourage you to go back to module 4.</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33</a:t>
            </a:fld>
            <a:endParaRPr lang="en-US"/>
          </a:p>
        </p:txBody>
      </p:sp>
    </p:spTree>
    <p:extLst>
      <p:ext uri="{BB962C8B-B14F-4D97-AF65-F5344CB8AC3E}">
        <p14:creationId xmlns:p14="http://schemas.microsoft.com/office/powerpoint/2010/main" val="658529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practice with a case study to better understand how health authorities target interventions to interrupt transmission at cluster stage.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34</a:t>
            </a:fld>
            <a:endParaRPr lang="en-US"/>
          </a:p>
        </p:txBody>
      </p:sp>
    </p:spTree>
    <p:extLst>
      <p:ext uri="{BB962C8B-B14F-4D97-AF65-F5344CB8AC3E}">
        <p14:creationId xmlns:p14="http://schemas.microsoft.com/office/powerpoint/2010/main" val="3056120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you still are a public health officer in a surveillance unit with a confirmed cholera outbreak with clustered transmission. The scenario is the same as the one used in the previous case study, up to the return of the aunt of Miss M in her village where she becomes symptomatic.</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what is your assessement of the greatest risk for onset of community transmission? What would you have recommended to prevent this and when?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are other risks for secondary transmission? What would you have recommended to prevent this?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and take the time you need to reflect about this scenario and the best course of actions.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35</a:t>
            </a:fld>
            <a:endParaRPr lang="en-US"/>
          </a:p>
        </p:txBody>
      </p:sp>
    </p:spTree>
    <p:extLst>
      <p:ext uri="{BB962C8B-B14F-4D97-AF65-F5344CB8AC3E}">
        <p14:creationId xmlns:p14="http://schemas.microsoft.com/office/powerpoint/2010/main" val="3748078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high risk that community transmission could start in the village of the aunt of Miss M considering unimproved sanitation facilities in this village where she became symptomatic.</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Interventions to prevent the onset of community transmission should have been considered as soon as the case investigation indicated that the aunt of miss M provided care to Miss M, before the aunt of miss M became symptomatic.</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the aunt of Miss M could have been informed about how cholera spreads and what to do if she developed AWD. She could have been provided with hygiene kits. Depending on the sanitation facilities she could have access to in her village, she could have been encouraged to stay for example at her niece’s home during the incubation period (that is for 5 days, at least until 30 June).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36</a:t>
            </a:fld>
            <a:endParaRPr lang="en-US"/>
          </a:p>
        </p:txBody>
      </p:sp>
    </p:spTree>
    <p:extLst>
      <p:ext uri="{BB962C8B-B14F-4D97-AF65-F5344CB8AC3E}">
        <p14:creationId xmlns:p14="http://schemas.microsoft.com/office/powerpoint/2010/main" val="2637105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Other risks for secondary transmission include the ambulances which transported Mister and Miss M as they may have contaminated the vehicles with feces or vomits. If so, the ambulance drivers and other patients transported could be at risk of exposure if the vehicles were not cleaned according to appropriate protocols.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risks for secondary transmission also include the capital hospital where Mister and Miss M were hospitalized. This hospital reportedly has high IPC standards, however, hospital staff could be at risk of exposure if there were any breaches in IPC protocols.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to prevent secondary transmission, the ambulance drivers that transported Mister and Miss M could have been traced and the hospital staff who provided care to Mister and Miss M could have also been traced. They could have been interviewed to better assess their risk of exposure to mitigate associated risks of secondary transmission accordingly. </a:t>
            </a: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Overall, this illustrates how essential surveillance and investigations are to orient interventions to interrupt transmission at cluster stage, and prevent further spread.</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37</a:t>
            </a:fld>
            <a:endParaRPr lang="en-US"/>
          </a:p>
        </p:txBody>
      </p:sp>
    </p:spTree>
    <p:extLst>
      <p:ext uri="{BB962C8B-B14F-4D97-AF65-F5344CB8AC3E}">
        <p14:creationId xmlns:p14="http://schemas.microsoft.com/office/powerpoint/2010/main" val="638571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is a summary of the key role of health authorities when the surveillance objective is to track cholera clusters.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monitor that any suspected cholera case is reported within a day and that all suspected cholera cases are tested.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analyze the reported data and test results immediately and perform case investigations to determine epidemiological links between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update all relevant stakeholders on the cholera situation on a daily basis, and they orient highly targeted interventions to interrupt transmission.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38</a:t>
            </a:fld>
            <a:endParaRPr lang="en-US"/>
          </a:p>
        </p:txBody>
      </p:sp>
    </p:spTree>
    <p:extLst>
      <p:ext uri="{BB962C8B-B14F-4D97-AF65-F5344CB8AC3E}">
        <p14:creationId xmlns:p14="http://schemas.microsoft.com/office/powerpoint/2010/main" val="2938431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familiar with surveillance strategies to track clusters of cholera cases including:</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health authorities monitor that these strategies are effectively implemented;</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health authorities analyze surveillance data, and investigate cholera cases to understand epidemiological links;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how health authorities disseminate findings to guide highly targeted interventions to interrupt transmission and prevent the onset of cholera transmission in the community.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1834987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Select all that apply. When the surveillance objective is to track cholera clusters, health authorities review surveillance performance indicators to monitor that:</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Suspected cholera cases are reported within 24 hours.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Suspected cholera cases are reported on a weekly basis.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suspected cholera cases is reported within 24 hours.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suspected cholera cases is reported on a weekly basis.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suspected cholera cases are tested for cholera.</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subset of suspected cholera cases selected according to a systematic sampling scheme are tested for cholera.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a, d and e. When the surveillance objective is to track cholera clusters, health authorities review surveillance performance indicators to monitor that suspected cholera cases are reported within 24 hours, that the absence of suspected cholera cases is reported on a weekly basis, and that all suspected cholera cases are tested for cholera.</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41</a:t>
            </a:fld>
            <a:endParaRPr lang="en-US"/>
          </a:p>
        </p:txBody>
      </p:sp>
    </p:spTree>
    <p:extLst>
      <p:ext uri="{BB962C8B-B14F-4D97-AF65-F5344CB8AC3E}">
        <p14:creationId xmlns:p14="http://schemas.microsoft.com/office/powerpoint/2010/main" val="1308134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When the surveillance objective is to track cholera clusters, health authorities: </a:t>
            </a: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a) Analyze reports of suspected cholera cases, test results, and findings of case investigation as soon as they are available to rapidly orient highly targeted interventions;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b) Compile and analyze reports of suspected cholera cases, test results, and findings of case investigation on a weekly basis to characterize transmission dynamics in a robust manner.</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42</a:t>
            </a:fld>
            <a:endParaRPr lang="en-US"/>
          </a:p>
        </p:txBody>
      </p:sp>
    </p:spTree>
    <p:extLst>
      <p:ext uri="{BB962C8B-B14F-4D97-AF65-F5344CB8AC3E}">
        <p14:creationId xmlns:p14="http://schemas.microsoft.com/office/powerpoint/2010/main" val="224990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When the surveillance objective is to track cholera clusters, health authorities analyze reports of suspected cholera cases, test results, and findings of case investigation as soon as they are available to rapidly orient highly targeted interventions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43</a:t>
            </a:fld>
            <a:endParaRPr lang="en-US"/>
          </a:p>
        </p:txBody>
      </p:sp>
    </p:spTree>
    <p:extLst>
      <p:ext uri="{BB962C8B-B14F-4D97-AF65-F5344CB8AC3E}">
        <p14:creationId xmlns:p14="http://schemas.microsoft.com/office/powerpoint/2010/main" val="3080106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To characterize the type of cholera transmission in a surveillance unit (clustered transmission or community transmission), health authorities determine epidemiological links (or lack of thereof) between: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Suspected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Suspected cholera cases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Confirmed cholera cases.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44</a:t>
            </a:fld>
            <a:endParaRPr lang="en-US"/>
          </a:p>
        </p:txBody>
      </p:sp>
    </p:spTree>
    <p:extLst>
      <p:ext uri="{BB962C8B-B14F-4D97-AF65-F5344CB8AC3E}">
        <p14:creationId xmlns:p14="http://schemas.microsoft.com/office/powerpoint/2010/main" val="2630742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To characterize the type of cholera transmission in the surveillance unit, health authorities determine epidemiological links between confirmed cholera cases.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45</a:t>
            </a:fld>
            <a:endParaRPr lang="en-US"/>
          </a:p>
        </p:txBody>
      </p:sp>
    </p:spTree>
    <p:extLst>
      <p:ext uri="{BB962C8B-B14F-4D97-AF65-F5344CB8AC3E}">
        <p14:creationId xmlns:p14="http://schemas.microsoft.com/office/powerpoint/2010/main" val="2083166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46</a:t>
            </a:fld>
            <a:endParaRPr lang="en-US"/>
          </a:p>
        </p:txBody>
      </p:sp>
    </p:spTree>
    <p:extLst>
      <p:ext uri="{BB962C8B-B14F-4D97-AF65-F5344CB8AC3E}">
        <p14:creationId xmlns:p14="http://schemas.microsoft.com/office/powerpoint/2010/main" val="2355005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studies are offered throughout this module. They are based on fictional scenarios. These case studies will help you better understand how health authorities track clusters of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encourage you to download the GTFCC guidance on cholera surveillance. Having it on hand will help you take the case studies. You can download this guidance at https://tinyurl.com/</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cholerasurv2024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this QR code.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a:t>
            </a:fld>
            <a:endParaRPr lang="en-US"/>
          </a:p>
        </p:txBody>
      </p:sp>
    </p:spTree>
    <p:extLst>
      <p:ext uri="{BB962C8B-B14F-4D97-AF65-F5344CB8AC3E}">
        <p14:creationId xmlns:p14="http://schemas.microsoft.com/office/powerpoint/2010/main" val="1179353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cholera cluster is when all cases have epidemiological links.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corresponds to a group of cases who infected one another or were infected with the same source.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Clusters are more likely to occur at the very early stages of an outbreak following the introduction of cholera in a new geographic area.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cluster is a type of outbreak which requires strong surveillance efforts in order to guide quick and highly targeted interventions around the cases. This aims to interrupt transmission before it spreads in the community and becomes more challenging to control.</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6</a:t>
            </a:fld>
            <a:endParaRPr lang="en-US"/>
          </a:p>
        </p:txBody>
      </p:sp>
    </p:spTree>
    <p:extLst>
      <p:ext uri="{BB962C8B-B14F-4D97-AF65-F5344CB8AC3E}">
        <p14:creationId xmlns:p14="http://schemas.microsoft.com/office/powerpoint/2010/main" val="14409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 all countries aim to track clusters of cholera cases. This is usually recommended in countries which are not frequently affected by cholera; those are non-endemic countries. Tracking clusters is also recommended in countries which used to be endemic for cholera but which are now on the path to eliminate the disease as a threat to public health.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those countries, tracking clusters is performed to prevent the emergence or reemergence of large cholera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cholera transmission is detected in a country which does NOT aim to track clusters, then surveillance to monitor an outbreak is implemented by default. To learn more about surveillance by default to monitor an outbreak, we encourage you to go to Module 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66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implemented to track clusters in any surveillance unit where there is clustered transmission in a country non-endemic for cholera or on the path to eliminate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surveillance objective is then to rapidly generate information to guide highly targeted interventions around cases in order to interrupt transmission before it spreads in the community.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surveillance to reach this objective effectively, it should be implemented in accordance with the recommendations provided in this module.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how suspected cholera cases are reported and tested when the surveillance objective is to track cholera clusters.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9</a:t>
            </a:fld>
            <a:endParaRPr lang="en-US"/>
          </a:p>
        </p:txBody>
      </p:sp>
    </p:spTree>
    <p:extLst>
      <p:ext uri="{BB962C8B-B14F-4D97-AF65-F5344CB8AC3E}">
        <p14:creationId xmlns:p14="http://schemas.microsoft.com/office/powerpoint/2010/main" val="365277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76A418-FBE0-47FB-AD7D-A746923CA743}" type="datetime1">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CC4AB-6138-4614-8299-21EA982F1D61}" type="datetime1">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1AF06-FA24-4322-BB21-DD3642F1BFB9}" type="datetime1">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66A3CD6-0678-482C-AF20-C7FA7AD4307D}" type="datetime1">
              <a:rPr lang="en-US" smtClean="0"/>
              <a:t>2/16/2025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85A9ADE-D4CA-483D-BF9D-0244069D3180}" type="datetime1">
              <a:rPr lang="en-US" smtClean="0"/>
              <a:t>2/16/2025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15AD653-6440-4239-80D3-43E3F53FBA4F}" type="datetime1">
              <a:rPr lang="en-US" smtClean="0"/>
              <a:t>2/16/2025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CC84BC4-987B-4C6D-ACFD-AD90BE46F76D}" type="datetime1">
              <a:rPr lang="en-US" smtClean="0"/>
              <a:t>2/16/2025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8304107-196A-4D5D-97D1-F0D01C12CF7D}" type="datetime1">
              <a:rPr lang="en-US" smtClean="0"/>
              <a:t>2/16/2025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30C36A36-B96B-4ABE-852C-65F601D5C3DA}" type="datetime1">
              <a:rPr lang="en-US" smtClean="0"/>
              <a:t>2/16/2025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79834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A57533F-E56B-4D9E-978A-757A129A1A2C}" type="datetime1">
              <a:rPr lang="en-US" smtClean="0"/>
              <a:t>2/16/2025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42424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1E602E5-DF17-4E2F-BF6A-6B812E739A44}" type="datetime1">
              <a:rPr lang="en-US" smtClean="0"/>
              <a:t>2/16/2025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1023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9D962E-C7B0-42A5-9678-8031E03E85FD}" type="datetime1">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5D8E5E3-DE60-49F6-A9E0-77CAE5E6C352}" type="datetime1">
              <a:rPr lang="en-US" smtClean="0"/>
              <a:t>2/16/2025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95486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D2313DB-B93A-41AC-ADB1-DCFF5948D052}" type="datetime1">
              <a:rPr lang="en-US" smtClean="0"/>
              <a:t>2/16/2025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33890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FC7FD5F-0A84-4C29-B0BA-9D3083BDB678}" type="datetime1">
              <a:rPr lang="en-US" smtClean="0"/>
              <a:t>2/16/2025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09049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3D7F8D2-1D75-4379-BD8F-302F0DE53AE6}" type="datetime1">
              <a:rPr lang="en-US" smtClean="0"/>
              <a:t>2/16/2025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70653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3ECE7F0-913D-4966-8D32-E078650AD516}" type="datetime1">
              <a:rPr lang="en-US" smtClean="0"/>
              <a:t>2/16/2025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55595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642AEEC6-AD7E-432C-8D43-9B8C80C752CA}" type="datetime1">
              <a:rPr lang="en-US" smtClean="0"/>
              <a:t>2/16/2025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87253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D748230E-AB39-4969-8548-991D9CBB98C5}" type="datetime1">
              <a:rPr lang="en-US" smtClean="0"/>
              <a:t>2/16/2025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15898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D8A7CB01-D210-4ED6-836F-FFA132060CAD}" type="datetime1">
              <a:rPr lang="en-US" smtClean="0"/>
              <a:t>2/16/2025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17705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2F2CA258-25CF-42A6-A6AD-3C98357CCC05}" type="datetime1">
              <a:rPr lang="en-US" smtClean="0"/>
              <a:t>2/16/2025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35462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E8419FA3-17E8-4A1F-818A-8853BF5FC258}" type="datetime1">
              <a:rPr lang="en-US" smtClean="0"/>
              <a:t>2/16/2025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1093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172F0F-FF9A-463B-9D77-9AE42747919A}" type="datetime1">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270B9A11-E6DB-4566-B1B8-3ACDB232D4D9}" type="datetime1">
              <a:rPr lang="en-US" smtClean="0"/>
              <a:t>2/16/2025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37171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E566DE1B-6CD2-4BB5-A087-5CF0C9EA3BB1}" type="datetime1">
              <a:rPr lang="en-US" smtClean="0"/>
              <a:t>2/16/2025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77924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A27A0DF5-764A-4E94-AB7D-62AD4F8A3D16}" type="datetime1">
              <a:rPr lang="en-US" smtClean="0"/>
              <a:t>2/16/2025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8631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A7455CE0-BFA2-40D6-AB96-43A051E32006}" type="datetime1">
              <a:rPr lang="en-US" smtClean="0"/>
              <a:t>2/16/2025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5221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887AED-3A16-4E7B-A981-B3C4C00AA6A1}" type="datetime1">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15B154-5F4A-48AB-B39F-D7E26C4AE90E}" type="datetime1">
              <a:rPr lang="en-US" smtClean="0"/>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91C5ED-12B5-41D0-8BBA-CE2B255CAD7B}" type="datetime1">
              <a:rPr lang="en-US" smtClean="0"/>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EEC0A-7215-494C-971B-0819564349A1}" type="datetime1">
              <a:rPr lang="en-US" smtClean="0"/>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358D61-53A8-4DAE-9197-D89FD74CDB5A}" type="datetime1">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9BE9B4-0B9D-47BE-A5AD-3D1AE08B6C0A}" type="datetime1">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0E83D-BC8E-4BC7-9E08-C642039CBCF9}" type="datetime1">
              <a:rPr lang="en-US" smtClean="0"/>
              <a:t>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D8108388-95DA-4F20-9368-4AAFFEB12C6A}" type="datetime1">
              <a:rPr lang="en-US" smtClean="0"/>
              <a:t>2/16/2025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95EC5F7-621D-48A7-B4E2-1810FA631098}" type="datetime1">
              <a:rPr lang="en-US" smtClean="0"/>
              <a:t>2/16/2025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1273810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028AA-BDEB-C51D-7177-BFA51B0E5A99}"/>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3367299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705100" y="2627643"/>
            <a:ext cx="12877800" cy="18681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849852"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14964" y="519387"/>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ase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definition</a:t>
            </a:r>
          </a:p>
        </p:txBody>
      </p:sp>
      <p:sp>
        <p:nvSpPr>
          <p:cNvPr id="5" name="TextBox 4">
            <a:extLst>
              <a:ext uri="{FF2B5EF4-FFF2-40B4-BE49-F238E27FC236}">
                <a16:creationId xmlns:a16="http://schemas.microsoft.com/office/drawing/2014/main" id="{C52F91CB-577C-927A-4D7E-E47A428B29C1}"/>
              </a:ext>
            </a:extLst>
          </p:cNvPr>
          <p:cNvSpPr txBox="1"/>
          <p:nvPr/>
        </p:nvSpPr>
        <p:spPr>
          <a:xfrm>
            <a:off x="1753705" y="2942513"/>
            <a:ext cx="14724573" cy="1238416"/>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Suspected cholera case</a:t>
            </a:r>
          </a:p>
          <a:p>
            <a:pPr marL="457200" marR="0" lvl="0" indent="-457200" algn="ctr" defTabSz="1371600" rtl="0" eaLnBrk="1" fontAlgn="auto" latinLnBrk="0" hangingPunct="1">
              <a:lnSpc>
                <a:spcPct val="130000"/>
              </a:lnSpc>
              <a:spcBef>
                <a:spcPts val="0"/>
              </a:spcBef>
              <a:spcAft>
                <a:spcPts val="3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Any person with AWD </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(or who died from AWD)</a:t>
            </a:r>
          </a:p>
        </p:txBody>
      </p:sp>
      <p:sp>
        <p:nvSpPr>
          <p:cNvPr id="15" name="TextBox 14">
            <a:extLst>
              <a:ext uri="{FF2B5EF4-FFF2-40B4-BE49-F238E27FC236}">
                <a16:creationId xmlns:a16="http://schemas.microsoft.com/office/drawing/2014/main" id="{D58ABEC6-6648-CD8D-03ED-1FD1582FA055}"/>
              </a:ext>
            </a:extLst>
          </p:cNvPr>
          <p:cNvSpPr txBox="1"/>
          <p:nvPr/>
        </p:nvSpPr>
        <p:spPr>
          <a:xfrm>
            <a:off x="4219074" y="7861973"/>
            <a:ext cx="12079829" cy="1184940"/>
          </a:xfrm>
          <a:prstGeom prst="rect">
            <a:avLst/>
          </a:prstGeom>
          <a:noFill/>
        </p:spPr>
        <p:txBody>
          <a:bodyPr wrap="square" rtlCol="0">
            <a:spAutoFit/>
          </a:bodyPr>
          <a:lstStyle/>
          <a:p>
            <a:pPr marL="914400" lvl="1" indent="-457200">
              <a:spcAft>
                <a:spcPts val="1800"/>
              </a:spcAft>
              <a:buClr>
                <a:srgbClr val="009999"/>
              </a:buClr>
              <a:buBlip>
                <a:blip r:embed="rId4"/>
              </a:buBlip>
            </a:pPr>
            <a:r>
              <a:rPr lang="en-US" sz="2800" dirty="0">
                <a:solidFill>
                  <a:srgbClr val="009999"/>
                </a:solidFill>
                <a:latin typeface="Atkinson Hyperlegible Bold"/>
              </a:rPr>
              <a:t>Comprehensive identification of suspected cases </a:t>
            </a:r>
          </a:p>
          <a:p>
            <a:pPr marL="914400" lvl="1" indent="-457200">
              <a:spcAft>
                <a:spcPts val="1800"/>
              </a:spcAft>
              <a:buClr>
                <a:srgbClr val="009999"/>
              </a:buClr>
              <a:buBlip>
                <a:blip r:embed="rId4"/>
              </a:buBlip>
            </a:pPr>
            <a:r>
              <a:rPr lang="en-US" sz="2800" dirty="0">
                <a:solidFill>
                  <a:srgbClr val="009999"/>
                </a:solidFill>
                <a:latin typeface="Atkinson Hyperlegible Bold"/>
              </a:rPr>
              <a:t>Increased chances to effectively interrupt transmission</a:t>
            </a:r>
            <a:endParaRPr lang="fr-FR" sz="2800" dirty="0">
              <a:solidFill>
                <a:prstClr val="black"/>
              </a:solidFill>
              <a:highlight>
                <a:srgbClr val="FFFF00"/>
              </a:highlight>
              <a:latin typeface="Atkinson Hyperlegible"/>
            </a:endParaRPr>
          </a:p>
        </p:txBody>
      </p:sp>
      <p:grpSp>
        <p:nvGrpSpPr>
          <p:cNvPr id="12" name="Group 11">
            <a:extLst>
              <a:ext uri="{FF2B5EF4-FFF2-40B4-BE49-F238E27FC236}">
                <a16:creationId xmlns:a16="http://schemas.microsoft.com/office/drawing/2014/main" id="{7695352C-0429-1693-425C-DDB2586CC348}"/>
              </a:ext>
            </a:extLst>
          </p:cNvPr>
          <p:cNvGrpSpPr/>
          <p:nvPr/>
        </p:nvGrpSpPr>
        <p:grpSpPr>
          <a:xfrm>
            <a:off x="3896292" y="5204809"/>
            <a:ext cx="11132497" cy="1868157"/>
            <a:chOff x="3962399" y="5844871"/>
            <a:chExt cx="11132497" cy="1868157"/>
          </a:xfrm>
        </p:grpSpPr>
        <p:pic>
          <p:nvPicPr>
            <p:cNvPr id="4" name="Picture 3">
              <a:extLst>
                <a:ext uri="{FF2B5EF4-FFF2-40B4-BE49-F238E27FC236}">
                  <a16:creationId xmlns:a16="http://schemas.microsoft.com/office/drawing/2014/main" id="{1FB38124-44EA-84D2-2FD6-934A8D8DDD17}"/>
                </a:ext>
              </a:extLst>
            </p:cNvPr>
            <p:cNvPicPr>
              <a:picLocks noChangeAspect="1"/>
            </p:cNvPicPr>
            <p:nvPr/>
          </p:nvPicPr>
          <p:blipFill>
            <a:blip r:embed="rId5"/>
            <a:stretch>
              <a:fillRect/>
            </a:stretch>
          </p:blipFill>
          <p:spPr>
            <a:xfrm>
              <a:off x="3962399" y="5844871"/>
              <a:ext cx="10439401" cy="1868157"/>
            </a:xfrm>
            <a:prstGeom prst="rect">
              <a:avLst/>
            </a:prstGeom>
          </p:spPr>
        </p:pic>
        <p:sp>
          <p:nvSpPr>
            <p:cNvPr id="7" name="TextBox 6">
              <a:extLst>
                <a:ext uri="{FF2B5EF4-FFF2-40B4-BE49-F238E27FC236}">
                  <a16:creationId xmlns:a16="http://schemas.microsoft.com/office/drawing/2014/main" id="{439717BC-307A-A8AF-0CDB-CC08286F2AEE}"/>
                </a:ext>
              </a:extLst>
            </p:cNvPr>
            <p:cNvSpPr txBox="1"/>
            <p:nvPr/>
          </p:nvSpPr>
          <p:spPr>
            <a:xfrm>
              <a:off x="5722296" y="6517339"/>
              <a:ext cx="9372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NO criteria on age or severe dehydration</a:t>
              </a:r>
            </a:p>
          </p:txBody>
        </p:sp>
      </p:grpSp>
      <p:sp>
        <p:nvSpPr>
          <p:cNvPr id="9" name="Slide Number Placeholder 8">
            <a:extLst>
              <a:ext uri="{FF2B5EF4-FFF2-40B4-BE49-F238E27FC236}">
                <a16:creationId xmlns:a16="http://schemas.microsoft.com/office/drawing/2014/main" id="{B8793F50-12A6-BE77-15F7-6AA7A09AB483}"/>
              </a:ext>
            </a:extLst>
          </p:cNvPr>
          <p:cNvSpPr>
            <a:spLocks noGrp="1"/>
          </p:cNvSpPr>
          <p:nvPr>
            <p:ph type="sldNum" sz="quarter" idx="7"/>
          </p:nvPr>
        </p:nvSpPr>
        <p:spPr>
          <a:xfrm>
            <a:off x="13231529" y="9674337"/>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336755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898657" y="2323116"/>
            <a:ext cx="14616537" cy="104957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1091119" y="526022"/>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Reporting</a:t>
            </a:r>
          </a:p>
        </p:txBody>
      </p:sp>
      <p:sp>
        <p:nvSpPr>
          <p:cNvPr id="5" name="TextBox 4">
            <a:extLst>
              <a:ext uri="{FF2B5EF4-FFF2-40B4-BE49-F238E27FC236}">
                <a16:creationId xmlns:a16="http://schemas.microsoft.com/office/drawing/2014/main" id="{C52F91CB-577C-927A-4D7E-E47A428B29C1}"/>
              </a:ext>
            </a:extLst>
          </p:cNvPr>
          <p:cNvSpPr txBox="1"/>
          <p:nvPr/>
        </p:nvSpPr>
        <p:spPr>
          <a:xfrm>
            <a:off x="1971585" y="2578087"/>
            <a:ext cx="144706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Any suspected cholera case reported </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 the health </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authority</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fr-FR"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within</a:t>
            </a: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24 </a:t>
            </a:r>
            <a:r>
              <a:rPr kumimoji="0" lang="fr-FR"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hours</a:t>
            </a:r>
            <a:endParaRPr kumimoji="0" lang="fr-FR" sz="2800" b="0" i="0" u="none" strike="noStrike" kern="1200" cap="none" spc="0" normalizeH="0" baseline="0" noProof="0" dirty="0">
              <a:ln>
                <a:noFill/>
              </a:ln>
              <a:solidFill>
                <a:srgbClr val="008080"/>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F522A0AB-A4F9-EDF3-1914-8768AC32BE4D}"/>
              </a:ext>
            </a:extLst>
          </p:cNvPr>
          <p:cNvSpPr txBox="1"/>
          <p:nvPr/>
        </p:nvSpPr>
        <p:spPr>
          <a:xfrm>
            <a:off x="1750314" y="7321063"/>
            <a:ext cx="15720563" cy="3093154"/>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If on a given week, no suspected </a:t>
            </a:r>
            <a:r>
              <a:rPr kumimoji="0" lang="en-US" sz="2800" b="0" i="0" u="none" strike="noStrike" kern="1200" cap="none" spc="0" normalizeH="0" baseline="0" noProof="0">
                <a:ln>
                  <a:noFill/>
                </a:ln>
                <a:solidFill>
                  <a:prstClr val="black"/>
                </a:solidFill>
                <a:effectLst/>
                <a:uLnTx/>
                <a:uFillTx/>
                <a:latin typeface="Atkinson Hyperlegible" panose="020B0604020202020204" charset="0"/>
                <a:ea typeface="+mn-ea"/>
                <a:cs typeface="+mn-cs"/>
                <a:sym typeface="Atkinson Hyperlegible Bold"/>
              </a:rPr>
              <a:t>cholera case was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seen</a:t>
            </a:r>
          </a:p>
          <a:p>
            <a:pPr marL="914400" marR="0" lvl="1" indent="-457200" algn="l" defTabSz="13716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Absence of suspected cases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reported </a:t>
            </a:r>
            <a:r>
              <a:rPr kumimoji="0" lang="pt-PT"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the health authority </a:t>
            </a:r>
            <a:r>
              <a:rPr kumimoji="0" lang="en-US"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weekly</a:t>
            </a:r>
          </a:p>
          <a:p>
            <a:pPr marL="1828800" marR="0" lvl="3" indent="-457200" algn="l" defTabSz="13716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r>
              <a:rPr lang="en-US" sz="2800" dirty="0">
                <a:solidFill>
                  <a:srgbClr val="009999"/>
                </a:solidFill>
                <a:latin typeface="Atkinson Hyperlegible Bold"/>
                <a:sym typeface="Atkinson Hyperlegible Bold"/>
              </a:rPr>
              <a:t>Z</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ero</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reporting </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endParaRPr>
          </a:p>
          <a:p>
            <a:pPr marL="1828800" marR="0" lvl="3" indent="-457200" algn="l" defTabSz="13716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r>
              <a:rPr lang="en-US" sz="2800" dirty="0">
                <a:solidFill>
                  <a:prstClr val="black"/>
                </a:solidFill>
                <a:latin typeface="Atkinson Hyperlegible" panose="020B0604020202020204" charset="0"/>
                <a:sym typeface="Atkinson Hyperlegible Bold"/>
              </a:rPr>
              <a:t>H</a:t>
            </a:r>
            <a:r>
              <a:rPr kumimoji="0" lang="pt-PT"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ealth facility-based surveillance and community-based surveillance </a:t>
            </a:r>
          </a:p>
          <a:p>
            <a:pPr marL="914400" marR="0" lvl="1" indent="-457200" algn="l" defTabSz="13716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endParaRPr>
          </a:p>
        </p:txBody>
      </p:sp>
      <p:sp>
        <p:nvSpPr>
          <p:cNvPr id="7" name="TextBox 6">
            <a:extLst>
              <a:ext uri="{FF2B5EF4-FFF2-40B4-BE49-F238E27FC236}">
                <a16:creationId xmlns:a16="http://schemas.microsoft.com/office/drawing/2014/main" id="{844FF2DF-EC04-FCB6-C099-9F3FC29E003E}"/>
              </a:ext>
            </a:extLst>
          </p:cNvPr>
          <p:cNvSpPr txBox="1"/>
          <p:nvPr/>
        </p:nvSpPr>
        <p:spPr>
          <a:xfrm>
            <a:off x="1750314" y="4296313"/>
            <a:ext cx="15466977"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Reporting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within</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day</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is essential permit timely interventions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around</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cases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D887A3EC-4566-13D3-A2AC-554C7F3716DA}"/>
              </a:ext>
            </a:extLst>
          </p:cNvPr>
          <p:cNvGrpSpPr/>
          <p:nvPr/>
        </p:nvGrpSpPr>
        <p:grpSpPr>
          <a:xfrm>
            <a:off x="6249934" y="5277723"/>
            <a:ext cx="6108970" cy="1585150"/>
            <a:chOff x="6249934" y="5277723"/>
            <a:chExt cx="6108970" cy="1585150"/>
          </a:xfrm>
        </p:grpSpPr>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4"/>
            <a:stretch>
              <a:fillRect/>
            </a:stretch>
          </p:blipFill>
          <p:spPr>
            <a:xfrm>
              <a:off x="6708188" y="5277723"/>
              <a:ext cx="5192462" cy="1585150"/>
            </a:xfrm>
            <a:prstGeom prst="rect">
              <a:avLst/>
            </a:prstGeom>
          </p:spPr>
        </p:pic>
        <p:sp>
          <p:nvSpPr>
            <p:cNvPr id="11" name="TextBox 10">
              <a:extLst>
                <a:ext uri="{FF2B5EF4-FFF2-40B4-BE49-F238E27FC236}">
                  <a16:creationId xmlns:a16="http://schemas.microsoft.com/office/drawing/2014/main" id="{884CE0FA-441B-BDB0-50A1-B81F06EA9BE9}"/>
                </a:ext>
              </a:extLst>
            </p:cNvPr>
            <p:cNvSpPr txBox="1"/>
            <p:nvPr/>
          </p:nvSpPr>
          <p:spPr>
            <a:xfrm>
              <a:off x="6249934" y="5683825"/>
              <a:ext cx="610897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Time is key!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Slide Number Placeholder 11">
            <a:extLst>
              <a:ext uri="{FF2B5EF4-FFF2-40B4-BE49-F238E27FC236}">
                <a16:creationId xmlns:a16="http://schemas.microsoft.com/office/drawing/2014/main" id="{D9EF5DCC-D79A-2C5A-284C-BDE12CB975E1}"/>
              </a:ext>
            </a:extLst>
          </p:cNvPr>
          <p:cNvSpPr>
            <a:spLocks noGrp="1"/>
          </p:cNvSpPr>
          <p:nvPr>
            <p:ph type="sldNum" sz="quarter" idx="7"/>
          </p:nvPr>
        </p:nvSpPr>
        <p:spPr>
          <a:xfrm>
            <a:off x="13264637" y="964712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14130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9847" y="-2009228"/>
            <a:ext cx="9863847"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548733"/>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Testing to track clusters</a:t>
            </a:r>
          </a:p>
        </p:txBody>
      </p:sp>
      <p:sp>
        <p:nvSpPr>
          <p:cNvPr id="18" name="Freeform 4">
            <a:extLst>
              <a:ext uri="{FF2B5EF4-FFF2-40B4-BE49-F238E27FC236}">
                <a16:creationId xmlns:a16="http://schemas.microsoft.com/office/drawing/2014/main" id="{A038D7F5-710F-BA5E-3082-41DF68B25D9F}"/>
              </a:ext>
            </a:extLst>
          </p:cNvPr>
          <p:cNvSpPr/>
          <p:nvPr/>
        </p:nvSpPr>
        <p:spPr>
          <a:xfrm>
            <a:off x="588924" y="2359734"/>
            <a:ext cx="17330016" cy="11188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1776424" y="2687265"/>
            <a:ext cx="14735151"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ALL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suspected cholera cases are tested</a:t>
            </a:r>
            <a:endPar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0" name="Group 9">
            <a:extLst>
              <a:ext uri="{FF2B5EF4-FFF2-40B4-BE49-F238E27FC236}">
                <a16:creationId xmlns:a16="http://schemas.microsoft.com/office/drawing/2014/main" id="{847B5F94-DF7A-385C-831A-DF9F2E9B04DA}"/>
              </a:ext>
            </a:extLst>
          </p:cNvPr>
          <p:cNvGrpSpPr/>
          <p:nvPr/>
        </p:nvGrpSpPr>
        <p:grpSpPr>
          <a:xfrm>
            <a:off x="588924" y="4191147"/>
            <a:ext cx="9302800" cy="5547120"/>
            <a:chOff x="588924" y="4191147"/>
            <a:chExt cx="9302800" cy="5547120"/>
          </a:xfrm>
        </p:grpSpPr>
        <p:sp>
          <p:nvSpPr>
            <p:cNvPr id="8" name="Rectangle 7">
              <a:extLst>
                <a:ext uri="{FF2B5EF4-FFF2-40B4-BE49-F238E27FC236}">
                  <a16:creationId xmlns:a16="http://schemas.microsoft.com/office/drawing/2014/main" id="{D5CD4B8F-B664-4C63-D629-0B51B3A35905}"/>
                </a:ext>
              </a:extLst>
            </p:cNvPr>
            <p:cNvSpPr/>
            <p:nvPr/>
          </p:nvSpPr>
          <p:spPr>
            <a:xfrm>
              <a:off x="588924" y="4191147"/>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prstClr val="white"/>
                  </a:solidFill>
                  <a:latin typeface="Atkinson Hyperlegible Bold" panose="020B0604020202020204" charset="0"/>
                </a:rPr>
                <a:t>Screening by </a:t>
              </a:r>
              <a:r>
                <a:rPr lang="en-US" sz="3200" dirty="0" err="1">
                  <a:solidFill>
                    <a:prstClr val="white"/>
                  </a:solidFill>
                  <a:latin typeface="Atkinson Hyperlegible Bold" panose="020B0604020202020204" charset="0"/>
                </a:rPr>
                <a:t>RDT</a:t>
              </a:r>
              <a:endParaRPr lang="en-US" sz="3200" dirty="0">
                <a:solidFill>
                  <a:prstClr val="white"/>
                </a:solidFill>
                <a:latin typeface="Atkinson Hyperlegible Bold" panose="020B0604020202020204" charset="0"/>
              </a:endParaRPr>
            </a:p>
          </p:txBody>
        </p:sp>
        <p:grpSp>
          <p:nvGrpSpPr>
            <p:cNvPr id="3" name="Group 2">
              <a:extLst>
                <a:ext uri="{FF2B5EF4-FFF2-40B4-BE49-F238E27FC236}">
                  <a16:creationId xmlns:a16="http://schemas.microsoft.com/office/drawing/2014/main" id="{6546C303-1640-2B3D-7C35-2D1AC1AA4A3D}"/>
                </a:ext>
              </a:extLst>
            </p:cNvPr>
            <p:cNvGrpSpPr/>
            <p:nvPr/>
          </p:nvGrpSpPr>
          <p:grpSpPr>
            <a:xfrm>
              <a:off x="588924" y="5818109"/>
              <a:ext cx="9302800" cy="3920158"/>
              <a:chOff x="588924" y="5818109"/>
              <a:chExt cx="9302800" cy="2714269"/>
            </a:xfrm>
          </p:grpSpPr>
          <p:sp>
            <p:nvSpPr>
              <p:cNvPr id="13" name="TextBox 12">
                <a:extLst>
                  <a:ext uri="{FF2B5EF4-FFF2-40B4-BE49-F238E27FC236}">
                    <a16:creationId xmlns:a16="http://schemas.microsoft.com/office/drawing/2014/main" id="{043D1A58-0541-63B6-5731-B163394FDB9B}"/>
                  </a:ext>
                </a:extLst>
              </p:cNvPr>
              <p:cNvSpPr txBox="1"/>
              <p:nvPr/>
            </p:nvSpPr>
            <p:spPr>
              <a:xfrm>
                <a:off x="1776424" y="6813389"/>
                <a:ext cx="8115300" cy="66061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If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RDTs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ARE available</a:t>
                </a:r>
                <a:endParaRPr lang="en-US" sz="2800" dirty="0">
                  <a:solidFill>
                    <a:prstClr val="black">
                      <a:lumMod val="95000"/>
                      <a:lumOff val="5000"/>
                    </a:prstClr>
                  </a:solidFill>
                  <a:latin typeface="Atkinson Hyperlegible Bold" panose="020B0604020202020204" charset="0"/>
                </a:endParaRPr>
              </a:p>
              <a:p>
                <a:pPr marL="914400" lvl="1" indent="-457200">
                  <a:buClr>
                    <a:srgbClr val="209D94"/>
                  </a:buClr>
                  <a:buFont typeface="Courier New" panose="02070309020205020404" pitchFamily="49" charset="0"/>
                  <a:buChar char="o"/>
                  <a:defRPr/>
                </a:pP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ALL </a:t>
                </a:r>
                <a:r>
                  <a:rPr lang="fr-FR" sz="2800" dirty="0">
                    <a:solidFill>
                      <a:prstClr val="black"/>
                    </a:solidFill>
                    <a:latin typeface="Atkinson Hyperlegible" panose="020B0604020202020204" charset="0"/>
                  </a:rPr>
                  <a:t>suspected cholera cases</a:t>
                </a:r>
              </a:p>
            </p:txBody>
          </p:sp>
          <p:sp>
            <p:nvSpPr>
              <p:cNvPr id="17" name="Rectangle: Rounded Corners 16">
                <a:extLst>
                  <a:ext uri="{FF2B5EF4-FFF2-40B4-BE49-F238E27FC236}">
                    <a16:creationId xmlns:a16="http://schemas.microsoft.com/office/drawing/2014/main" id="{0A06B6AD-E244-8224-C9D2-5E227FEB09C7}"/>
                  </a:ext>
                </a:extLst>
              </p:cNvPr>
              <p:cNvSpPr/>
              <p:nvPr/>
            </p:nvSpPr>
            <p:spPr>
              <a:xfrm>
                <a:off x="588924" y="5818109"/>
                <a:ext cx="8376738" cy="2714269"/>
              </a:xfrm>
              <a:custGeom>
                <a:avLst/>
                <a:gdLst>
                  <a:gd name="connsiteX0" fmla="*/ 0 w 8376738"/>
                  <a:gd name="connsiteY0" fmla="*/ 452387 h 2714269"/>
                  <a:gd name="connsiteX1" fmla="*/ 452387 w 8376738"/>
                  <a:gd name="connsiteY1" fmla="*/ 0 h 2714269"/>
                  <a:gd name="connsiteX2" fmla="*/ 7924351 w 8376738"/>
                  <a:gd name="connsiteY2" fmla="*/ 0 h 2714269"/>
                  <a:gd name="connsiteX3" fmla="*/ 8376738 w 8376738"/>
                  <a:gd name="connsiteY3" fmla="*/ 452387 h 2714269"/>
                  <a:gd name="connsiteX4" fmla="*/ 8376738 w 8376738"/>
                  <a:gd name="connsiteY4" fmla="*/ 2261882 h 2714269"/>
                  <a:gd name="connsiteX5" fmla="*/ 7924351 w 8376738"/>
                  <a:gd name="connsiteY5" fmla="*/ 2714269 h 2714269"/>
                  <a:gd name="connsiteX6" fmla="*/ 452387 w 8376738"/>
                  <a:gd name="connsiteY6" fmla="*/ 2714269 h 2714269"/>
                  <a:gd name="connsiteX7" fmla="*/ 0 w 8376738"/>
                  <a:gd name="connsiteY7" fmla="*/ 2261882 h 2714269"/>
                  <a:gd name="connsiteX8" fmla="*/ 0 w 8376738"/>
                  <a:gd name="connsiteY8" fmla="*/ 452387 h 271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738" h="2714269" extrusionOk="0">
                    <a:moveTo>
                      <a:pt x="0" y="452387"/>
                    </a:moveTo>
                    <a:cubicBezTo>
                      <a:pt x="-32552" y="213377"/>
                      <a:pt x="223753" y="44044"/>
                      <a:pt x="452387" y="0"/>
                    </a:cubicBezTo>
                    <a:cubicBezTo>
                      <a:pt x="3087218" y="137057"/>
                      <a:pt x="6223275" y="-36145"/>
                      <a:pt x="7924351" y="0"/>
                    </a:cubicBezTo>
                    <a:cubicBezTo>
                      <a:pt x="8184535" y="23877"/>
                      <a:pt x="8349515" y="200145"/>
                      <a:pt x="8376738" y="452387"/>
                    </a:cubicBezTo>
                    <a:cubicBezTo>
                      <a:pt x="8221198" y="1116303"/>
                      <a:pt x="8392652" y="1376259"/>
                      <a:pt x="8376738" y="2261882"/>
                    </a:cubicBezTo>
                    <a:cubicBezTo>
                      <a:pt x="8381827" y="2502788"/>
                      <a:pt x="8210061" y="2689014"/>
                      <a:pt x="7924351" y="2714269"/>
                    </a:cubicBezTo>
                    <a:cubicBezTo>
                      <a:pt x="6231952" y="2547133"/>
                      <a:pt x="3304277" y="2798956"/>
                      <a:pt x="452387" y="2714269"/>
                    </a:cubicBezTo>
                    <a:cubicBezTo>
                      <a:pt x="186390" y="2690590"/>
                      <a:pt x="2881" y="2550359"/>
                      <a:pt x="0" y="2261882"/>
                    </a:cubicBezTo>
                    <a:cubicBezTo>
                      <a:pt x="-10346" y="1908115"/>
                      <a:pt x="-125059" y="834621"/>
                      <a:pt x="0" y="452387"/>
                    </a:cubicBezTo>
                    <a:close/>
                  </a:path>
                </a:pathLst>
              </a:custGeom>
              <a:noFill/>
              <a:ln w="76200">
                <a:solidFill>
                  <a:srgbClr val="4DB1A9"/>
                </a:solidFill>
                <a:extLst>
                  <a:ext uri="{C807C97D-BFC1-408E-A445-0C87EB9F89A2}">
                    <ask:lineSketchStyleProps xmlns:ask="http://schemas.microsoft.com/office/drawing/2018/sketchyshapes" sd="36782609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1" name="Group 10">
            <a:extLst>
              <a:ext uri="{FF2B5EF4-FFF2-40B4-BE49-F238E27FC236}">
                <a16:creationId xmlns:a16="http://schemas.microsoft.com/office/drawing/2014/main" id="{4F209629-0626-0B5B-5996-280D4A13CA2C}"/>
              </a:ext>
            </a:extLst>
          </p:cNvPr>
          <p:cNvGrpSpPr/>
          <p:nvPr/>
        </p:nvGrpSpPr>
        <p:grpSpPr>
          <a:xfrm>
            <a:off x="9580524" y="4160666"/>
            <a:ext cx="8383553" cy="5600385"/>
            <a:chOff x="9820288" y="4160666"/>
            <a:chExt cx="8143594" cy="5600385"/>
          </a:xfrm>
        </p:grpSpPr>
        <p:sp>
          <p:nvSpPr>
            <p:cNvPr id="12" name="Rectangle 11">
              <a:extLst>
                <a:ext uri="{FF2B5EF4-FFF2-40B4-BE49-F238E27FC236}">
                  <a16:creationId xmlns:a16="http://schemas.microsoft.com/office/drawing/2014/main" id="{8B6984DB-B129-E826-740B-70B7421DDCBF}"/>
                </a:ext>
              </a:extLst>
            </p:cNvPr>
            <p:cNvSpPr/>
            <p:nvPr/>
          </p:nvSpPr>
          <p:spPr>
            <a:xfrm>
              <a:off x="9857510" y="4160666"/>
              <a:ext cx="8099751"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sz="32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Confirmatory testing</a:t>
              </a:r>
            </a:p>
          </p:txBody>
        </p:sp>
        <p:sp>
          <p:nvSpPr>
            <p:cNvPr id="21" name="Rectangle: Rounded Corners 20">
              <a:extLst>
                <a:ext uri="{FF2B5EF4-FFF2-40B4-BE49-F238E27FC236}">
                  <a16:creationId xmlns:a16="http://schemas.microsoft.com/office/drawing/2014/main" id="{C5A49BBC-1E89-A9A1-3FF0-62F52DC5E384}"/>
                </a:ext>
              </a:extLst>
            </p:cNvPr>
            <p:cNvSpPr/>
            <p:nvPr/>
          </p:nvSpPr>
          <p:spPr>
            <a:xfrm>
              <a:off x="9820288" y="5795323"/>
              <a:ext cx="8099749" cy="3965728"/>
            </a:xfrm>
            <a:custGeom>
              <a:avLst/>
              <a:gdLst>
                <a:gd name="connsiteX0" fmla="*/ 0 w 8099749"/>
                <a:gd name="connsiteY0" fmla="*/ 660968 h 3965728"/>
                <a:gd name="connsiteX1" fmla="*/ 660968 w 8099749"/>
                <a:gd name="connsiteY1" fmla="*/ 0 h 3965728"/>
                <a:gd name="connsiteX2" fmla="*/ 7438781 w 8099749"/>
                <a:gd name="connsiteY2" fmla="*/ 0 h 3965728"/>
                <a:gd name="connsiteX3" fmla="*/ 8099749 w 8099749"/>
                <a:gd name="connsiteY3" fmla="*/ 660968 h 3965728"/>
                <a:gd name="connsiteX4" fmla="*/ 8099749 w 8099749"/>
                <a:gd name="connsiteY4" fmla="*/ 3304760 h 3965728"/>
                <a:gd name="connsiteX5" fmla="*/ 7438781 w 8099749"/>
                <a:gd name="connsiteY5" fmla="*/ 3965728 h 3965728"/>
                <a:gd name="connsiteX6" fmla="*/ 660968 w 8099749"/>
                <a:gd name="connsiteY6" fmla="*/ 3965728 h 3965728"/>
                <a:gd name="connsiteX7" fmla="*/ 0 w 8099749"/>
                <a:gd name="connsiteY7" fmla="*/ 3304760 h 3965728"/>
                <a:gd name="connsiteX8" fmla="*/ 0 w 8099749"/>
                <a:gd name="connsiteY8" fmla="*/ 660968 h 396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9749" h="3965728" extrusionOk="0">
                  <a:moveTo>
                    <a:pt x="0" y="660968"/>
                  </a:moveTo>
                  <a:cubicBezTo>
                    <a:pt x="6813" y="291305"/>
                    <a:pt x="251661" y="25552"/>
                    <a:pt x="660968" y="0"/>
                  </a:cubicBezTo>
                  <a:cubicBezTo>
                    <a:pt x="3030391" y="-97396"/>
                    <a:pt x="5596964" y="28206"/>
                    <a:pt x="7438781" y="0"/>
                  </a:cubicBezTo>
                  <a:cubicBezTo>
                    <a:pt x="7817612" y="-50364"/>
                    <a:pt x="8125005" y="275314"/>
                    <a:pt x="8099749" y="660968"/>
                  </a:cubicBezTo>
                  <a:cubicBezTo>
                    <a:pt x="8151711" y="1318619"/>
                    <a:pt x="8220593" y="2524860"/>
                    <a:pt x="8099749" y="3304760"/>
                  </a:cubicBezTo>
                  <a:cubicBezTo>
                    <a:pt x="8040285" y="3655066"/>
                    <a:pt x="7756729" y="3987494"/>
                    <a:pt x="7438781" y="3965728"/>
                  </a:cubicBezTo>
                  <a:cubicBezTo>
                    <a:pt x="4871122" y="4031680"/>
                    <a:pt x="3216339" y="3865165"/>
                    <a:pt x="660968" y="3965728"/>
                  </a:cubicBezTo>
                  <a:cubicBezTo>
                    <a:pt x="245661" y="3925757"/>
                    <a:pt x="-7458" y="3636829"/>
                    <a:pt x="0" y="3304760"/>
                  </a:cubicBezTo>
                  <a:cubicBezTo>
                    <a:pt x="13919" y="2140649"/>
                    <a:pt x="-133591" y="1461457"/>
                    <a:pt x="0" y="660968"/>
                  </a:cubicBezTo>
                  <a:close/>
                </a:path>
              </a:pathLst>
            </a:custGeom>
            <a:noFill/>
            <a:ln w="76200">
              <a:solidFill>
                <a:srgbClr val="4DB1A9"/>
              </a:solidFill>
              <a:extLst>
                <a:ext uri="{C807C97D-BFC1-408E-A445-0C87EB9F89A2}">
                  <ask:lineSketchStyleProps xmlns:ask="http://schemas.microsoft.com/office/drawing/2018/sketchyshapes" sd="342447717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D2012F2-F2ED-DBE0-29C3-2EB8AF9806DE}"/>
                </a:ext>
              </a:extLst>
            </p:cNvPr>
            <p:cNvSpPr txBox="1"/>
            <p:nvPr/>
          </p:nvSpPr>
          <p:spPr>
            <a:xfrm>
              <a:off x="10230615" y="6307605"/>
              <a:ext cx="7733267"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If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rPr>
                <a:t>RDTs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 ARE available</a:t>
              </a:r>
              <a:endParaRPr lang="en-US" sz="2800" dirty="0">
                <a:solidFill>
                  <a:prstClr val="black">
                    <a:lumMod val="95000"/>
                    <a:lumOff val="5000"/>
                  </a:prstClr>
                </a:solidFill>
                <a:latin typeface="Atkinson Hyperlegible Bold" panose="020B0604020202020204" charset="0"/>
              </a:endParaRPr>
            </a:p>
            <a:p>
              <a:pPr marL="914400" lvl="1" indent="-457200">
                <a:spcAft>
                  <a:spcPts val="1200"/>
                </a:spcAft>
                <a:buClr>
                  <a:srgbClr val="009999"/>
                </a:buClr>
                <a:buFont typeface="Courier New" panose="02070309020205020404" pitchFamily="49" charset="0"/>
                <a:buChar char="o"/>
                <a:defRPr/>
              </a:pP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rPr>
                <a:t>ALL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rPr>
                <a:t>RDT</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rPr>
                <a:t>+ </a:t>
              </a:r>
              <a:endParaRPr lang="en-US" sz="2600" dirty="0">
                <a:solidFill>
                  <a:prstClr val="black"/>
                </a:solidFill>
                <a:latin typeface="Atkinson Hyperlegible" panose="020B0604020202020204" charset="0"/>
              </a:endParaRPr>
            </a:p>
          </p:txBody>
        </p:sp>
      </p:grpSp>
      <p:sp>
        <p:nvSpPr>
          <p:cNvPr id="20" name="TextBox 19">
            <a:extLst>
              <a:ext uri="{FF2B5EF4-FFF2-40B4-BE49-F238E27FC236}">
                <a16:creationId xmlns:a16="http://schemas.microsoft.com/office/drawing/2014/main" id="{0AA25F3F-1CBB-8F94-97DD-75156E82E1E5}"/>
              </a:ext>
            </a:extLst>
          </p:cNvPr>
          <p:cNvSpPr txBox="1"/>
          <p:nvPr/>
        </p:nvSpPr>
        <p:spPr>
          <a:xfrm>
            <a:off x="9891724" y="7446480"/>
            <a:ext cx="8608979" cy="169277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If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RDTs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NOT available</a:t>
            </a:r>
          </a:p>
          <a:p>
            <a:pPr marL="914400" lvl="1" indent="-457200">
              <a:spcAft>
                <a:spcPts val="1200"/>
              </a:spcAft>
              <a:buClr>
                <a:srgbClr val="009999"/>
              </a:buClr>
              <a:buFont typeface="Courier New" panose="02070309020205020404" pitchFamily="49" charset="0"/>
              <a:buChar char="o"/>
              <a:defRPr/>
            </a:pP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ALL </a:t>
            </a:r>
            <a:r>
              <a:rPr lang="fr-FR" sz="2800" dirty="0">
                <a:solidFill>
                  <a:prstClr val="black"/>
                </a:solidFill>
                <a:latin typeface="Atkinson Hyperlegible" panose="020B0604020202020204" charset="0"/>
              </a:rPr>
              <a:t>suspected cholera cases</a:t>
            </a:r>
          </a:p>
          <a:p>
            <a:pPr marL="342900" marR="0" lvl="0" indent="-342900" algn="l" defTabSz="914400" rtl="0" eaLnBrk="1" fontAlgn="auto" latinLnBrk="0" hangingPunct="1">
              <a:lnSpc>
                <a:spcPct val="100000"/>
              </a:lnSpc>
              <a:spcBef>
                <a:spcPts val="1200"/>
              </a:spcBef>
              <a:spcAft>
                <a:spcPts val="1200"/>
              </a:spcAft>
              <a:buClr>
                <a:srgbClr val="009999"/>
              </a:buClr>
              <a:buSzTx/>
              <a:buFont typeface="Arial" panose="020B0604020202020204" pitchFamily="34" charset="0"/>
              <a:buChar char="•"/>
              <a:tabLst/>
              <a:defRPr/>
            </a:pPr>
            <a:r>
              <a:rPr lang="en-US" sz="2800" dirty="0">
                <a:solidFill>
                  <a:prstClr val="black"/>
                </a:solidFill>
                <a:latin typeface="Atkinson Hyperlegible" panose="020B0604020202020204" charset="0"/>
              </a:rPr>
              <a:t>By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culture (including seroagglutination) or PCR</a:t>
            </a:r>
          </a:p>
        </p:txBody>
      </p:sp>
      <p:sp>
        <p:nvSpPr>
          <p:cNvPr id="14" name="Slide Number Placeholder 13">
            <a:extLst>
              <a:ext uri="{FF2B5EF4-FFF2-40B4-BE49-F238E27FC236}">
                <a16:creationId xmlns:a16="http://schemas.microsoft.com/office/drawing/2014/main" id="{4CAE73E1-334B-306E-CCFE-8B00F32E9B9F}"/>
              </a:ext>
            </a:extLst>
          </p:cNvPr>
          <p:cNvSpPr>
            <a:spLocks noGrp="1"/>
          </p:cNvSpPr>
          <p:nvPr>
            <p:ph type="sldNum" sz="quarter" idx="12"/>
          </p:nvPr>
        </p:nvSpPr>
        <p:spPr>
          <a:xfrm>
            <a:off x="15649074" y="9889388"/>
            <a:ext cx="2133600" cy="365125"/>
          </a:xfrm>
        </p:spPr>
        <p:txBody>
          <a:bodyPr/>
          <a:lstStyle/>
          <a:p>
            <a:fld id="{B6F15528-21DE-4FAA-801E-634DDDAF4B2B}"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in an office&#10;&#10;Description automatically generated">
            <a:extLst>
              <a:ext uri="{FF2B5EF4-FFF2-40B4-BE49-F238E27FC236}">
                <a16:creationId xmlns:a16="http://schemas.microsoft.com/office/drawing/2014/main" id="{CAD2CF6C-B919-C5EA-D523-B65F2B043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525328"/>
          </a:xfrm>
          <a:prstGeom prst="rect">
            <a:avLst/>
          </a:prstGeom>
        </p:spPr>
      </p:pic>
      <p:sp>
        <p:nvSpPr>
          <p:cNvPr id="7" name="TextBox 6">
            <a:extLst>
              <a:ext uri="{FF2B5EF4-FFF2-40B4-BE49-F238E27FC236}">
                <a16:creationId xmlns:a16="http://schemas.microsoft.com/office/drawing/2014/main" id="{CB496C5F-F493-86C5-5353-65513E2EEDF0}"/>
              </a:ext>
            </a:extLst>
          </p:cNvPr>
          <p:cNvSpPr txBox="1"/>
          <p:nvPr/>
        </p:nvSpPr>
        <p:spPr>
          <a:xfrm>
            <a:off x="14338570" y="9948446"/>
            <a:ext cx="394943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Genna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25B90B24-5B57-75CD-A98C-C694C2326108}"/>
              </a:ext>
            </a:extLst>
          </p:cNvPr>
          <p:cNvSpPr/>
          <p:nvPr/>
        </p:nvSpPr>
        <p:spPr>
          <a:xfrm>
            <a:off x="-1" y="3779520"/>
            <a:ext cx="7416801"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Oversight of reporting &amp; testing</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by health authorities</a:t>
            </a:r>
          </a:p>
        </p:txBody>
      </p:sp>
    </p:spTree>
    <p:extLst>
      <p:ext uri="{BB962C8B-B14F-4D97-AF65-F5344CB8AC3E}">
        <p14:creationId xmlns:p14="http://schemas.microsoft.com/office/powerpoint/2010/main" val="165921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499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03105" y="589878"/>
            <a:ext cx="12556878"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Oversight</a:t>
            </a:r>
          </a:p>
        </p:txBody>
      </p:sp>
      <p:sp>
        <p:nvSpPr>
          <p:cNvPr id="4" name="TextBox 3">
            <a:extLst>
              <a:ext uri="{FF2B5EF4-FFF2-40B4-BE49-F238E27FC236}">
                <a16:creationId xmlns:a16="http://schemas.microsoft.com/office/drawing/2014/main" id="{C42CFC36-7E57-4F2A-D2B5-709E0B31E800}"/>
              </a:ext>
            </a:extLst>
          </p:cNvPr>
          <p:cNvSpPr txBox="1"/>
          <p:nvPr/>
        </p:nvSpPr>
        <p:spPr>
          <a:xfrm>
            <a:off x="4798595" y="7466761"/>
            <a:ext cx="11660606"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Health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authorities</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monitor surveillance performance indicators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At least on a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weekly</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basis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Take</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supportive</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measures</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as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needed</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p:txBody>
      </p:sp>
      <p:sp>
        <p:nvSpPr>
          <p:cNvPr id="6" name="TextBox 5">
            <a:extLst>
              <a:ext uri="{FF2B5EF4-FFF2-40B4-BE49-F238E27FC236}">
                <a16:creationId xmlns:a16="http://schemas.microsoft.com/office/drawing/2014/main" id="{19D1505C-475E-F784-6657-CF4BDB75CEE3}"/>
              </a:ext>
            </a:extLst>
          </p:cNvPr>
          <p:cNvSpPr txBox="1"/>
          <p:nvPr/>
        </p:nvSpPr>
        <p:spPr>
          <a:xfrm>
            <a:off x="4798595" y="3666086"/>
            <a:ext cx="11660605" cy="19697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Health authorities ensure that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reporting sites and laboratories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in the surveillance unit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aware and in capacity</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to implement reporting and testing in accordance with applicable strategies</a:t>
            </a:r>
          </a:p>
        </p:txBody>
      </p:sp>
      <p:sp>
        <p:nvSpPr>
          <p:cNvPr id="7" name="TextBox 6">
            <a:extLst>
              <a:ext uri="{FF2B5EF4-FFF2-40B4-BE49-F238E27FC236}">
                <a16:creationId xmlns:a16="http://schemas.microsoft.com/office/drawing/2014/main" id="{8EDCD4CA-B2F9-24BC-EB5F-D6F304D3CD0A}"/>
              </a:ext>
            </a:extLst>
          </p:cNvPr>
          <p:cNvSpPr txBox="1"/>
          <p:nvPr/>
        </p:nvSpPr>
        <p:spPr>
          <a:xfrm>
            <a:off x="4798595" y="2919911"/>
            <a:ext cx="798896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Awareness and capacity building</a:t>
            </a:r>
          </a:p>
        </p:txBody>
      </p:sp>
      <p:pic>
        <p:nvPicPr>
          <p:cNvPr id="13" name="Picture 12">
            <a:extLst>
              <a:ext uri="{FF2B5EF4-FFF2-40B4-BE49-F238E27FC236}">
                <a16:creationId xmlns:a16="http://schemas.microsoft.com/office/drawing/2014/main" id="{A411761B-745D-D03B-8CA9-421FA946BBC9}"/>
              </a:ext>
            </a:extLst>
          </p:cNvPr>
          <p:cNvPicPr>
            <a:picLocks noChangeAspect="1"/>
          </p:cNvPicPr>
          <p:nvPr/>
        </p:nvPicPr>
        <p:blipFill>
          <a:blip r:embed="rId4"/>
          <a:stretch>
            <a:fillRect/>
          </a:stretch>
        </p:blipFill>
        <p:spPr>
          <a:xfrm>
            <a:off x="1124271" y="5992345"/>
            <a:ext cx="3638229" cy="3336011"/>
          </a:xfrm>
          <a:prstGeom prst="rect">
            <a:avLst/>
          </a:prstGeom>
        </p:spPr>
      </p:pic>
      <p:sp>
        <p:nvSpPr>
          <p:cNvPr id="15" name="TextBox 14">
            <a:extLst>
              <a:ext uri="{FF2B5EF4-FFF2-40B4-BE49-F238E27FC236}">
                <a16:creationId xmlns:a16="http://schemas.microsoft.com/office/drawing/2014/main" id="{7C73EF75-E266-D21D-B2B4-8855BCDD4C58}"/>
              </a:ext>
            </a:extLst>
          </p:cNvPr>
          <p:cNvSpPr txBox="1"/>
          <p:nvPr/>
        </p:nvSpPr>
        <p:spPr>
          <a:xfrm>
            <a:off x="4798595" y="6643642"/>
            <a:ext cx="798896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Monitoring</a:t>
            </a:r>
          </a:p>
        </p:txBody>
      </p:sp>
      <p:pic>
        <p:nvPicPr>
          <p:cNvPr id="8" name="Picture 7">
            <a:extLst>
              <a:ext uri="{FF2B5EF4-FFF2-40B4-BE49-F238E27FC236}">
                <a16:creationId xmlns:a16="http://schemas.microsoft.com/office/drawing/2014/main" id="{6321492C-EDCC-CDEF-8E07-4DEDB1D69C0E}"/>
              </a:ext>
            </a:extLst>
          </p:cNvPr>
          <p:cNvPicPr>
            <a:picLocks noChangeAspect="1"/>
          </p:cNvPicPr>
          <p:nvPr/>
        </p:nvPicPr>
        <p:blipFill>
          <a:blip r:embed="rId5"/>
          <a:stretch>
            <a:fillRect/>
          </a:stretch>
        </p:blipFill>
        <p:spPr>
          <a:xfrm>
            <a:off x="1163872" y="2604967"/>
            <a:ext cx="3329924" cy="3032039"/>
          </a:xfrm>
          <a:prstGeom prst="rect">
            <a:avLst/>
          </a:prstGeom>
        </p:spPr>
      </p:pic>
      <p:sp>
        <p:nvSpPr>
          <p:cNvPr id="5" name="Slide Number Placeholder 4">
            <a:extLst>
              <a:ext uri="{FF2B5EF4-FFF2-40B4-BE49-F238E27FC236}">
                <a16:creationId xmlns:a16="http://schemas.microsoft.com/office/drawing/2014/main" id="{3A63BC70-925E-9920-3B0B-16149FB968C3}"/>
              </a:ext>
            </a:extLst>
          </p:cNvPr>
          <p:cNvSpPr>
            <a:spLocks noGrp="1"/>
          </p:cNvSpPr>
          <p:nvPr>
            <p:ph type="sldNum" sz="quarter" idx="12"/>
          </p:nvPr>
        </p:nvSpPr>
        <p:spPr>
          <a:xfrm>
            <a:off x="15392400" y="9564771"/>
            <a:ext cx="2133600" cy="365125"/>
          </a:xfrm>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881097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stretch>
            <a:fillRect/>
          </a:stretch>
        </p:blipFill>
        <p:spPr>
          <a:xfrm>
            <a:off x="1984059" y="5899942"/>
            <a:ext cx="2209800" cy="2438400"/>
          </a:xfrm>
          <a:prstGeom prst="rect">
            <a:avLst/>
          </a:prstGeom>
        </p:spPr>
      </p:pic>
      <p:sp>
        <p:nvSpPr>
          <p:cNvPr id="6" name="TextBox 7">
            <a:extLst>
              <a:ext uri="{FF2B5EF4-FFF2-40B4-BE49-F238E27FC236}">
                <a16:creationId xmlns:a16="http://schemas.microsoft.com/office/drawing/2014/main" id="{62BD3250-C0AA-1163-806C-CDB41D0037B0}"/>
              </a:ext>
            </a:extLst>
          </p:cNvPr>
          <p:cNvSpPr txBox="1"/>
          <p:nvPr/>
        </p:nvSpPr>
        <p:spPr>
          <a:xfrm>
            <a:off x="4438087" y="6691633"/>
            <a:ext cx="1026984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Oversight of reporting &amp; testing by health authorities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395500-5EAB-2BEB-E5D4-340CEE6868B3}"/>
              </a:ext>
            </a:extLst>
          </p:cNvPr>
          <p:cNvPicPr>
            <a:picLocks noChangeAspect="1"/>
          </p:cNvPicPr>
          <p:nvPr/>
        </p:nvPicPr>
        <p:blipFill>
          <a:blip r:embed="rId3"/>
          <a:stretch>
            <a:fillRect/>
          </a:stretch>
        </p:blipFill>
        <p:spPr>
          <a:xfrm>
            <a:off x="1918889" y="7431220"/>
            <a:ext cx="2883163" cy="2774875"/>
          </a:xfrm>
          <a:prstGeom prst="rect">
            <a:avLst/>
          </a:prstGeom>
        </p:spPr>
      </p:pic>
      <p:grpSp>
        <p:nvGrpSpPr>
          <p:cNvPr id="12" name="Group 11">
            <a:extLst>
              <a:ext uri="{FF2B5EF4-FFF2-40B4-BE49-F238E27FC236}">
                <a16:creationId xmlns:a16="http://schemas.microsoft.com/office/drawing/2014/main" id="{F92B2282-7E44-E5A0-B924-934DB6B6F19F}"/>
              </a:ext>
            </a:extLst>
          </p:cNvPr>
          <p:cNvGrpSpPr/>
          <p:nvPr/>
        </p:nvGrpSpPr>
        <p:grpSpPr>
          <a:xfrm>
            <a:off x="5134703" y="8045421"/>
            <a:ext cx="9105089" cy="1863306"/>
            <a:chOff x="5134703" y="8045421"/>
            <a:chExt cx="9105089" cy="1863306"/>
          </a:xfrm>
        </p:grpSpPr>
        <p:sp>
          <p:nvSpPr>
            <p:cNvPr id="21" name="Rectangle: Rounded Corners 20">
              <a:extLst>
                <a:ext uri="{FF2B5EF4-FFF2-40B4-BE49-F238E27FC236}">
                  <a16:creationId xmlns:a16="http://schemas.microsoft.com/office/drawing/2014/main" id="{17DA941A-0410-0E8F-651F-76009CB3FCB0}"/>
                </a:ext>
              </a:extLst>
            </p:cNvPr>
            <p:cNvSpPr/>
            <p:nvPr/>
          </p:nvSpPr>
          <p:spPr>
            <a:xfrm>
              <a:off x="5134703" y="8045421"/>
              <a:ext cx="9105089" cy="1863306"/>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5472171" y="8263619"/>
              <a:ext cx="8434970" cy="1446550"/>
            </a:xfrm>
            <a:prstGeom prst="rect">
              <a:avLst/>
            </a:prstGeom>
            <a:noFill/>
            <a:ln>
              <a:noFill/>
            </a:ln>
          </p:spPr>
          <p:txBody>
            <a:bodyPr wrap="square" rtlCol="0">
              <a:spAutoFit/>
            </a:bodyPr>
            <a:lstStyle/>
            <a:p>
              <a:pPr marL="514350" indent="-514350">
                <a:spcAft>
                  <a:spcPts val="600"/>
                </a:spcAft>
                <a:buFont typeface="+mj-lt"/>
                <a:buAutoNum type="arabicParenR"/>
              </a:pP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What is the issue you are most concerned about?</a:t>
              </a:r>
            </a:p>
            <a:p>
              <a:pPr marL="514350" indent="-514350">
                <a:spcAft>
                  <a:spcPts val="600"/>
                </a:spcAft>
                <a:buFont typeface="+mj-lt"/>
                <a:buAutoNum type="arabicParenR"/>
              </a:pP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What can be the impact of this issue?</a:t>
              </a:r>
            </a:p>
            <a:p>
              <a:pPr marL="514350" indent="-514350">
                <a:spcAft>
                  <a:spcPts val="600"/>
                </a:spcAft>
                <a:buFont typeface="+mj-lt"/>
                <a:buAutoNum type="arabicParenR"/>
              </a:pP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What would you do?</a:t>
              </a:r>
            </a:p>
          </p:txBody>
        </p:sp>
      </p:grpSp>
      <p:sp>
        <p:nvSpPr>
          <p:cNvPr id="2" name="Freeform 5">
            <a:extLst>
              <a:ext uri="{FF2B5EF4-FFF2-40B4-BE49-F238E27FC236}">
                <a16:creationId xmlns:a16="http://schemas.microsoft.com/office/drawing/2014/main" id="{1482170E-A2FC-9324-B928-EC58ACB1FA10}"/>
              </a:ext>
            </a:extLst>
          </p:cNvPr>
          <p:cNvSpPr/>
          <p:nvPr/>
        </p:nvSpPr>
        <p:spPr>
          <a:xfrm>
            <a:off x="160088" y="240699"/>
            <a:ext cx="4399477" cy="2126865"/>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1B08E11-EB30-DC85-B842-E425195BB60E}"/>
              </a:ext>
            </a:extLst>
          </p:cNvPr>
          <p:cNvPicPr>
            <a:picLocks noChangeAspect="1"/>
          </p:cNvPicPr>
          <p:nvPr/>
        </p:nvPicPr>
        <p:blipFill>
          <a:blip r:embed="rId6"/>
          <a:stretch>
            <a:fillRect/>
          </a:stretch>
        </p:blipFill>
        <p:spPr>
          <a:xfrm>
            <a:off x="493640" y="590362"/>
            <a:ext cx="3731075" cy="1755800"/>
          </a:xfrm>
          <a:prstGeom prst="rect">
            <a:avLst/>
          </a:prstGeom>
        </p:spPr>
      </p:pic>
      <p:pic>
        <p:nvPicPr>
          <p:cNvPr id="4" name="Picture 3">
            <a:extLst>
              <a:ext uri="{FF2B5EF4-FFF2-40B4-BE49-F238E27FC236}">
                <a16:creationId xmlns:a16="http://schemas.microsoft.com/office/drawing/2014/main" id="{B02424FF-A8FA-9E86-746D-813C607CCBCE}"/>
              </a:ext>
            </a:extLst>
          </p:cNvPr>
          <p:cNvPicPr>
            <a:picLocks noChangeAspect="1"/>
          </p:cNvPicPr>
          <p:nvPr/>
        </p:nvPicPr>
        <p:blipFill>
          <a:blip r:embed="rId7"/>
          <a:stretch>
            <a:fillRect/>
          </a:stretch>
        </p:blipFill>
        <p:spPr>
          <a:xfrm>
            <a:off x="4893117" y="205723"/>
            <a:ext cx="11945644" cy="2126864"/>
          </a:xfrm>
          <a:prstGeom prst="rect">
            <a:avLst/>
          </a:prstGeom>
        </p:spPr>
      </p:pic>
      <p:sp>
        <p:nvSpPr>
          <p:cNvPr id="5" name="TextBox 4">
            <a:extLst>
              <a:ext uri="{FF2B5EF4-FFF2-40B4-BE49-F238E27FC236}">
                <a16:creationId xmlns:a16="http://schemas.microsoft.com/office/drawing/2014/main" id="{038CABAF-9914-5842-6374-FE867E83426D}"/>
              </a:ext>
            </a:extLst>
          </p:cNvPr>
          <p:cNvSpPr txBox="1"/>
          <p:nvPr/>
        </p:nvSpPr>
        <p:spPr>
          <a:xfrm>
            <a:off x="6408986" y="576657"/>
            <a:ext cx="8913905" cy="1384995"/>
          </a:xfrm>
          <a:prstGeom prst="rect">
            <a:avLst/>
          </a:prstGeom>
          <a:noFill/>
        </p:spPr>
        <p:txBody>
          <a:bodyPr wrap="square">
            <a:spAutoFit/>
          </a:bodyPr>
          <a:lstStyle/>
          <a:p>
            <a:pPr lvl="0" algn="ctr">
              <a:spcAft>
                <a:spcPts val="600"/>
              </a:spcAft>
              <a:defRPr/>
            </a:pPr>
            <a:r>
              <a:rPr lang="en-GB" sz="2800" b="1" dirty="0">
                <a:solidFill>
                  <a:schemeClr val="bg1"/>
                </a:solidFill>
                <a:latin typeface="Cavolini" panose="03000502040302020204" pitchFamily="66" charset="0"/>
                <a:cs typeface="Cavolini" panose="03000502040302020204" pitchFamily="66" charset="0"/>
              </a:rPr>
              <a:t>You are a public health officer in a surveillance unit with a confirmed cholera outbreak with clustered transmission</a:t>
            </a:r>
          </a:p>
        </p:txBody>
      </p:sp>
      <p:grpSp>
        <p:nvGrpSpPr>
          <p:cNvPr id="11" name="Group 10">
            <a:extLst>
              <a:ext uri="{FF2B5EF4-FFF2-40B4-BE49-F238E27FC236}">
                <a16:creationId xmlns:a16="http://schemas.microsoft.com/office/drawing/2014/main" id="{7DEF2D2D-ACE8-3437-CDA8-B7F5F77689BD}"/>
              </a:ext>
            </a:extLst>
          </p:cNvPr>
          <p:cNvGrpSpPr/>
          <p:nvPr/>
        </p:nvGrpSpPr>
        <p:grpSpPr>
          <a:xfrm>
            <a:off x="4593584" y="2454825"/>
            <a:ext cx="12375460" cy="910945"/>
            <a:chOff x="4593584" y="2454825"/>
            <a:chExt cx="12375460" cy="910945"/>
          </a:xfrm>
        </p:grpSpPr>
        <p:sp>
          <p:nvSpPr>
            <p:cNvPr id="7" name="TextBox 6">
              <a:extLst>
                <a:ext uri="{FF2B5EF4-FFF2-40B4-BE49-F238E27FC236}">
                  <a16:creationId xmlns:a16="http://schemas.microsoft.com/office/drawing/2014/main" id="{49130667-E8D8-6727-D7E3-59CA2E678CFB}"/>
                </a:ext>
              </a:extLst>
            </p:cNvPr>
            <p:cNvSpPr txBox="1"/>
            <p:nvPr/>
          </p:nvSpPr>
          <p:spPr>
            <a:xfrm>
              <a:off x="4593584" y="2725472"/>
              <a:ext cx="12375460" cy="492443"/>
            </a:xfrm>
            <a:prstGeom prst="rect">
              <a:avLst/>
            </a:prstGeom>
            <a:noFill/>
          </p:spPr>
          <p:txBody>
            <a:bodyPr wrap="square">
              <a:spAutoFit/>
            </a:bodyPr>
            <a:lstStyle/>
            <a:p>
              <a:pPr lvl="2">
                <a:buClr>
                  <a:srgbClr val="209D94"/>
                </a:buCl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You review surveillance performance indicators</a:t>
              </a:r>
            </a:p>
          </p:txBody>
        </p:sp>
        <p:sp>
          <p:nvSpPr>
            <p:cNvPr id="6" name="Rectangle 5">
              <a:extLst>
                <a:ext uri="{FF2B5EF4-FFF2-40B4-BE49-F238E27FC236}">
                  <a16:creationId xmlns:a16="http://schemas.microsoft.com/office/drawing/2014/main" id="{924D00BC-967A-5B48-1C5C-22C14262D24D}"/>
                </a:ext>
              </a:extLst>
            </p:cNvPr>
            <p:cNvSpPr/>
            <p:nvPr/>
          </p:nvSpPr>
          <p:spPr>
            <a:xfrm>
              <a:off x="4893117" y="2454825"/>
              <a:ext cx="483173" cy="910945"/>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0D393783-93D8-DD0B-A077-31395965B375}"/>
              </a:ext>
            </a:extLst>
          </p:cNvPr>
          <p:cNvPicPr>
            <a:picLocks noChangeAspect="1"/>
          </p:cNvPicPr>
          <p:nvPr/>
        </p:nvPicPr>
        <p:blipFill>
          <a:blip r:embed="rId8"/>
          <a:stretch>
            <a:fillRect/>
          </a:stretch>
        </p:blipFill>
        <p:spPr>
          <a:xfrm>
            <a:off x="5134703" y="3507672"/>
            <a:ext cx="9080578" cy="4222601"/>
          </a:xfrm>
          <a:prstGeom prst="rect">
            <a:avLst/>
          </a:prstGeom>
        </p:spPr>
      </p:pic>
      <p:sp>
        <p:nvSpPr>
          <p:cNvPr id="3" name="Slide Number Placeholder 2">
            <a:extLst>
              <a:ext uri="{FF2B5EF4-FFF2-40B4-BE49-F238E27FC236}">
                <a16:creationId xmlns:a16="http://schemas.microsoft.com/office/drawing/2014/main" id="{120B26A6-41D2-CEF3-5A45-6FD58A0586EE}"/>
              </a:ext>
            </a:extLst>
          </p:cNvPr>
          <p:cNvSpPr>
            <a:spLocks noGrp="1"/>
          </p:cNvSpPr>
          <p:nvPr>
            <p:ph type="sldNum" sz="quarter" idx="12"/>
          </p:nvPr>
        </p:nvSpPr>
        <p:spPr>
          <a:xfrm>
            <a:off x="15504695" y="9543602"/>
            <a:ext cx="2133600" cy="365125"/>
          </a:xfrm>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2808128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35D4FE-ADC1-2152-8FD5-F38C420F09AD}"/>
              </a:ext>
            </a:extLst>
          </p:cNvPr>
          <p:cNvPicPr>
            <a:picLocks noChangeAspect="1"/>
          </p:cNvPicPr>
          <p:nvPr/>
        </p:nvPicPr>
        <p:blipFill>
          <a:blip r:embed="rId3"/>
          <a:stretch>
            <a:fillRect/>
          </a:stretch>
        </p:blipFill>
        <p:spPr>
          <a:xfrm>
            <a:off x="1499346" y="2269380"/>
            <a:ext cx="1755078" cy="1812154"/>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381000" y="-239946"/>
            <a:ext cx="867476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A7AABB6-F03E-6372-D287-98847940B2FD}"/>
              </a:ext>
            </a:extLst>
          </p:cNvPr>
          <p:cNvSpPr txBox="1"/>
          <p:nvPr/>
        </p:nvSpPr>
        <p:spPr>
          <a:xfrm>
            <a:off x="650425" y="1755800"/>
            <a:ext cx="11429280"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Most concerning issue</a:t>
            </a:r>
            <a:endParaRPr kumimoji="0" lang="en-US" sz="320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1C909457-EDE3-54FB-DB3C-F9F9A4AFE09C}"/>
              </a:ext>
            </a:extLst>
          </p:cNvPr>
          <p:cNvSpPr txBox="1"/>
          <p:nvPr/>
        </p:nvSpPr>
        <p:spPr>
          <a:xfrm>
            <a:off x="1185390" y="2816996"/>
            <a:ext cx="17102610" cy="1000274"/>
          </a:xfrm>
          <a:prstGeom prst="rect">
            <a:avLst/>
          </a:prstGeom>
          <a:noFill/>
        </p:spPr>
        <p:txBody>
          <a:bodyPr wrap="square" rtlCol="0">
            <a:spAutoFit/>
          </a:bodyPr>
          <a:lstStyle/>
          <a:p>
            <a:pPr marL="2743200" lvl="5" indent="-457200">
              <a:spcAft>
                <a:spcPts val="600"/>
              </a:spcAft>
              <a:buClr>
                <a:srgbClr val="009999"/>
              </a:buClr>
              <a:buBlip>
                <a:blip r:embed="rId4"/>
              </a:buBlip>
            </a:pPr>
            <a:r>
              <a:rPr lang="en-US" sz="2800" dirty="0">
                <a:solidFill>
                  <a:prstClr val="black"/>
                </a:solidFill>
                <a:latin typeface="Atkinson Hyperlegible Bold" panose="020B0604020202020204" charset="0"/>
              </a:rPr>
              <a:t>Timeliness of health-facility based reporting </a:t>
            </a:r>
          </a:p>
          <a:p>
            <a:pPr marL="3200400" lvl="6"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Very low (33%)</a:t>
            </a:r>
          </a:p>
        </p:txBody>
      </p:sp>
      <p:pic>
        <p:nvPicPr>
          <p:cNvPr id="10" name="Picture 9">
            <a:extLst>
              <a:ext uri="{FF2B5EF4-FFF2-40B4-BE49-F238E27FC236}">
                <a16:creationId xmlns:a16="http://schemas.microsoft.com/office/drawing/2014/main" id="{323F42AD-CE0C-EEF8-85C7-338E65E7FF4B}"/>
              </a:ext>
            </a:extLst>
          </p:cNvPr>
          <p:cNvPicPr>
            <a:picLocks noChangeAspect="1"/>
          </p:cNvPicPr>
          <p:nvPr/>
        </p:nvPicPr>
        <p:blipFill>
          <a:blip r:embed="rId5"/>
          <a:stretch>
            <a:fillRect/>
          </a:stretch>
        </p:blipFill>
        <p:spPr>
          <a:xfrm>
            <a:off x="650425" y="-130529"/>
            <a:ext cx="3731075" cy="1755800"/>
          </a:xfrm>
          <a:prstGeom prst="rect">
            <a:avLst/>
          </a:prstGeom>
        </p:spPr>
      </p:pic>
      <p:sp>
        <p:nvSpPr>
          <p:cNvPr id="19" name="TextBox 18">
            <a:extLst>
              <a:ext uri="{FF2B5EF4-FFF2-40B4-BE49-F238E27FC236}">
                <a16:creationId xmlns:a16="http://schemas.microsoft.com/office/drawing/2014/main" id="{8B98DED1-CB7F-E67E-5FDD-C355734E41E9}"/>
              </a:ext>
            </a:extLst>
          </p:cNvPr>
          <p:cNvSpPr txBox="1"/>
          <p:nvPr/>
        </p:nvSpPr>
        <p:spPr>
          <a:xfrm>
            <a:off x="3553545" y="8846170"/>
            <a:ext cx="13485750" cy="969496"/>
          </a:xfrm>
          <a:prstGeom prst="rect">
            <a:avLst/>
          </a:prstGeom>
          <a:noFill/>
        </p:spPr>
        <p:txBody>
          <a:bodyPr wrap="square">
            <a:spAutoFit/>
          </a:bodyPr>
          <a:lstStyle/>
          <a:p>
            <a:pPr marL="457200" indent="-457200">
              <a:spcAft>
                <a:spcPts val="600"/>
              </a:spcAft>
              <a:buClr>
                <a:srgbClr val="009999"/>
              </a:buClr>
              <a:buBlip>
                <a:blip r:embed="rId4"/>
              </a:buBlip>
            </a:pPr>
            <a:r>
              <a:rPr lang="en-US" sz="2600" dirty="0">
                <a:solidFill>
                  <a:prstClr val="black"/>
                </a:solidFill>
                <a:latin typeface="Atkinson Hyperlegible"/>
              </a:rPr>
              <a:t>If that is not sufficient, </a:t>
            </a:r>
            <a:r>
              <a:rPr lang="en-US" sz="2600" dirty="0">
                <a:solidFill>
                  <a:prstClr val="black"/>
                </a:solidFill>
                <a:latin typeface="Atkinson Hyperlegible Bold"/>
              </a:rPr>
              <a:t>actively contact </a:t>
            </a:r>
            <a:r>
              <a:rPr lang="en-US" sz="2600" dirty="0">
                <a:solidFill>
                  <a:prstClr val="black"/>
                </a:solidFill>
                <a:latin typeface="Atkinson Hyperlegible"/>
              </a:rPr>
              <a:t>health facilities on a daily basis</a:t>
            </a:r>
          </a:p>
          <a:p>
            <a:pPr marL="914400" lvl="1" indent="-457200">
              <a:buClr>
                <a:srgbClr val="009999"/>
              </a:buClr>
              <a:buFont typeface="Arial" panose="020B0604020202020204" pitchFamily="34" charset="0"/>
              <a:buChar char="•"/>
            </a:pPr>
            <a:r>
              <a:rPr lang="en-US" sz="2600" dirty="0">
                <a:solidFill>
                  <a:prstClr val="black"/>
                </a:solidFill>
                <a:latin typeface="Atkinson Hyperlegible"/>
              </a:rPr>
              <a:t> Until timeliness of reporting improves</a:t>
            </a:r>
          </a:p>
        </p:txBody>
      </p:sp>
      <p:grpSp>
        <p:nvGrpSpPr>
          <p:cNvPr id="25" name="Group 24">
            <a:extLst>
              <a:ext uri="{FF2B5EF4-FFF2-40B4-BE49-F238E27FC236}">
                <a16:creationId xmlns:a16="http://schemas.microsoft.com/office/drawing/2014/main" id="{D1D1B56D-A764-CF81-C97B-2D28C5DC5E96}"/>
              </a:ext>
            </a:extLst>
          </p:cNvPr>
          <p:cNvGrpSpPr/>
          <p:nvPr/>
        </p:nvGrpSpPr>
        <p:grpSpPr>
          <a:xfrm>
            <a:off x="820394" y="4104749"/>
            <a:ext cx="16479534" cy="2581809"/>
            <a:chOff x="820394" y="4223467"/>
            <a:chExt cx="16479534" cy="2581809"/>
          </a:xfrm>
        </p:grpSpPr>
        <p:sp>
          <p:nvSpPr>
            <p:cNvPr id="13" name="TextBox 12">
              <a:extLst>
                <a:ext uri="{FF2B5EF4-FFF2-40B4-BE49-F238E27FC236}">
                  <a16:creationId xmlns:a16="http://schemas.microsoft.com/office/drawing/2014/main" id="{B8FDEF9C-167E-EB1D-5C73-49B7F31B25E1}"/>
                </a:ext>
              </a:extLst>
            </p:cNvPr>
            <p:cNvSpPr txBox="1"/>
            <p:nvPr/>
          </p:nvSpPr>
          <p:spPr>
            <a:xfrm>
              <a:off x="820394" y="4223467"/>
              <a:ext cx="16056814" cy="584775"/>
            </a:xfrm>
            <a:prstGeom prst="rect">
              <a:avLst/>
            </a:prstGeom>
            <a:noFill/>
          </p:spPr>
          <p:txBody>
            <a:bodyPr wrap="square">
              <a:spAutoFit/>
            </a:bodyPr>
            <a:lstStyle/>
            <a:p>
              <a:pPr marL="514350" indent="-514350">
                <a:spcAft>
                  <a:spcPts val="1200"/>
                </a:spcAft>
                <a:buFont typeface="+mj-lt"/>
                <a:buAutoNum type="arabicParenR" startAt="2"/>
                <a:defRPr/>
              </a:pP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Potential impact</a:t>
              </a:r>
            </a:p>
          </p:txBody>
        </p:sp>
        <p:sp>
          <p:nvSpPr>
            <p:cNvPr id="7" name="TextBox 6">
              <a:extLst>
                <a:ext uri="{FF2B5EF4-FFF2-40B4-BE49-F238E27FC236}">
                  <a16:creationId xmlns:a16="http://schemas.microsoft.com/office/drawing/2014/main" id="{65E8570C-8827-1768-C847-851E8C651BC7}"/>
                </a:ext>
              </a:extLst>
            </p:cNvPr>
            <p:cNvSpPr txBox="1"/>
            <p:nvPr/>
          </p:nvSpPr>
          <p:spPr>
            <a:xfrm>
              <a:off x="3553545" y="5421336"/>
              <a:ext cx="13746383" cy="1000274"/>
            </a:xfrm>
            <a:prstGeom prst="rect">
              <a:avLst/>
            </a:prstGeom>
            <a:noFill/>
          </p:spPr>
          <p:txBody>
            <a:bodyPr wrap="square" rtlCol="0">
              <a:spAutoFit/>
            </a:bodyPr>
            <a:lstStyle/>
            <a:p>
              <a:pPr marL="457200" indent="-457200">
                <a:spcAft>
                  <a:spcPts val="600"/>
                </a:spcAft>
                <a:buClr>
                  <a:srgbClr val="009999"/>
                </a:buClr>
                <a:buBlip>
                  <a:blip r:embed="rId4"/>
                </a:buBlip>
              </a:pPr>
              <a:r>
                <a:rPr lang="en-US" sz="2800" dirty="0">
                  <a:solidFill>
                    <a:prstClr val="black"/>
                  </a:solidFill>
                  <a:latin typeface="Atkinson Hyperlegible Bold" panose="020B0604020202020204" charset="0"/>
                </a:rPr>
                <a:t>Cholera is likely to spread </a:t>
              </a:r>
              <a:endParaRPr lang="en-US" sz="2600" dirty="0">
                <a:solidFill>
                  <a:prstClr val="black"/>
                </a:solidFill>
                <a:latin typeface="Atkinson Hyperlegible" panose="020B0604020202020204" charset="0"/>
              </a:endParaRPr>
            </a:p>
            <a:p>
              <a:pPr marL="914400" lvl="1"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Health authorities not able to take timely measures to mitigate the risk of transmission</a:t>
              </a:r>
            </a:p>
          </p:txBody>
        </p:sp>
        <p:pic>
          <p:nvPicPr>
            <p:cNvPr id="16" name="Picture 15">
              <a:extLst>
                <a:ext uri="{FF2B5EF4-FFF2-40B4-BE49-F238E27FC236}">
                  <a16:creationId xmlns:a16="http://schemas.microsoft.com/office/drawing/2014/main" id="{6A42A7B9-41AF-2BD3-1817-2D5A96EDDEED}"/>
                </a:ext>
              </a:extLst>
            </p:cNvPr>
            <p:cNvPicPr>
              <a:picLocks noChangeAspect="1"/>
            </p:cNvPicPr>
            <p:nvPr/>
          </p:nvPicPr>
          <p:blipFill>
            <a:blip r:embed="rId6"/>
            <a:stretch>
              <a:fillRect/>
            </a:stretch>
          </p:blipFill>
          <p:spPr>
            <a:xfrm>
              <a:off x="1369072" y="4782250"/>
              <a:ext cx="2096739" cy="2023026"/>
            </a:xfrm>
            <a:prstGeom prst="rect">
              <a:avLst/>
            </a:prstGeom>
          </p:spPr>
        </p:pic>
      </p:grpSp>
      <p:grpSp>
        <p:nvGrpSpPr>
          <p:cNvPr id="26" name="Group 25">
            <a:extLst>
              <a:ext uri="{FF2B5EF4-FFF2-40B4-BE49-F238E27FC236}">
                <a16:creationId xmlns:a16="http://schemas.microsoft.com/office/drawing/2014/main" id="{49F04E43-8A7B-F0FD-4756-22200B90B92F}"/>
              </a:ext>
            </a:extLst>
          </p:cNvPr>
          <p:cNvGrpSpPr/>
          <p:nvPr/>
        </p:nvGrpSpPr>
        <p:grpSpPr>
          <a:xfrm>
            <a:off x="862114" y="6618117"/>
            <a:ext cx="16594904" cy="2937636"/>
            <a:chOff x="862114" y="6736835"/>
            <a:chExt cx="16594904" cy="2937636"/>
          </a:xfrm>
        </p:grpSpPr>
        <p:sp>
          <p:nvSpPr>
            <p:cNvPr id="8" name="TextBox 7">
              <a:extLst>
                <a:ext uri="{FF2B5EF4-FFF2-40B4-BE49-F238E27FC236}">
                  <a16:creationId xmlns:a16="http://schemas.microsoft.com/office/drawing/2014/main" id="{509D237E-20B7-24CB-3021-873A9CC45E58}"/>
                </a:ext>
              </a:extLst>
            </p:cNvPr>
            <p:cNvSpPr txBox="1"/>
            <p:nvPr/>
          </p:nvSpPr>
          <p:spPr>
            <a:xfrm>
              <a:off x="862114" y="6736835"/>
              <a:ext cx="16056814" cy="584775"/>
            </a:xfrm>
            <a:prstGeom prst="rect">
              <a:avLst/>
            </a:prstGeom>
            <a:noFill/>
          </p:spPr>
          <p:txBody>
            <a:bodyPr wrap="square">
              <a:spAutoFit/>
            </a:bodyPr>
            <a:lstStyle/>
            <a:p>
              <a:pPr marL="514350" marR="0" lvl="0" indent="-514350" fontAlgn="auto">
                <a:lnSpc>
                  <a:spcPct val="100000"/>
                </a:lnSpc>
                <a:spcBef>
                  <a:spcPts val="0"/>
                </a:spcBef>
                <a:spcAft>
                  <a:spcPts val="1200"/>
                </a:spcAft>
                <a:buClrTx/>
                <a:buSzTx/>
                <a:buFont typeface="+mj-lt"/>
                <a:buAutoNum type="arabicParenR" startAt="3"/>
                <a:tabLst/>
                <a:defRPr/>
              </a:pP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What to do</a:t>
              </a:r>
            </a:p>
          </p:txBody>
        </p:sp>
        <p:sp>
          <p:nvSpPr>
            <p:cNvPr id="17" name="TextBox 16">
              <a:extLst>
                <a:ext uri="{FF2B5EF4-FFF2-40B4-BE49-F238E27FC236}">
                  <a16:creationId xmlns:a16="http://schemas.microsoft.com/office/drawing/2014/main" id="{3ED69110-3513-76E5-CAF6-90F0EF5E3FD7}"/>
                </a:ext>
              </a:extLst>
            </p:cNvPr>
            <p:cNvSpPr txBox="1"/>
            <p:nvPr/>
          </p:nvSpPr>
          <p:spPr>
            <a:xfrm>
              <a:off x="3553545" y="7380909"/>
              <a:ext cx="13903473" cy="1477328"/>
            </a:xfrm>
            <a:prstGeom prst="rect">
              <a:avLst/>
            </a:prstGeom>
            <a:noFill/>
          </p:spPr>
          <p:txBody>
            <a:bodyPr wrap="square" lIns="91440" tIns="45720" rIns="91440" bIns="45720" rtlCol="0" anchor="t">
              <a:spAutoFit/>
            </a:bodyPr>
            <a:lstStyle/>
            <a:p>
              <a:pPr marL="457200" indent="-457200">
                <a:spcAft>
                  <a:spcPts val="600"/>
                </a:spcAft>
                <a:buClr>
                  <a:srgbClr val="009999"/>
                </a:buClr>
                <a:buBlip>
                  <a:blip r:embed="rId4"/>
                </a:buBlip>
              </a:pPr>
              <a:r>
                <a:rPr lang="en-US" sz="2800" dirty="0">
                  <a:solidFill>
                    <a:prstClr val="black"/>
                  </a:solidFill>
                  <a:latin typeface="Atkinson Hyperlegible Bold" panose="020B0604020202020204" charset="0"/>
                </a:rPr>
                <a:t>Contact the health facilities reporting with delay</a:t>
              </a:r>
              <a:endParaRPr lang="en-US" sz="2800" dirty="0">
                <a:solidFill>
                  <a:prstClr val="black"/>
                </a:solidFill>
                <a:latin typeface="Atkinson Hyperlegible" panose="020B0604020202020204" charset="0"/>
              </a:endParaRPr>
            </a:p>
            <a:p>
              <a:pPr marL="914400" lvl="1" indent="-457200">
                <a:spcAft>
                  <a:spcPts val="600"/>
                </a:spcAft>
                <a:buClr>
                  <a:srgbClr val="4DB1A9"/>
                </a:buClr>
                <a:buFont typeface="Arial" panose="020B0604020202020204" pitchFamily="34" charset="0"/>
                <a:buChar char="•"/>
              </a:pPr>
              <a:r>
                <a:rPr lang="en-US" sz="2600" dirty="0">
                  <a:solidFill>
                    <a:prstClr val="black"/>
                  </a:solidFill>
                  <a:latin typeface="Atkinson Hyperlegible" panose="020B0604020202020204" charset="0"/>
                </a:rPr>
                <a:t>Sensitize them on the importance of timely reporting </a:t>
              </a:r>
            </a:p>
            <a:p>
              <a:pPr marL="914400" lvl="1" indent="-457200">
                <a:spcAft>
                  <a:spcPts val="600"/>
                </a:spcAft>
                <a:buClr>
                  <a:srgbClr val="4DB1A9"/>
                </a:buClr>
                <a:buFont typeface="Arial" panose="020B0604020202020204" pitchFamily="34" charset="0"/>
                <a:buChar char="•"/>
              </a:pPr>
              <a:r>
                <a:rPr lang="en-US" sz="2600" dirty="0">
                  <a:solidFill>
                    <a:prstClr val="black"/>
                  </a:solidFill>
                  <a:latin typeface="Atkinson Hyperlegible" panose="020B0604020202020204" charset="0"/>
                </a:rPr>
                <a:t>Understand and resolve any issue preventing timely reporting</a:t>
              </a:r>
            </a:p>
          </p:txBody>
        </p:sp>
        <p:pic>
          <p:nvPicPr>
            <p:cNvPr id="21" name="Picture 20">
              <a:extLst>
                <a:ext uri="{FF2B5EF4-FFF2-40B4-BE49-F238E27FC236}">
                  <a16:creationId xmlns:a16="http://schemas.microsoft.com/office/drawing/2014/main" id="{981000D6-744F-B7D3-DDF0-CD448679C9F7}"/>
                </a:ext>
              </a:extLst>
            </p:cNvPr>
            <p:cNvPicPr>
              <a:picLocks noChangeAspect="1"/>
            </p:cNvPicPr>
            <p:nvPr/>
          </p:nvPicPr>
          <p:blipFill>
            <a:blip r:embed="rId7"/>
            <a:stretch>
              <a:fillRect/>
            </a:stretch>
          </p:blipFill>
          <p:spPr>
            <a:xfrm>
              <a:off x="1417316" y="7436096"/>
              <a:ext cx="2000250" cy="2238375"/>
            </a:xfrm>
            <a:prstGeom prst="rect">
              <a:avLst/>
            </a:prstGeom>
          </p:spPr>
        </p:pic>
      </p:grpSp>
      <p:sp>
        <p:nvSpPr>
          <p:cNvPr id="2" name="Slide Number Placeholder 1">
            <a:extLst>
              <a:ext uri="{FF2B5EF4-FFF2-40B4-BE49-F238E27FC236}">
                <a16:creationId xmlns:a16="http://schemas.microsoft.com/office/drawing/2014/main" id="{5A07BBAA-6DAF-50CE-EC99-6239969E156E}"/>
              </a:ext>
            </a:extLst>
          </p:cNvPr>
          <p:cNvSpPr>
            <a:spLocks noGrp="1"/>
          </p:cNvSpPr>
          <p:nvPr>
            <p:ph type="sldNum" sz="quarter" idx="12"/>
          </p:nvPr>
        </p:nvSpPr>
        <p:spPr>
          <a:xfrm>
            <a:off x="15339460" y="9436477"/>
            <a:ext cx="2133600" cy="365125"/>
          </a:xfrm>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151848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typing on a computer&#10;&#10;Description automatically generated">
            <a:extLst>
              <a:ext uri="{FF2B5EF4-FFF2-40B4-BE49-F238E27FC236}">
                <a16:creationId xmlns:a16="http://schemas.microsoft.com/office/drawing/2014/main" id="{C3241605-F43F-E0F5-960C-B8900EE5F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09CB235C-2CA1-FE94-EF07-A074BD628B42}"/>
              </a:ext>
            </a:extLst>
          </p:cNvPr>
          <p:cNvSpPr txBox="1"/>
          <p:nvPr/>
        </p:nvSpPr>
        <p:spPr>
          <a:xfrm>
            <a:off x="13335001" y="9948447"/>
            <a:ext cx="4953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8D3537B3-6E49-3005-D095-BF369DBB8195}"/>
              </a:ext>
            </a:extLst>
          </p:cNvPr>
          <p:cNvSpPr/>
          <p:nvPr/>
        </p:nvSpPr>
        <p:spPr>
          <a:xfrm>
            <a:off x="-1" y="4089400"/>
            <a:ext cx="6451601" cy="210819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volini" panose="03000502040302020204" pitchFamily="66" charset="0"/>
                <a:cs typeface="Cavolini" panose="03000502040302020204" pitchFamily="66" charset="0"/>
              </a:rPr>
              <a:t>Data </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analysis and</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interpretation </a:t>
            </a:r>
          </a:p>
        </p:txBody>
      </p:sp>
    </p:spTree>
    <p:extLst>
      <p:ext uri="{BB962C8B-B14F-4D97-AF65-F5344CB8AC3E}">
        <p14:creationId xmlns:p14="http://schemas.microsoft.com/office/powerpoint/2010/main" val="2514464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49" y="621993"/>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Analysis</a:t>
            </a:r>
          </a:p>
        </p:txBody>
      </p:sp>
      <p:sp>
        <p:nvSpPr>
          <p:cNvPr id="15" name="TextBox 15"/>
          <p:cNvSpPr txBox="1"/>
          <p:nvPr/>
        </p:nvSpPr>
        <p:spPr>
          <a:xfrm>
            <a:off x="8563812" y="2768602"/>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AC6D12E1-0FA7-2552-A9FC-E29F90D14C8D}"/>
              </a:ext>
            </a:extLst>
          </p:cNvPr>
          <p:cNvSpPr txBox="1"/>
          <p:nvPr/>
        </p:nvSpPr>
        <p:spPr>
          <a:xfrm>
            <a:off x="5048959" y="4832202"/>
            <a:ext cx="11682956" cy="3046988"/>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2400"/>
              </a:spcAft>
              <a:buClr>
                <a:srgbClr val="009999"/>
              </a:buClr>
              <a:buSzTx/>
              <a:buBlip>
                <a:blip r:embed="rId3"/>
              </a:buBlip>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Data considered</a:t>
            </a:r>
          </a:p>
          <a:p>
            <a:pPr marL="1371600" lvl="2"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Data reported by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health facility-based surveillance</a:t>
            </a:r>
          </a:p>
          <a:p>
            <a:pPr marL="1371600" lvl="2"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Data reported by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community-based surveillance</a:t>
            </a:r>
          </a:p>
          <a:p>
            <a:pPr marL="1371600" lvl="2"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Test results reported by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laboratories</a:t>
            </a:r>
          </a:p>
          <a:p>
            <a:pPr marL="1371600" lvl="2"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Signals detected </a:t>
            </a:r>
            <a:r>
              <a:rPr lang="en-US" sz="2800" noProof="0" dirty="0">
                <a:solidFill>
                  <a:prstClr val="black"/>
                </a:solidFill>
                <a:latin typeface="Atkinson Hyperlegible" panose="020B0604020202020204" charset="0"/>
              </a:rPr>
              <a:t>by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event-based surveillance</a:t>
            </a:r>
          </a:p>
        </p:txBody>
      </p:sp>
      <p:pic>
        <p:nvPicPr>
          <p:cNvPr id="20" name="Picture 19">
            <a:extLst>
              <a:ext uri="{FF2B5EF4-FFF2-40B4-BE49-F238E27FC236}">
                <a16:creationId xmlns:a16="http://schemas.microsoft.com/office/drawing/2014/main" id="{396317AD-7D9A-3961-7CF9-C09A7D20B07E}"/>
              </a:ext>
            </a:extLst>
          </p:cNvPr>
          <p:cNvPicPr>
            <a:picLocks noChangeAspect="1"/>
          </p:cNvPicPr>
          <p:nvPr/>
        </p:nvPicPr>
        <p:blipFill>
          <a:blip r:embed="rId4"/>
          <a:stretch>
            <a:fillRect/>
          </a:stretch>
        </p:blipFill>
        <p:spPr>
          <a:xfrm>
            <a:off x="2850252" y="5244407"/>
            <a:ext cx="3062497" cy="2480895"/>
          </a:xfrm>
          <a:prstGeom prst="rect">
            <a:avLst/>
          </a:prstGeom>
        </p:spPr>
      </p:pic>
      <p:sp>
        <p:nvSpPr>
          <p:cNvPr id="27" name="Freeform 4">
            <a:extLst>
              <a:ext uri="{FF2B5EF4-FFF2-40B4-BE49-F238E27FC236}">
                <a16:creationId xmlns:a16="http://schemas.microsoft.com/office/drawing/2014/main" id="{83B244AE-05B6-BF8E-51EF-0C6F1B684822}"/>
              </a:ext>
            </a:extLst>
          </p:cNvPr>
          <p:cNvSpPr/>
          <p:nvPr/>
        </p:nvSpPr>
        <p:spPr>
          <a:xfrm>
            <a:off x="1909010" y="2281641"/>
            <a:ext cx="14822905" cy="130769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8" name="TextBox 27">
            <a:extLst>
              <a:ext uri="{FF2B5EF4-FFF2-40B4-BE49-F238E27FC236}">
                <a16:creationId xmlns:a16="http://schemas.microsoft.com/office/drawing/2014/main" id="{7FAE69F6-7F00-7671-938F-19031E5C597C}"/>
              </a:ext>
            </a:extLst>
          </p:cNvPr>
          <p:cNvSpPr txBox="1"/>
          <p:nvPr/>
        </p:nvSpPr>
        <p:spPr>
          <a:xfrm>
            <a:off x="1909011" y="2455034"/>
            <a:ext cx="14469978" cy="1031051"/>
          </a:xfrm>
          <a:prstGeom prst="rect">
            <a:avLst/>
          </a:prstGeom>
          <a:noFill/>
        </p:spPr>
        <p:txBody>
          <a:bodyPr wrap="square">
            <a:spAutoFit/>
          </a:bodyPr>
          <a:lstStyle/>
          <a:p>
            <a:pPr lvl="0" algn="ctr">
              <a:spcAft>
                <a:spcPts val="600"/>
              </a:spcAf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As soon as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 suspected cholera case or a test result is reported, </a:t>
            </a:r>
          </a:p>
          <a:p>
            <a:pPr lvl="0" algn="ctr">
              <a:spcAft>
                <a:spcPts val="600"/>
              </a:spcAf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h</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ealth</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authorities</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analyse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and interpret the data</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lide Number Placeholder 3">
            <a:extLst>
              <a:ext uri="{FF2B5EF4-FFF2-40B4-BE49-F238E27FC236}">
                <a16:creationId xmlns:a16="http://schemas.microsoft.com/office/drawing/2014/main" id="{BE56EDA3-0814-941F-B807-DEC60F8AA8F3}"/>
              </a:ext>
            </a:extLst>
          </p:cNvPr>
          <p:cNvSpPr>
            <a:spLocks noGrp="1"/>
          </p:cNvSpPr>
          <p:nvPr>
            <p:ph type="sldNum" sz="quarter" idx="12"/>
          </p:nvPr>
        </p:nvSpPr>
        <p:spPr>
          <a:xfrm>
            <a:off x="15472610" y="9580813"/>
            <a:ext cx="2133600" cy="365125"/>
          </a:xfrm>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84825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B83C8-B736-53A3-4F1F-5EB0E0A74FD2}"/>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77737"/>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Descriptive analysis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4" name="Picture 3">
            <a:extLst>
              <a:ext uri="{FF2B5EF4-FFF2-40B4-BE49-F238E27FC236}">
                <a16:creationId xmlns:a16="http://schemas.microsoft.com/office/drawing/2014/main" id="{D4E2EF4A-C553-B50B-D056-EE06F289ACF2}"/>
              </a:ext>
            </a:extLst>
          </p:cNvPr>
          <p:cNvPicPr>
            <a:picLocks noChangeAspect="1"/>
          </p:cNvPicPr>
          <p:nvPr/>
        </p:nvPicPr>
        <p:blipFill>
          <a:blip r:embed="rId3"/>
          <a:stretch>
            <a:fillRect/>
          </a:stretch>
        </p:blipFill>
        <p:spPr>
          <a:xfrm>
            <a:off x="1399004" y="4637318"/>
            <a:ext cx="2982497" cy="2976817"/>
          </a:xfrm>
          <a:prstGeom prst="rect">
            <a:avLst/>
          </a:prstGeom>
        </p:spPr>
      </p:pic>
      <p:sp>
        <p:nvSpPr>
          <p:cNvPr id="5" name="Freeform 4">
            <a:extLst>
              <a:ext uri="{FF2B5EF4-FFF2-40B4-BE49-F238E27FC236}">
                <a16:creationId xmlns:a16="http://schemas.microsoft.com/office/drawing/2014/main" id="{F0E19F75-8A64-C84E-DD6F-44741CDE573A}"/>
              </a:ext>
            </a:extLst>
          </p:cNvPr>
          <p:cNvSpPr/>
          <p:nvPr/>
        </p:nvSpPr>
        <p:spPr>
          <a:xfrm>
            <a:off x="1822932" y="2397238"/>
            <a:ext cx="14642136" cy="97021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1062C359-5B1D-642B-C86C-AD28C8B477ED}"/>
              </a:ext>
            </a:extLst>
          </p:cNvPr>
          <p:cNvSpPr txBox="1"/>
          <p:nvPr/>
        </p:nvSpPr>
        <p:spPr>
          <a:xfrm>
            <a:off x="11682022" y="6156358"/>
            <a:ext cx="5290701" cy="553998"/>
          </a:xfrm>
          <a:prstGeom prst="rect">
            <a:avLst/>
          </a:prstGeom>
          <a:noFill/>
        </p:spPr>
        <p:txBody>
          <a:bodyPr wrap="square" rtlCol="0">
            <a:spAutoFit/>
          </a:bodyPr>
          <a:lstStyle/>
          <a:p>
            <a:pPr marL="457200" indent="-457200">
              <a:buBlip>
                <a:blip r:embed="rId4"/>
              </a:buBlip>
            </a:pPr>
            <a:r>
              <a:rPr lang="en-US" sz="30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Time (epidemic curves)</a:t>
            </a:r>
          </a:p>
        </p:txBody>
      </p:sp>
      <p:sp>
        <p:nvSpPr>
          <p:cNvPr id="9" name="TextBox 8">
            <a:extLst>
              <a:ext uri="{FF2B5EF4-FFF2-40B4-BE49-F238E27FC236}">
                <a16:creationId xmlns:a16="http://schemas.microsoft.com/office/drawing/2014/main" id="{FD122359-3C36-9284-80F2-3FDF873D8E05}"/>
              </a:ext>
            </a:extLst>
          </p:cNvPr>
          <p:cNvSpPr txBox="1"/>
          <p:nvPr/>
        </p:nvSpPr>
        <p:spPr>
          <a:xfrm>
            <a:off x="11682022" y="4675732"/>
            <a:ext cx="4485034" cy="553998"/>
          </a:xfrm>
          <a:prstGeom prst="rect">
            <a:avLst/>
          </a:prstGeom>
          <a:noFill/>
        </p:spPr>
        <p:txBody>
          <a:bodyPr wrap="square" rtlCol="0">
            <a:spAutoFit/>
          </a:bodyPr>
          <a:lstStyle/>
          <a:p>
            <a:pPr marL="457200" indent="-457200">
              <a:buBlip>
                <a:blip r:embed="rId4"/>
              </a:buBlip>
            </a:pPr>
            <a:r>
              <a:rPr lang="en-US" sz="30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Place (map)</a:t>
            </a:r>
          </a:p>
        </p:txBody>
      </p:sp>
      <p:sp>
        <p:nvSpPr>
          <p:cNvPr id="11" name="TextBox 10">
            <a:extLst>
              <a:ext uri="{FF2B5EF4-FFF2-40B4-BE49-F238E27FC236}">
                <a16:creationId xmlns:a16="http://schemas.microsoft.com/office/drawing/2014/main" id="{5E15CF06-4C17-0B4A-A4FC-FE6C47DA5F6B}"/>
              </a:ext>
            </a:extLst>
          </p:cNvPr>
          <p:cNvSpPr txBox="1"/>
          <p:nvPr/>
        </p:nvSpPr>
        <p:spPr>
          <a:xfrm>
            <a:off x="5035216" y="4752812"/>
            <a:ext cx="4830426" cy="553998"/>
          </a:xfrm>
          <a:prstGeom prst="rect">
            <a:avLst/>
          </a:prstGeom>
          <a:noFill/>
        </p:spPr>
        <p:txBody>
          <a:bodyPr wrap="square" rtlCol="0">
            <a:spAutoFit/>
          </a:bodyPr>
          <a:lstStyle/>
          <a:p>
            <a:pPr marL="457200" indent="-457200">
              <a:buBlip>
                <a:blip r:embed="rId4"/>
              </a:buBlip>
            </a:pPr>
            <a:r>
              <a:rPr lang="en-US" sz="30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Person</a:t>
            </a:r>
          </a:p>
        </p:txBody>
      </p:sp>
      <p:sp>
        <p:nvSpPr>
          <p:cNvPr id="12" name="TextBox 11">
            <a:extLst>
              <a:ext uri="{FF2B5EF4-FFF2-40B4-BE49-F238E27FC236}">
                <a16:creationId xmlns:a16="http://schemas.microsoft.com/office/drawing/2014/main" id="{C906265C-284A-E722-E8BA-B8E0445550BA}"/>
              </a:ext>
            </a:extLst>
          </p:cNvPr>
          <p:cNvSpPr txBox="1"/>
          <p:nvPr/>
        </p:nvSpPr>
        <p:spPr>
          <a:xfrm>
            <a:off x="11872180" y="5364638"/>
            <a:ext cx="4910383" cy="523220"/>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Place </a:t>
            </a:r>
            <a:r>
              <a:rPr lang="en-US" sz="2800" dirty="0">
                <a:solidFill>
                  <a:schemeClr val="tx1">
                    <a:lumMod val="95000"/>
                    <a:lumOff val="5000"/>
                  </a:schemeClr>
                </a:solidFill>
                <a:latin typeface="Atkinson Hyperlegible" panose="020B0604020202020204" charset="0"/>
              </a:rPr>
              <a:t>of </a:t>
            </a:r>
            <a:r>
              <a:rPr lang="en-US" sz="2800" dirty="0">
                <a:solidFill>
                  <a:prstClr val="black"/>
                </a:solidFill>
                <a:latin typeface="Atkinson Hyperlegible" panose="020B0604020202020204" charset="0"/>
              </a:rPr>
              <a:t>residence</a:t>
            </a:r>
          </a:p>
        </p:txBody>
      </p:sp>
      <p:sp>
        <p:nvSpPr>
          <p:cNvPr id="13" name="TextBox 12">
            <a:extLst>
              <a:ext uri="{FF2B5EF4-FFF2-40B4-BE49-F238E27FC236}">
                <a16:creationId xmlns:a16="http://schemas.microsoft.com/office/drawing/2014/main" id="{DF82560E-57D3-8D4B-80D0-01F78E4EFB0A}"/>
              </a:ext>
            </a:extLst>
          </p:cNvPr>
          <p:cNvSpPr txBox="1"/>
          <p:nvPr/>
        </p:nvSpPr>
        <p:spPr>
          <a:xfrm>
            <a:off x="11872180" y="6856888"/>
            <a:ext cx="6184505" cy="523220"/>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By</a:t>
            </a:r>
            <a:r>
              <a:rPr lang="en-US" sz="2800" dirty="0">
                <a:solidFill>
                  <a:schemeClr val="tx1">
                    <a:lumMod val="95000"/>
                    <a:lumOff val="5000"/>
                  </a:schemeClr>
                </a:solidFill>
                <a:latin typeface="Atkinson Hyperlegible Bold" panose="020B0604020202020204" charset="0"/>
              </a:rPr>
              <a:t> date of onset</a:t>
            </a:r>
          </a:p>
        </p:txBody>
      </p:sp>
      <p:sp>
        <p:nvSpPr>
          <p:cNvPr id="14" name="TextBox 13">
            <a:extLst>
              <a:ext uri="{FF2B5EF4-FFF2-40B4-BE49-F238E27FC236}">
                <a16:creationId xmlns:a16="http://schemas.microsoft.com/office/drawing/2014/main" id="{9E9B70C4-3700-2EE6-1D58-8874779FD53E}"/>
              </a:ext>
            </a:extLst>
          </p:cNvPr>
          <p:cNvSpPr txBox="1"/>
          <p:nvPr/>
        </p:nvSpPr>
        <p:spPr>
          <a:xfrm>
            <a:off x="1822932" y="2620736"/>
            <a:ext cx="14480625" cy="523220"/>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Cholera cases described by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person, place, and time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fine scale</a:t>
            </a:r>
          </a:p>
        </p:txBody>
      </p:sp>
      <p:sp>
        <p:nvSpPr>
          <p:cNvPr id="15" name="TextBox 14">
            <a:extLst>
              <a:ext uri="{FF2B5EF4-FFF2-40B4-BE49-F238E27FC236}">
                <a16:creationId xmlns:a16="http://schemas.microsoft.com/office/drawing/2014/main" id="{5E6019F5-0564-DA3C-50A5-8DCE439E88A0}"/>
              </a:ext>
            </a:extLst>
          </p:cNvPr>
          <p:cNvSpPr txBox="1"/>
          <p:nvPr/>
        </p:nvSpPr>
        <p:spPr>
          <a:xfrm>
            <a:off x="5035216" y="5403977"/>
            <a:ext cx="6488932" cy="2046714"/>
          </a:xfrm>
          <a:prstGeom prst="rect">
            <a:avLst/>
          </a:prstGeom>
          <a:noFill/>
        </p:spPr>
        <p:txBody>
          <a:bodyPr wrap="square" rtlCol="0">
            <a:spAutoFit/>
          </a:bodyPr>
          <a:lstStyle/>
          <a:p>
            <a:pPr marL="457200"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Number of </a:t>
            </a:r>
            <a:r>
              <a:rPr lang="en-US" sz="2800" dirty="0">
                <a:solidFill>
                  <a:schemeClr val="tx1">
                    <a:lumMod val="95000"/>
                    <a:lumOff val="5000"/>
                  </a:schemeClr>
                </a:solidFill>
                <a:latin typeface="Atkinson Hyperlegible Bold" panose="020B0604020202020204" charset="0"/>
              </a:rPr>
              <a:t>suspected cases</a:t>
            </a:r>
          </a:p>
          <a:p>
            <a:pPr marL="457200"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Number of </a:t>
            </a:r>
            <a:r>
              <a:rPr lang="en-US" sz="2800" dirty="0">
                <a:solidFill>
                  <a:schemeClr val="tx1">
                    <a:lumMod val="95000"/>
                    <a:lumOff val="5000"/>
                  </a:schemeClr>
                </a:solidFill>
                <a:latin typeface="Atkinson Hyperlegible Bold" panose="020B0604020202020204" charset="0"/>
              </a:rPr>
              <a:t>confirmed cases </a:t>
            </a:r>
          </a:p>
          <a:p>
            <a:pPr marL="457200"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Number of </a:t>
            </a:r>
            <a:r>
              <a:rPr lang="en-US" sz="2800" dirty="0">
                <a:solidFill>
                  <a:schemeClr val="tx1">
                    <a:lumMod val="95000"/>
                    <a:lumOff val="5000"/>
                  </a:schemeClr>
                </a:solidFill>
                <a:latin typeface="Atkinson Hyperlegible Bold" panose="020B0604020202020204" charset="0"/>
              </a:rPr>
              <a:t>health facility deaths </a:t>
            </a:r>
          </a:p>
          <a:p>
            <a:pPr marL="457200"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Number of </a:t>
            </a:r>
            <a:r>
              <a:rPr lang="en-US" sz="2800" dirty="0">
                <a:solidFill>
                  <a:schemeClr val="tx1">
                    <a:lumMod val="95000"/>
                    <a:lumOff val="5000"/>
                  </a:schemeClr>
                </a:solidFill>
                <a:latin typeface="Atkinson Hyperlegible Bold" panose="020B0604020202020204" charset="0"/>
              </a:rPr>
              <a:t>community deaths</a:t>
            </a:r>
          </a:p>
        </p:txBody>
      </p:sp>
      <p:sp>
        <p:nvSpPr>
          <p:cNvPr id="6" name="Slide Number Placeholder 5">
            <a:extLst>
              <a:ext uri="{FF2B5EF4-FFF2-40B4-BE49-F238E27FC236}">
                <a16:creationId xmlns:a16="http://schemas.microsoft.com/office/drawing/2014/main" id="{38429232-F32A-A4E4-2C8D-4E51C7B50B7D}"/>
              </a:ext>
            </a:extLst>
          </p:cNvPr>
          <p:cNvSpPr>
            <a:spLocks noGrp="1"/>
          </p:cNvSpPr>
          <p:nvPr>
            <p:ph type="sldNum" sz="quarter" idx="12"/>
          </p:nvPr>
        </p:nvSpPr>
        <p:spPr>
          <a:xfrm>
            <a:off x="15536779" y="9548729"/>
            <a:ext cx="2133600" cy="365125"/>
          </a:xfrm>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3415244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tor looking at a patient's note&#10;&#10;Description automatically generated">
            <a:extLst>
              <a:ext uri="{FF2B5EF4-FFF2-40B4-BE49-F238E27FC236}">
                <a16:creationId xmlns:a16="http://schemas.microsoft.com/office/drawing/2014/main" id="{4FF022C9-A8A5-24EB-D110-855C548D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4147801" y="9948446"/>
            <a:ext cx="41402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Christopher Black</a:t>
            </a:r>
          </a:p>
        </p:txBody>
      </p:sp>
      <p:sp>
        <p:nvSpPr>
          <p:cNvPr id="8" name="Rectangle: Diagonal Corners Rounded 7">
            <a:extLst>
              <a:ext uri="{FF2B5EF4-FFF2-40B4-BE49-F238E27FC236}">
                <a16:creationId xmlns:a16="http://schemas.microsoft.com/office/drawing/2014/main" id="{DD7CB29C-464E-CA29-5BF6-B73F20A321E5}"/>
              </a:ext>
            </a:extLst>
          </p:cNvPr>
          <p:cNvSpPr/>
          <p:nvPr/>
        </p:nvSpPr>
        <p:spPr>
          <a:xfrm>
            <a:off x="-1" y="4686300"/>
            <a:ext cx="4902036"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Case investigation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908767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01D7124D-9C5C-DACD-EC27-DF5CEC754F0D}"/>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B69FFC82-F545-4866-E574-213DE62BB087}"/>
              </a:ext>
            </a:extLst>
          </p:cNvPr>
          <p:cNvSpPr txBox="1"/>
          <p:nvPr/>
        </p:nvSpPr>
        <p:spPr>
          <a:xfrm>
            <a:off x="976191" y="635749"/>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Case investigation</a:t>
            </a:r>
          </a:p>
        </p:txBody>
      </p:sp>
      <p:sp>
        <p:nvSpPr>
          <p:cNvPr id="7" name="Freeform 4">
            <a:extLst>
              <a:ext uri="{FF2B5EF4-FFF2-40B4-BE49-F238E27FC236}">
                <a16:creationId xmlns:a16="http://schemas.microsoft.com/office/drawing/2014/main" id="{9F5DD0BC-BDEE-9D93-00AC-AF754CF6BCAF}"/>
              </a:ext>
            </a:extLst>
          </p:cNvPr>
          <p:cNvSpPr/>
          <p:nvPr/>
        </p:nvSpPr>
        <p:spPr>
          <a:xfrm>
            <a:off x="1396501" y="2141751"/>
            <a:ext cx="15494998" cy="127430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5C6C7027-A33D-E91C-C804-18B1ED59D1DB}"/>
              </a:ext>
            </a:extLst>
          </p:cNvPr>
          <p:cNvSpPr txBox="1"/>
          <p:nvPr/>
        </p:nvSpPr>
        <p:spPr>
          <a:xfrm>
            <a:off x="1487026" y="2295397"/>
            <a:ext cx="15494998" cy="1031051"/>
          </a:xfrm>
          <a:prstGeom prst="rect">
            <a:avLst/>
          </a:prstGeom>
          <a:noFill/>
        </p:spPr>
        <p:txBody>
          <a:bodyPr wrap="square" lIns="91440" tIns="45720" rIns="91440" bIns="45720" rtlCol="0" anchor="t">
            <a:spAutoFit/>
          </a:bodyPr>
          <a:lstStyle>
            <a:defPPr>
              <a:defRPr lang="en-US"/>
            </a:defPPr>
            <a:lvl1pPr>
              <a:defRPr sz="2600">
                <a:solidFill>
                  <a:prstClr val="black"/>
                </a:solidFill>
                <a:latin typeface="Atkinson Hyperlegible" panose="020B0604020202020204"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latin typeface="ADLaM Display" panose="02010000000000000000" pitchFamily="2" charset="0"/>
                <a:ea typeface="ADLaM Display" panose="02010000000000000000" pitchFamily="2" charset="0"/>
                <a:cs typeface="ADLaM Display" panose="02010000000000000000" pitchFamily="2" charset="0"/>
              </a:rPr>
              <a:t>Identify </a:t>
            </a: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epidemiological links between cases </a:t>
            </a:r>
            <a:r>
              <a:rPr lang="en-US" sz="2800" dirty="0">
                <a:latin typeface="ADLaM Display" panose="02010000000000000000" pitchFamily="2" charset="0"/>
                <a:ea typeface="ADLaM Display" panose="02010000000000000000" pitchFamily="2" charset="0"/>
                <a:cs typeface="ADLaM Display" panose="02010000000000000000" pitchFamily="2" charset="0"/>
              </a:rPr>
              <a:t>to characterize transmission</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latin typeface="ADLaM Display" panose="02010000000000000000" pitchFamily="2" charset="0"/>
                <a:ea typeface="ADLaM Display" panose="02010000000000000000" pitchFamily="2" charset="0"/>
                <a:cs typeface="ADLaM Display" panose="02010000000000000000" pitchFamily="2" charset="0"/>
              </a:rPr>
              <a:t>(clustered or community transmission) and guide interventions</a:t>
            </a:r>
          </a:p>
        </p:txBody>
      </p:sp>
      <p:sp>
        <p:nvSpPr>
          <p:cNvPr id="27" name="TextBox 26">
            <a:extLst>
              <a:ext uri="{FF2B5EF4-FFF2-40B4-BE49-F238E27FC236}">
                <a16:creationId xmlns:a16="http://schemas.microsoft.com/office/drawing/2014/main" id="{308860C1-9FAC-D633-701E-71C390DEA312}"/>
              </a:ext>
            </a:extLst>
          </p:cNvPr>
          <p:cNvSpPr txBox="1"/>
          <p:nvPr/>
        </p:nvSpPr>
        <p:spPr>
          <a:xfrm>
            <a:off x="2937752" y="4608818"/>
            <a:ext cx="15081673" cy="523220"/>
          </a:xfrm>
          <a:prstGeom prst="rect">
            <a:avLst/>
          </a:prstGeom>
          <a:noFill/>
        </p:spPr>
        <p:txBody>
          <a:bodyPr wrap="square">
            <a:spAutoFit/>
          </a:bodyPr>
          <a:lstStyle/>
          <a:p>
            <a:pPr marL="457200" indent="-457200">
              <a:spcAft>
                <a:spcPts val="1200"/>
              </a:spcAft>
              <a:buClr>
                <a:srgbClr val="209D94"/>
              </a:buClr>
              <a:buFont typeface="Arial" panose="020B0604020202020204" pitchFamily="34" charset="0"/>
              <a:buChar char="•"/>
            </a:pPr>
            <a:r>
              <a:rPr lang="en-US" sz="2800" dirty="0">
                <a:solidFill>
                  <a:prstClr val="black"/>
                </a:solidFill>
                <a:latin typeface="Atkinson Hyperlegible" panose="020B0604020202020204" charset="0"/>
              </a:rPr>
              <a:t>If in the </a:t>
            </a:r>
            <a:r>
              <a:rPr lang="en-US" sz="2800" dirty="0">
                <a:solidFill>
                  <a:srgbClr val="209D94"/>
                </a:solidFill>
                <a:latin typeface="Atkinson Hyperlegible Bold" panose="020B0604020202020204" charset="0"/>
              </a:rPr>
              <a:t>5 days before the onset </a:t>
            </a:r>
            <a:r>
              <a:rPr lang="en-US" sz="2800" dirty="0">
                <a:solidFill>
                  <a:prstClr val="black"/>
                </a:solidFill>
                <a:latin typeface="Atkinson Hyperlegible" panose="020B0604020202020204" charset="0"/>
              </a:rPr>
              <a:t>of illness, a case: </a:t>
            </a:r>
          </a:p>
        </p:txBody>
      </p:sp>
      <p:sp>
        <p:nvSpPr>
          <p:cNvPr id="29" name="TextBox 28">
            <a:extLst>
              <a:ext uri="{FF2B5EF4-FFF2-40B4-BE49-F238E27FC236}">
                <a16:creationId xmlns:a16="http://schemas.microsoft.com/office/drawing/2014/main" id="{3EDF2FBC-BB77-29E3-1825-AF187E1E26E0}"/>
              </a:ext>
            </a:extLst>
          </p:cNvPr>
          <p:cNvSpPr txBox="1"/>
          <p:nvPr/>
        </p:nvSpPr>
        <p:spPr>
          <a:xfrm>
            <a:off x="2520935" y="7280129"/>
            <a:ext cx="13649714" cy="553998"/>
          </a:xfrm>
          <a:prstGeom prst="rect">
            <a:avLst/>
          </a:prstGeom>
          <a:noFill/>
        </p:spPr>
        <p:txBody>
          <a:bodyPr wrap="square">
            <a:spAutoFit/>
          </a:bodyPr>
          <a:lstStyle/>
          <a:p>
            <a:pPr marL="457200" indent="-457200">
              <a:spcAft>
                <a:spcPts val="600"/>
              </a:spcAft>
              <a:buBlip>
                <a:blip r:embed="rId3"/>
              </a:buBlip>
            </a:pPr>
            <a:r>
              <a:rPr lang="en-US" sz="3000" dirty="0">
                <a:solidFill>
                  <a:prstClr val="black"/>
                </a:solidFill>
                <a:latin typeface="Atkinson Hyperlegible Bold" panose="020B0604020202020204" charset="0"/>
              </a:rPr>
              <a:t>Contact that plausibly led to infection</a:t>
            </a:r>
            <a:endParaRPr lang="en-US" sz="3000" dirty="0">
              <a:solidFill>
                <a:prstClr val="black"/>
              </a:solidFill>
              <a:latin typeface="Atkinson Hyperlegible" panose="020B0604020202020204" charset="0"/>
            </a:endParaRPr>
          </a:p>
        </p:txBody>
      </p:sp>
      <p:sp>
        <p:nvSpPr>
          <p:cNvPr id="6" name="Rectangle 5">
            <a:extLst>
              <a:ext uri="{FF2B5EF4-FFF2-40B4-BE49-F238E27FC236}">
                <a16:creationId xmlns:a16="http://schemas.microsoft.com/office/drawing/2014/main" id="{69774201-90B7-4F7B-7D6A-413ED8189862}"/>
              </a:ext>
            </a:extLst>
          </p:cNvPr>
          <p:cNvSpPr/>
          <p:nvPr/>
        </p:nvSpPr>
        <p:spPr>
          <a:xfrm>
            <a:off x="2520935" y="4608818"/>
            <a:ext cx="833635" cy="2396617"/>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F54EF2-AF52-28A8-3A84-EEFEAEB10C75}"/>
              </a:ext>
            </a:extLst>
          </p:cNvPr>
          <p:cNvSpPr txBox="1"/>
          <p:nvPr/>
        </p:nvSpPr>
        <p:spPr>
          <a:xfrm>
            <a:off x="3515833" y="5189553"/>
            <a:ext cx="13649714" cy="181588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Had </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contact with a confirmed case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during their infectious period that plausibly led to 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or </a:t>
            </a:r>
          </a:p>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Was </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exposed to the same source or vehicle of infection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as a confirmed case</a:t>
            </a:r>
          </a:p>
        </p:txBody>
      </p:sp>
      <p:sp>
        <p:nvSpPr>
          <p:cNvPr id="14" name="TextBox 13">
            <a:extLst>
              <a:ext uri="{FF2B5EF4-FFF2-40B4-BE49-F238E27FC236}">
                <a16:creationId xmlns:a16="http://schemas.microsoft.com/office/drawing/2014/main" id="{EFFD1A91-6AA2-595C-B1CF-371052C0D5FF}"/>
              </a:ext>
            </a:extLst>
          </p:cNvPr>
          <p:cNvSpPr txBox="1"/>
          <p:nvPr/>
        </p:nvSpPr>
        <p:spPr>
          <a:xfrm>
            <a:off x="2520935" y="3861110"/>
            <a:ext cx="10116766" cy="553998"/>
          </a:xfrm>
          <a:prstGeom prst="rect">
            <a:avLst/>
          </a:prstGeom>
          <a:noFill/>
        </p:spPr>
        <p:txBody>
          <a:bodyPr wrap="square">
            <a:spAutoFit/>
          </a:bodyPr>
          <a:lstStyle/>
          <a:p>
            <a:pPr marL="285750" indent="-285750">
              <a:buBlip>
                <a:blip r:embed="rId3"/>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Epidemiological link </a:t>
            </a:r>
          </a:p>
        </p:txBody>
      </p:sp>
      <p:sp>
        <p:nvSpPr>
          <p:cNvPr id="18" name="TextBox 17">
            <a:extLst>
              <a:ext uri="{FF2B5EF4-FFF2-40B4-BE49-F238E27FC236}">
                <a16:creationId xmlns:a16="http://schemas.microsoft.com/office/drawing/2014/main" id="{99B15BDF-2495-266A-C5DA-4A28D4E51F25}"/>
              </a:ext>
            </a:extLst>
          </p:cNvPr>
          <p:cNvSpPr txBox="1"/>
          <p:nvPr/>
        </p:nvSpPr>
        <p:spPr>
          <a:xfrm>
            <a:off x="2937752" y="7897951"/>
            <a:ext cx="12593547" cy="2046714"/>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Contact with vomit/feces</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Provision of direct care or bedside visit</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Shared housing or shared sanitary facilities </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Shared meal or consumed food/beverage prepared or handled by a case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C5E12756-D0EE-09FD-80EB-450D0DCCCB09}"/>
              </a:ext>
            </a:extLst>
          </p:cNvPr>
          <p:cNvSpPr>
            <a:spLocks noGrp="1"/>
          </p:cNvSpPr>
          <p:nvPr>
            <p:ph type="sldNum" sz="quarter" idx="12"/>
          </p:nvPr>
        </p:nvSpPr>
        <p:spPr>
          <a:xfrm>
            <a:off x="15350248" y="9579540"/>
            <a:ext cx="2133600" cy="365125"/>
          </a:xfrm>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693176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01D7124D-9C5C-DACD-EC27-DF5CEC754F0D}"/>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B69FFC82-F545-4866-E574-213DE62BB087}"/>
              </a:ext>
            </a:extLst>
          </p:cNvPr>
          <p:cNvSpPr txBox="1"/>
          <p:nvPr/>
        </p:nvSpPr>
        <p:spPr>
          <a:xfrm>
            <a:off x="926350" y="610113"/>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Case investigation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Freeform 4">
            <a:extLst>
              <a:ext uri="{FF2B5EF4-FFF2-40B4-BE49-F238E27FC236}">
                <a16:creationId xmlns:a16="http://schemas.microsoft.com/office/drawing/2014/main" id="{9F5DD0BC-BDEE-9D93-00AC-AF754CF6BCAF}"/>
              </a:ext>
            </a:extLst>
          </p:cNvPr>
          <p:cNvSpPr/>
          <p:nvPr/>
        </p:nvSpPr>
        <p:spPr>
          <a:xfrm>
            <a:off x="1867710" y="2330219"/>
            <a:ext cx="14526025" cy="127605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5C6C7027-A33D-E91C-C804-18B1ED59D1DB}"/>
              </a:ext>
            </a:extLst>
          </p:cNvPr>
          <p:cNvSpPr txBox="1"/>
          <p:nvPr/>
        </p:nvSpPr>
        <p:spPr>
          <a:xfrm>
            <a:off x="1894264" y="2522103"/>
            <a:ext cx="14499472" cy="1031051"/>
          </a:xfrm>
          <a:prstGeom prst="rect">
            <a:avLst/>
          </a:prstGeom>
          <a:noFill/>
        </p:spPr>
        <p:txBody>
          <a:bodyPr wrap="square" lIns="91440" tIns="45720" rIns="91440" bIns="45720" rtlCol="0" anchor="t">
            <a:spAutoFit/>
          </a:bodyPr>
          <a:lstStyle>
            <a:defPPr>
              <a:defRPr lang="en-US"/>
            </a:defPPr>
            <a:lvl1pPr>
              <a:defRPr sz="2600">
                <a:solidFill>
                  <a:prstClr val="black"/>
                </a:solidFill>
                <a:latin typeface="Atkinson Hyperlegible" panose="020B0604020202020204" charset="0"/>
              </a:defRPr>
            </a:lvl1pPr>
          </a:lstStyle>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At a minimum on </a:t>
            </a: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ALL confirmed cases </a:t>
            </a:r>
          </a:p>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and any suspected case for which a specimen for testing was not collected</a:t>
            </a:r>
          </a:p>
        </p:txBody>
      </p:sp>
      <p:grpSp>
        <p:nvGrpSpPr>
          <p:cNvPr id="15" name="Group 14">
            <a:extLst>
              <a:ext uri="{FF2B5EF4-FFF2-40B4-BE49-F238E27FC236}">
                <a16:creationId xmlns:a16="http://schemas.microsoft.com/office/drawing/2014/main" id="{E86AA173-537F-608E-E3CC-45F391A12BBA}"/>
              </a:ext>
            </a:extLst>
          </p:cNvPr>
          <p:cNvGrpSpPr/>
          <p:nvPr/>
        </p:nvGrpSpPr>
        <p:grpSpPr>
          <a:xfrm>
            <a:off x="4040740" y="6063200"/>
            <a:ext cx="14247260" cy="1153577"/>
            <a:chOff x="4040740" y="6063200"/>
            <a:chExt cx="14247260" cy="1153577"/>
          </a:xfrm>
        </p:grpSpPr>
        <p:sp>
          <p:nvSpPr>
            <p:cNvPr id="9" name="TextBox 8">
              <a:extLst>
                <a:ext uri="{FF2B5EF4-FFF2-40B4-BE49-F238E27FC236}">
                  <a16:creationId xmlns:a16="http://schemas.microsoft.com/office/drawing/2014/main" id="{8315E653-2925-FAD6-6987-ABAD4DB2A2AF}"/>
                </a:ext>
              </a:extLst>
            </p:cNvPr>
            <p:cNvSpPr txBox="1"/>
            <p:nvPr/>
          </p:nvSpPr>
          <p:spPr>
            <a:xfrm>
              <a:off x="4040740" y="6063200"/>
              <a:ext cx="12906100"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Suspected cases with no specimen for laboratory testing </a:t>
              </a:r>
            </a:p>
          </p:txBody>
        </p:sp>
        <p:sp>
          <p:nvSpPr>
            <p:cNvPr id="10" name="TextBox 9">
              <a:extLst>
                <a:ext uri="{FF2B5EF4-FFF2-40B4-BE49-F238E27FC236}">
                  <a16:creationId xmlns:a16="http://schemas.microsoft.com/office/drawing/2014/main" id="{7D609FFE-4B29-E397-DB1A-F7B311AB7338}"/>
                </a:ext>
              </a:extLst>
            </p:cNvPr>
            <p:cNvSpPr txBox="1"/>
            <p:nvPr/>
          </p:nvSpPr>
          <p:spPr>
            <a:xfrm>
              <a:off x="4642440" y="6693557"/>
              <a:ext cx="13645560" cy="523220"/>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800" dirty="0">
                  <a:solidFill>
                    <a:srgbClr val="209D94"/>
                  </a:solidFill>
                  <a:latin typeface="Atkinson Hyperlegible Bold" panose="020B0604020202020204" charset="0"/>
                </a:rPr>
                <a:t>Specimen collected </a:t>
              </a:r>
              <a:r>
                <a:rPr lang="en-US" sz="2800" dirty="0">
                  <a:solidFill>
                    <a:prstClr val="black"/>
                  </a:solidFill>
                  <a:latin typeface="Atkinson Hyperlegible" panose="020B0604020202020204" charset="0"/>
                </a:rPr>
                <a:t>as part of the investigation</a:t>
              </a:r>
            </a:p>
          </p:txBody>
        </p:sp>
      </p:grpSp>
      <p:sp>
        <p:nvSpPr>
          <p:cNvPr id="11" name="TextBox 10">
            <a:extLst>
              <a:ext uri="{FF2B5EF4-FFF2-40B4-BE49-F238E27FC236}">
                <a16:creationId xmlns:a16="http://schemas.microsoft.com/office/drawing/2014/main" id="{F2B5F360-C2C4-EDE1-B82F-6EF3127270FF}"/>
              </a:ext>
            </a:extLst>
          </p:cNvPr>
          <p:cNvSpPr txBox="1"/>
          <p:nvPr/>
        </p:nvSpPr>
        <p:spPr>
          <a:xfrm>
            <a:off x="4040740" y="7487898"/>
            <a:ext cx="6920426"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Pragmatic approach</a:t>
            </a:r>
          </a:p>
        </p:txBody>
      </p:sp>
      <p:sp>
        <p:nvSpPr>
          <p:cNvPr id="13" name="TextBox 12">
            <a:extLst>
              <a:ext uri="{FF2B5EF4-FFF2-40B4-BE49-F238E27FC236}">
                <a16:creationId xmlns:a16="http://schemas.microsoft.com/office/drawing/2014/main" id="{5D967131-E6F3-9ED1-B1B0-73A22672884C}"/>
              </a:ext>
            </a:extLst>
          </p:cNvPr>
          <p:cNvSpPr txBox="1"/>
          <p:nvPr/>
        </p:nvSpPr>
        <p:spPr>
          <a:xfrm>
            <a:off x="4522389" y="8077119"/>
            <a:ext cx="12819577" cy="2092881"/>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Given </a:t>
            </a:r>
            <a:r>
              <a:rPr lang="en-US" sz="2800" dirty="0">
                <a:solidFill>
                  <a:srgbClr val="209D94"/>
                </a:solidFill>
                <a:latin typeface="Atkinson Hyperlegible Bold" panose="020B0604020202020204" charset="0"/>
              </a:rPr>
              <a:t>laboratory confirmation delays</a:t>
            </a:r>
            <a:r>
              <a:rPr lang="en-US" sz="2800" dirty="0">
                <a:solidFill>
                  <a:prstClr val="black"/>
                </a:solidFill>
                <a:latin typeface="Atkinson Hyperlegible" panose="020B0604020202020204" charset="0"/>
              </a:rPr>
              <a:t>, undertake case investigation on all suspected cases </a:t>
            </a:r>
          </a:p>
          <a:p>
            <a:pPr marL="457200"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Consider only confirmed cases to determine transmission chains</a:t>
            </a:r>
          </a:p>
          <a:p>
            <a:pPr marL="457200" indent="-457200">
              <a:buClr>
                <a:srgbClr val="009999"/>
              </a:buClr>
              <a:buFont typeface="Arial" panose="020B0604020202020204" pitchFamily="34" charset="0"/>
              <a:buChar char="•"/>
            </a:pPr>
            <a:endParaRPr lang="en-US" sz="2600" dirty="0">
              <a:solidFill>
                <a:prstClr val="black"/>
              </a:solidFill>
              <a:latin typeface="Atkinson Hyperlegible" panose="020B0604020202020204" charset="0"/>
            </a:endParaRPr>
          </a:p>
        </p:txBody>
      </p:sp>
      <p:grpSp>
        <p:nvGrpSpPr>
          <p:cNvPr id="14" name="Group 13">
            <a:extLst>
              <a:ext uri="{FF2B5EF4-FFF2-40B4-BE49-F238E27FC236}">
                <a16:creationId xmlns:a16="http://schemas.microsoft.com/office/drawing/2014/main" id="{CE3E7D6B-3CC6-BBDD-94FA-F48EAC1C066F}"/>
              </a:ext>
            </a:extLst>
          </p:cNvPr>
          <p:cNvGrpSpPr/>
          <p:nvPr/>
        </p:nvGrpSpPr>
        <p:grpSpPr>
          <a:xfrm>
            <a:off x="1341160" y="4035698"/>
            <a:ext cx="15605680" cy="3081536"/>
            <a:chOff x="1341160" y="4035698"/>
            <a:chExt cx="15605680" cy="3081536"/>
          </a:xfrm>
        </p:grpSpPr>
        <p:pic>
          <p:nvPicPr>
            <p:cNvPr id="5" name="Picture 4">
              <a:extLst>
                <a:ext uri="{FF2B5EF4-FFF2-40B4-BE49-F238E27FC236}">
                  <a16:creationId xmlns:a16="http://schemas.microsoft.com/office/drawing/2014/main" id="{59730FD6-D746-081E-0DBE-2A2C50B65CE9}"/>
                </a:ext>
              </a:extLst>
            </p:cNvPr>
            <p:cNvPicPr>
              <a:picLocks noChangeAspect="1"/>
            </p:cNvPicPr>
            <p:nvPr/>
          </p:nvPicPr>
          <p:blipFill>
            <a:blip r:embed="rId4"/>
            <a:stretch>
              <a:fillRect/>
            </a:stretch>
          </p:blipFill>
          <p:spPr>
            <a:xfrm>
              <a:off x="1341160" y="4776741"/>
              <a:ext cx="2288094" cy="2340493"/>
            </a:xfrm>
            <a:prstGeom prst="rect">
              <a:avLst/>
            </a:prstGeom>
          </p:spPr>
        </p:pic>
        <p:sp>
          <p:nvSpPr>
            <p:cNvPr id="6" name="TextBox 5">
              <a:extLst>
                <a:ext uri="{FF2B5EF4-FFF2-40B4-BE49-F238E27FC236}">
                  <a16:creationId xmlns:a16="http://schemas.microsoft.com/office/drawing/2014/main" id="{35EAB5DC-9755-4C5F-25C1-8309DFE1B8F9}"/>
                </a:ext>
              </a:extLst>
            </p:cNvPr>
            <p:cNvSpPr txBox="1"/>
            <p:nvPr/>
          </p:nvSpPr>
          <p:spPr>
            <a:xfrm>
              <a:off x="4052316" y="4035698"/>
              <a:ext cx="8503253"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Investigation of all confirmed cases</a:t>
              </a:r>
            </a:p>
          </p:txBody>
        </p:sp>
        <p:sp>
          <p:nvSpPr>
            <p:cNvPr id="12" name="TextBox 11">
              <a:extLst>
                <a:ext uri="{FF2B5EF4-FFF2-40B4-BE49-F238E27FC236}">
                  <a16:creationId xmlns:a16="http://schemas.microsoft.com/office/drawing/2014/main" id="{1B5929CA-F00E-F40A-2CD9-0B18CA7F3CC7}"/>
                </a:ext>
              </a:extLst>
            </p:cNvPr>
            <p:cNvSpPr txBox="1"/>
            <p:nvPr/>
          </p:nvSpPr>
          <p:spPr>
            <a:xfrm>
              <a:off x="4522389" y="4640586"/>
              <a:ext cx="12424451" cy="1031051"/>
            </a:xfrm>
            <a:prstGeom prst="rect">
              <a:avLst/>
            </a:prstGeom>
            <a:noFill/>
          </p:spPr>
          <p:txBody>
            <a:bodyPr wrap="square" lIns="91440" tIns="45720" rIns="91440" bIns="45720" rtlCol="0" anchor="t">
              <a:spAutoFit/>
            </a:bodyPr>
            <a:lstStyle/>
            <a:p>
              <a:pPr marL="457200" indent="-457200">
                <a:spcAft>
                  <a:spcPts val="600"/>
                </a:spcAft>
                <a:buClr>
                  <a:srgbClr val="209D94"/>
                </a:buClr>
                <a:buFont typeface="Arial" panose="020B0604020202020204" pitchFamily="34" charset="0"/>
                <a:buChar char="•"/>
              </a:pPr>
              <a:r>
                <a:rPr lang="en-US" sz="2800" dirty="0">
                  <a:solidFill>
                    <a:prstClr val="black"/>
                  </a:solidFill>
                  <a:latin typeface="Atkinson Hyperlegible" panose="020B0604020202020204" charset="0"/>
                </a:rPr>
                <a:t>All suspected cases tested </a:t>
              </a:r>
            </a:p>
            <a:p>
              <a:pPr marL="457200" indent="-457200">
                <a:spcAft>
                  <a:spcPts val="600"/>
                </a:spcAft>
                <a:buClr>
                  <a:srgbClr val="209D94"/>
                </a:buClr>
                <a:buFont typeface="Arial" panose="020B0604020202020204" pitchFamily="34" charset="0"/>
                <a:buChar char="•"/>
              </a:pPr>
              <a:r>
                <a:rPr lang="en-US" sz="2800" dirty="0">
                  <a:solidFill>
                    <a:srgbClr val="209D94"/>
                  </a:solidFill>
                  <a:latin typeface="Atkinson Hyperlegible Bold" panose="020B0604020202020204" charset="0"/>
                </a:rPr>
                <a:t>Confirmed cases </a:t>
              </a:r>
              <a:r>
                <a:rPr lang="en-US" sz="2800" dirty="0">
                  <a:solidFill>
                    <a:prstClr val="black"/>
                  </a:solidFill>
                  <a:latin typeface="Atkinson Hyperlegible" panose="020B0604020202020204" charset="0"/>
                </a:rPr>
                <a:t>considered to establish epidemiological links</a:t>
              </a:r>
            </a:p>
          </p:txBody>
        </p:sp>
      </p:grpSp>
      <p:sp>
        <p:nvSpPr>
          <p:cNvPr id="4" name="Slide Number Placeholder 3">
            <a:extLst>
              <a:ext uri="{FF2B5EF4-FFF2-40B4-BE49-F238E27FC236}">
                <a16:creationId xmlns:a16="http://schemas.microsoft.com/office/drawing/2014/main" id="{EF2CD383-50F1-7055-A959-1E98F55AD42A}"/>
              </a:ext>
            </a:extLst>
          </p:cNvPr>
          <p:cNvSpPr>
            <a:spLocks noGrp="1"/>
          </p:cNvSpPr>
          <p:nvPr>
            <p:ph type="sldNum" sz="quarter" idx="12"/>
          </p:nvPr>
        </p:nvSpPr>
        <p:spPr>
          <a:xfrm>
            <a:off x="15488653" y="9596855"/>
            <a:ext cx="2133600" cy="365125"/>
          </a:xfrm>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698320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E38002ED-F1BC-E1D3-00F4-BA5853B7BE8F}"/>
              </a:ext>
            </a:extLst>
          </p:cNvPr>
          <p:cNvSpPr/>
          <p:nvPr/>
        </p:nvSpPr>
        <p:spPr>
          <a:xfrm>
            <a:off x="1750977" y="2335075"/>
            <a:ext cx="14727677" cy="103264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66937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104181" y="579769"/>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Interpretation</a:t>
            </a:r>
          </a:p>
        </p:txBody>
      </p:sp>
      <p:sp>
        <p:nvSpPr>
          <p:cNvPr id="4" name="TextBox 3">
            <a:extLst>
              <a:ext uri="{FF2B5EF4-FFF2-40B4-BE49-F238E27FC236}">
                <a16:creationId xmlns:a16="http://schemas.microsoft.com/office/drawing/2014/main" id="{ECEF43A5-91BD-80CA-D7BA-7B58F26B9398}"/>
              </a:ext>
            </a:extLst>
          </p:cNvPr>
          <p:cNvSpPr txBox="1"/>
          <p:nvPr/>
        </p:nvSpPr>
        <p:spPr>
          <a:xfrm>
            <a:off x="1750978" y="2630342"/>
            <a:ext cx="147860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indings</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of analysis of surveillance data &amp; case investigations are </a:t>
            </a:r>
            <a:r>
              <a:rPr kumimoji="0" lang="en-US" sz="28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interpreted daily</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E2259015-778C-437D-8E04-FAD365FA0BF7}"/>
              </a:ext>
            </a:extLst>
          </p:cNvPr>
          <p:cNvPicPr>
            <a:picLocks noChangeAspect="1"/>
          </p:cNvPicPr>
          <p:nvPr/>
        </p:nvPicPr>
        <p:blipFill>
          <a:blip r:embed="rId3"/>
          <a:stretch>
            <a:fillRect/>
          </a:stretch>
        </p:blipFill>
        <p:spPr>
          <a:xfrm>
            <a:off x="475445" y="4446358"/>
            <a:ext cx="3162700" cy="3012606"/>
          </a:xfrm>
          <a:prstGeom prst="rect">
            <a:avLst/>
          </a:prstGeom>
        </p:spPr>
      </p:pic>
      <p:sp>
        <p:nvSpPr>
          <p:cNvPr id="2" name="TextBox 1">
            <a:extLst>
              <a:ext uri="{FF2B5EF4-FFF2-40B4-BE49-F238E27FC236}">
                <a16:creationId xmlns:a16="http://schemas.microsoft.com/office/drawing/2014/main" id="{1C117469-D5D4-A91C-9D16-479778F37F8C}"/>
              </a:ext>
            </a:extLst>
          </p:cNvPr>
          <p:cNvSpPr txBox="1"/>
          <p:nvPr/>
        </p:nvSpPr>
        <p:spPr>
          <a:xfrm>
            <a:off x="3638145" y="7774367"/>
            <a:ext cx="12546934" cy="2277547"/>
          </a:xfrm>
          <a:prstGeom prst="rect">
            <a:avLst/>
          </a:prstGeom>
          <a:noFill/>
        </p:spPr>
        <p:txBody>
          <a:bodyPr wrap="square" rtlCol="0">
            <a:spAutoFit/>
          </a:bodyPr>
          <a:lstStyle/>
          <a:p>
            <a:pPr marL="285750" indent="-285750">
              <a:spcAft>
                <a:spcPts val="1200"/>
              </a:spcAft>
              <a:buBlip>
                <a:blip r:embed="rId4"/>
              </a:buBlip>
              <a:defRPr/>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Determine how to end transmission</a:t>
            </a:r>
          </a:p>
          <a:p>
            <a:pPr marL="914400" lvl="1" indent="-457200">
              <a:buClr>
                <a:srgbClr val="009999"/>
              </a:buClr>
              <a:buFont typeface="Arial" panose="020B0604020202020204" pitchFamily="34" charset="0"/>
              <a:buChar char="•"/>
            </a:pPr>
            <a:r>
              <a:rPr lang="en-US" sz="2800" dirty="0">
                <a:solidFill>
                  <a:prstClr val="black"/>
                </a:solidFill>
                <a:latin typeface="Atkinson Hyperlegible"/>
              </a:rPr>
              <a:t>If there is clustered transmission</a:t>
            </a:r>
          </a:p>
          <a:p>
            <a:pPr marL="1371600" lvl="2" indent="-457200">
              <a:buClr>
                <a:srgbClr val="009999"/>
              </a:buClr>
              <a:buFont typeface="Courier New" panose="02070309020205020404" pitchFamily="49" charset="0"/>
              <a:buChar char="o"/>
            </a:pPr>
            <a:r>
              <a:rPr lang="en-US" sz="2800" dirty="0">
                <a:solidFill>
                  <a:prstClr val="black"/>
                </a:solidFill>
                <a:latin typeface="Atkinson Hyperlegible"/>
              </a:rPr>
              <a:t>What is/are the transmission chain(s)?</a:t>
            </a:r>
          </a:p>
          <a:p>
            <a:pPr marL="1371600" lvl="2" indent="-457200">
              <a:buClr>
                <a:srgbClr val="009999"/>
              </a:buClr>
              <a:buFont typeface="Courier New" panose="02070309020205020404" pitchFamily="49" charset="0"/>
              <a:buChar char="o"/>
            </a:pPr>
            <a:r>
              <a:rPr lang="en-US" sz="2800" dirty="0">
                <a:solidFill>
                  <a:prstClr val="black"/>
                </a:solidFill>
                <a:latin typeface="Atkinson Hyperlegible"/>
              </a:rPr>
              <a:t>Which interventions could interrupt it/them rapidly?</a:t>
            </a:r>
          </a:p>
          <a:p>
            <a:endParaRPr lang="en-US" dirty="0"/>
          </a:p>
        </p:txBody>
      </p:sp>
      <p:sp>
        <p:nvSpPr>
          <p:cNvPr id="5" name="TextBox 4">
            <a:extLst>
              <a:ext uri="{FF2B5EF4-FFF2-40B4-BE49-F238E27FC236}">
                <a16:creationId xmlns:a16="http://schemas.microsoft.com/office/drawing/2014/main" id="{8DAD23C2-B006-F10C-80D3-4F0934C025E0}"/>
              </a:ext>
            </a:extLst>
          </p:cNvPr>
          <p:cNvSpPr txBox="1"/>
          <p:nvPr/>
        </p:nvSpPr>
        <p:spPr>
          <a:xfrm>
            <a:off x="3638145" y="4217767"/>
            <a:ext cx="14727676" cy="357020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Tx/>
              <a:buBlip>
                <a:blip r:embed="rId4"/>
              </a:buBlip>
              <a:tabLst/>
              <a:defRPr/>
            </a:pPr>
            <a:r>
              <a:rPr kumimoji="0" lang="en-US" sz="30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Understand cholera transmission</a:t>
            </a:r>
          </a:p>
          <a:p>
            <a:pPr marL="914400" lvl="1" indent="-457200">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srgbClr val="209D94"/>
                </a:solidFill>
                <a:effectLst/>
                <a:uLnTx/>
                <a:uFillTx/>
                <a:latin typeface="Atkinson Hyperlegible Bold"/>
              </a:rPr>
              <a:t>Is there clustered transmission?</a:t>
            </a:r>
          </a:p>
          <a:p>
            <a:pPr marL="1371600" lvl="2" indent="-457200">
              <a:spcAft>
                <a:spcPts val="1200"/>
              </a:spcAft>
              <a:buClr>
                <a:srgbClr val="009999"/>
              </a:buClr>
              <a:buFont typeface="Courier New" panose="02070309020205020404" pitchFamily="49" charset="0"/>
              <a:buChar char="o"/>
              <a:defRPr/>
            </a:pPr>
            <a:r>
              <a:rPr lang="en-US" sz="2800" noProof="0" dirty="0">
                <a:solidFill>
                  <a:prstClr val="black"/>
                </a:solidFill>
                <a:latin typeface="Atkinson Hyperlegible"/>
              </a:rPr>
              <a:t>A</a:t>
            </a:r>
            <a:r>
              <a:rPr kumimoji="0" lang="en-US" sz="2800" b="0" i="0" u="none" strike="noStrike" kern="1200" cap="none" spc="0" normalizeH="0" baseline="0" noProof="0" dirty="0">
                <a:ln>
                  <a:noFill/>
                </a:ln>
                <a:solidFill>
                  <a:prstClr val="black"/>
                </a:solidFill>
                <a:effectLst/>
                <a:uLnTx/>
                <a:uFillTx/>
                <a:latin typeface="Atkinson Hyperlegible"/>
              </a:rPr>
              <a:t>ll confirmed cases</a:t>
            </a:r>
            <a:r>
              <a:rPr kumimoji="0" lang="en-US" sz="2800" b="0" i="0" u="none" strike="noStrike" kern="1200" cap="none" spc="0" normalizeH="0" noProof="0" dirty="0">
                <a:ln>
                  <a:noFill/>
                </a:ln>
                <a:solidFill>
                  <a:prstClr val="black"/>
                </a:solidFill>
                <a:effectLst/>
                <a:uLnTx/>
                <a:uFillTx/>
                <a:latin typeface="Atkinson Hyperlegible"/>
              </a:rPr>
              <a:t> </a:t>
            </a:r>
            <a:r>
              <a:rPr kumimoji="0" lang="en-US" sz="2800" b="0" i="0" u="none" strike="noStrike" kern="1200" cap="none" spc="0" normalizeH="0" baseline="0" noProof="0" dirty="0">
                <a:ln>
                  <a:noFill/>
                </a:ln>
                <a:solidFill>
                  <a:prstClr val="black"/>
                </a:solidFill>
                <a:effectLst/>
                <a:uLnTx/>
                <a:uFillTx/>
                <a:latin typeface="Atkinson Hyperlegible"/>
              </a:rPr>
              <a:t>epidemiologically linked</a:t>
            </a:r>
            <a:endParaRPr lang="en-US" sz="2800" noProof="0" dirty="0">
              <a:solidFill>
                <a:prstClr val="black"/>
              </a:solidFill>
              <a:latin typeface="Atkinson Hyperlegible"/>
            </a:endParaRPr>
          </a:p>
          <a:p>
            <a:pPr lvl="2">
              <a:spcAft>
                <a:spcPts val="1200"/>
              </a:spcAft>
              <a:buClr>
                <a:srgbClr val="009999"/>
              </a:buClr>
              <a:defRPr/>
            </a:pPr>
            <a:r>
              <a:rPr lang="en-US" sz="2600" dirty="0">
                <a:solidFill>
                  <a:prstClr val="black"/>
                </a:solidFill>
                <a:latin typeface="Atkinson Hyperlegible" panose="020B0604020202020204" charset="0"/>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or </a:t>
            </a:r>
          </a:p>
          <a:p>
            <a:pPr marL="914400" lvl="1" indent="-457200">
              <a:buClr>
                <a:srgbClr val="009999"/>
              </a:buClr>
              <a:buFont typeface="Arial" panose="020B0604020202020204" pitchFamily="34" charset="0"/>
              <a:buChar char="•"/>
              <a:defRPr/>
            </a:pPr>
            <a:r>
              <a:rPr lang="en-US" sz="2800" dirty="0">
                <a:solidFill>
                  <a:srgbClr val="209D94"/>
                </a:solidFill>
                <a:latin typeface="Atkinson Hyperlegible Bold"/>
              </a:rPr>
              <a:t>Is there community transmission?</a:t>
            </a:r>
          </a:p>
          <a:p>
            <a:pPr marL="1371600" lvl="2" indent="-457200">
              <a:spcAft>
                <a:spcPts val="1200"/>
              </a:spcAft>
              <a:buClr>
                <a:srgbClr val="009999"/>
              </a:buClr>
              <a:buFont typeface="Courier New" panose="02070309020205020404" pitchFamily="49" charset="0"/>
              <a:buChar char="o"/>
              <a:defRPr/>
            </a:pPr>
            <a:r>
              <a:rPr lang="en-US" sz="2800" dirty="0">
                <a:solidFill>
                  <a:prstClr val="black"/>
                </a:solidFill>
                <a:latin typeface="Atkinson Hyperlegible"/>
              </a:rPr>
              <a:t>Any confirmed case without an epidemiological link</a:t>
            </a:r>
            <a:endParaRPr lang="en-US" sz="2800" b="0" i="0" u="none" strike="noStrike" kern="1200" cap="none" spc="0" normalizeH="0" baseline="0" noProof="0" dirty="0">
              <a:ln>
                <a:noFill/>
              </a:ln>
              <a:solidFill>
                <a:prstClr val="black"/>
              </a:solidFill>
              <a:effectLst/>
              <a:uLnTx/>
              <a:uFillTx/>
              <a:latin typeface="Atkinson Hyperlegible"/>
            </a:endParaRPr>
          </a:p>
          <a:p>
            <a:endParaRPr lang="en-US" dirty="0"/>
          </a:p>
        </p:txBody>
      </p:sp>
      <p:sp>
        <p:nvSpPr>
          <p:cNvPr id="8" name="Slide Number Placeholder 7">
            <a:extLst>
              <a:ext uri="{FF2B5EF4-FFF2-40B4-BE49-F238E27FC236}">
                <a16:creationId xmlns:a16="http://schemas.microsoft.com/office/drawing/2014/main" id="{52263E46-6F61-3AB3-FC0F-18F3AC6CC26B}"/>
              </a:ext>
            </a:extLst>
          </p:cNvPr>
          <p:cNvSpPr>
            <a:spLocks noGrp="1"/>
          </p:cNvSpPr>
          <p:nvPr>
            <p:ph type="sldNum" sz="quarter" idx="12"/>
          </p:nvPr>
        </p:nvSpPr>
        <p:spPr>
          <a:xfrm>
            <a:off x="15470224" y="9548729"/>
            <a:ext cx="2133600" cy="365125"/>
          </a:xfrm>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2049236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976664" y="6412368"/>
            <a:ext cx="13144466" cy="2031325"/>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a:solidFill>
                  <a:srgbClr val="FFFFFF"/>
                </a:solidFill>
                <a:latin typeface="Cavolini" panose="03000502040302020204" pitchFamily="66" charset="0"/>
                <a:ea typeface="Chewy"/>
                <a:cs typeface="Cavolini" panose="03000502040302020204" pitchFamily="66" charset="0"/>
                <a:sym typeface="Chewy"/>
              </a:rPr>
              <a:t>I</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nterpret</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surveillance data and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findings of case investigations to characterize the transmission type</a:t>
            </a: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stretch>
            <a:fillRect/>
          </a:stretch>
        </p:blipFill>
        <p:spPr>
          <a:xfrm>
            <a:off x="1662349" y="6005293"/>
            <a:ext cx="2209800" cy="2438400"/>
          </a:xfrm>
          <a:prstGeom prst="rect">
            <a:avLst/>
          </a:prstGeom>
        </p:spPr>
      </p:pic>
    </p:spTree>
    <p:extLst>
      <p:ext uri="{BB962C8B-B14F-4D97-AF65-F5344CB8AC3E}">
        <p14:creationId xmlns:p14="http://schemas.microsoft.com/office/powerpoint/2010/main" val="875082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BAB354-A1FC-C898-FFD6-81F8145EF861}"/>
              </a:ext>
            </a:extLst>
          </p:cNvPr>
          <p:cNvPicPr>
            <a:picLocks noChangeAspect="1"/>
          </p:cNvPicPr>
          <p:nvPr/>
        </p:nvPicPr>
        <p:blipFill>
          <a:blip r:embed="rId3"/>
          <a:stretch>
            <a:fillRect/>
          </a:stretch>
        </p:blipFill>
        <p:spPr>
          <a:xfrm>
            <a:off x="9344845" y="7853014"/>
            <a:ext cx="2279653" cy="2194032"/>
          </a:xfrm>
          <a:prstGeom prst="rect">
            <a:avLst/>
          </a:prstGeom>
        </p:spPr>
      </p:pic>
      <p:grpSp>
        <p:nvGrpSpPr>
          <p:cNvPr id="14" name="Group 13">
            <a:extLst>
              <a:ext uri="{FF2B5EF4-FFF2-40B4-BE49-F238E27FC236}">
                <a16:creationId xmlns:a16="http://schemas.microsoft.com/office/drawing/2014/main" id="{F116A015-59BE-7FFB-79A1-9C03A0F45D4F}"/>
              </a:ext>
            </a:extLst>
          </p:cNvPr>
          <p:cNvGrpSpPr/>
          <p:nvPr/>
        </p:nvGrpSpPr>
        <p:grpSpPr>
          <a:xfrm>
            <a:off x="11799236" y="7297947"/>
            <a:ext cx="6191985" cy="2749099"/>
            <a:chOff x="11799236" y="7297947"/>
            <a:chExt cx="6191985" cy="2749099"/>
          </a:xfrm>
        </p:grpSpPr>
        <p:sp>
          <p:nvSpPr>
            <p:cNvPr id="15" name="Rectangle: Rounded Corners 14">
              <a:extLst>
                <a:ext uri="{FF2B5EF4-FFF2-40B4-BE49-F238E27FC236}">
                  <a16:creationId xmlns:a16="http://schemas.microsoft.com/office/drawing/2014/main" id="{9DD39099-25BE-9D0F-5246-B9819D4CEDEF}"/>
                </a:ext>
              </a:extLst>
            </p:cNvPr>
            <p:cNvSpPr/>
            <p:nvPr/>
          </p:nvSpPr>
          <p:spPr>
            <a:xfrm>
              <a:off x="11799236" y="7297947"/>
              <a:ext cx="6191985" cy="2749099"/>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12255601" y="7525255"/>
              <a:ext cx="5380651" cy="2492990"/>
            </a:xfrm>
            <a:prstGeom prst="rect">
              <a:avLst/>
            </a:prstGeom>
            <a:noFill/>
            <a:ln>
              <a:noFill/>
            </a:ln>
          </p:spPr>
          <p:txBody>
            <a:bodyPr wrap="square" rtlCol="0">
              <a:spAutoFit/>
            </a:bodyPr>
            <a:lstStyle/>
            <a:p>
              <a:pPr marR="0" lvl="0" algn="l" defTabSz="914400" rtl="0" eaLnBrk="1" fontAlgn="auto" latinLnBrk="0" hangingPunct="1">
                <a:lnSpc>
                  <a:spcPct val="100000"/>
                </a:lnSpc>
                <a:spcBef>
                  <a:spcPts val="0"/>
                </a:spcBef>
                <a:buClrTx/>
                <a:buSzTx/>
                <a:tabLst/>
                <a:defRPr/>
              </a:pPr>
              <a:r>
                <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a:t>
              </a:r>
              <a:r>
                <a:rPr kumimoji="0" lang="en-US" sz="26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is the </a:t>
              </a:r>
              <a:r>
                <a:rPr kumimoji="0" lang="en-US" sz="26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cholera situation in your surveillance unit as of: </a:t>
              </a:r>
            </a:p>
            <a:p>
              <a:pPr marL="971550" lvl="1" indent="-514350">
                <a:buAutoNum type="arabicParenR"/>
                <a:defRPr/>
              </a:pPr>
              <a:r>
                <a:rPr kumimoji="0" lang="en-US" sz="26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23 June?</a:t>
              </a:r>
              <a:endPar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971550" lvl="1" indent="-514350">
                <a:buAutoNum type="arabicParenR"/>
                <a:defRPr/>
              </a:pPr>
              <a:r>
                <a:rPr kumimoji="0" lang="en-US" sz="26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26 June?</a:t>
              </a:r>
              <a:endPar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971550" lvl="1" indent="-514350">
                <a:buAutoNum type="arabicParenR"/>
                <a:defRPr/>
              </a:pPr>
              <a:r>
                <a:rPr kumimoji="0" lang="en-US" sz="26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29 June?</a:t>
              </a:r>
              <a:endPar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971550" lvl="1" indent="-514350">
                <a:buAutoNum type="arabicParenR"/>
                <a:defRPr/>
              </a:pPr>
              <a:r>
                <a:rPr kumimoji="0" lang="en-US" sz="26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01 July</a:t>
              </a:r>
              <a:r>
                <a:rPr kumimoji="0" lang="en-US" sz="26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p:txBody>
        </p:sp>
      </p:grpSp>
      <p:sp>
        <p:nvSpPr>
          <p:cNvPr id="3" name="TextBox 2">
            <a:extLst>
              <a:ext uri="{FF2B5EF4-FFF2-40B4-BE49-F238E27FC236}">
                <a16:creationId xmlns:a16="http://schemas.microsoft.com/office/drawing/2014/main" id="{CD689185-D39C-E836-BFC9-C3AE5DB66F56}"/>
              </a:ext>
            </a:extLst>
          </p:cNvPr>
          <p:cNvSpPr txBox="1"/>
          <p:nvPr/>
        </p:nvSpPr>
        <p:spPr>
          <a:xfrm>
            <a:off x="625642" y="3763131"/>
            <a:ext cx="8415461" cy="1569660"/>
          </a:xfrm>
          <a:prstGeom prst="rect">
            <a:avLst/>
          </a:prstGeom>
          <a:solidFill>
            <a:schemeClr val="accent2">
              <a:lumMod val="20000"/>
              <a:lumOff val="80000"/>
            </a:schemeClr>
          </a:solidFill>
        </p:spPr>
        <p:txBody>
          <a:bodyPr wrap="square" lIns="91440" tIns="45720" rIns="91440" bIns="45720" anchor="t">
            <a:spAutoFit/>
          </a:bodyPr>
          <a:lstStyle/>
          <a:p>
            <a:pPr lvl="0">
              <a:defRPr/>
            </a:pPr>
            <a:r>
              <a:rPr kumimoji="0" lang="en-US" sz="2400" b="0" i="0" u="none" strike="noStrike" kern="1200" cap="none" spc="0" normalizeH="0" baseline="0" noProof="0" dirty="0">
                <a:ln>
                  <a:noFill/>
                </a:ln>
                <a:solidFill>
                  <a:prstClr val="black"/>
                </a:solidFill>
                <a:effectLst/>
                <a:uLnTx/>
                <a:uFillTx/>
                <a:latin typeface="Atkinson Hyperlegible"/>
              </a:rPr>
              <a:t>On 21 June, </a:t>
            </a:r>
            <a:r>
              <a:rPr lang="en-US" sz="2400" dirty="0">
                <a:solidFill>
                  <a:prstClr val="black"/>
                </a:solidFill>
                <a:latin typeface="Atkinson Hyperlegible Bold"/>
              </a:rPr>
              <a:t>Mr</a:t>
            </a:r>
            <a:r>
              <a:rPr kumimoji="0" lang="en-US" sz="2400" b="0" i="0" u="none" strike="noStrike" kern="1200" cap="none" spc="0" normalizeH="0" baseline="0" noProof="0" dirty="0">
                <a:ln>
                  <a:noFill/>
                </a:ln>
                <a:solidFill>
                  <a:prstClr val="black"/>
                </a:solidFill>
                <a:effectLst/>
                <a:uLnTx/>
                <a:uFillTx/>
                <a:latin typeface="Atkinson Hyperlegible"/>
              </a:rPr>
              <a:t> </a:t>
            </a:r>
            <a:r>
              <a:rPr lang="en-US" sz="2400" dirty="0">
                <a:solidFill>
                  <a:prstClr val="black"/>
                </a:solidFill>
                <a:latin typeface="Atkinson Hyperlegible Bold"/>
              </a:rPr>
              <a:t>M returned </a:t>
            </a:r>
            <a:r>
              <a:rPr kumimoji="0" lang="en-US" sz="2400" b="0" i="0" u="none" strike="noStrike" kern="1200" cap="none" spc="0" normalizeH="0" baseline="0" noProof="0" dirty="0">
                <a:ln>
                  <a:noFill/>
                </a:ln>
                <a:solidFill>
                  <a:prstClr val="black"/>
                </a:solidFill>
                <a:effectLst/>
                <a:uLnTx/>
                <a:uFillTx/>
                <a:latin typeface="Atkinson Hyperlegible Bold"/>
              </a:rPr>
              <a:t>from a cholera affected area</a:t>
            </a:r>
            <a:r>
              <a:rPr kumimoji="0" lang="en-US" sz="2400" b="0" i="0" u="none" strike="noStrike" kern="1200" cap="none" spc="0" normalizeH="0" baseline="0" noProof="0" dirty="0">
                <a:ln>
                  <a:noFill/>
                </a:ln>
                <a:solidFill>
                  <a:prstClr val="black"/>
                </a:solidFill>
                <a:effectLst/>
                <a:uLnTx/>
                <a:uFillTx/>
                <a:latin typeface="Atkinson Hyperlegible"/>
              </a:rPr>
              <a:t> in a neighboring country and went directly back to his home </a:t>
            </a:r>
            <a:r>
              <a:rPr lang="en-US" sz="2400" dirty="0">
                <a:solidFill>
                  <a:prstClr val="black"/>
                </a:solidFill>
                <a:latin typeface="Atkinson Hyperlegible"/>
              </a:rPr>
              <a:t>with improved WASH facilities in the capital city where </a:t>
            </a:r>
            <a:r>
              <a:rPr kumimoji="0" lang="en-US" sz="2400" b="0" i="0" u="none" strike="noStrike" kern="1200" cap="none" spc="0" normalizeH="0" baseline="0" noProof="0" dirty="0">
                <a:ln>
                  <a:noFill/>
                </a:ln>
                <a:solidFill>
                  <a:prstClr val="black"/>
                </a:solidFill>
                <a:effectLst/>
                <a:uLnTx/>
                <a:uFillTx/>
                <a:latin typeface="Atkinson Hyperlegible"/>
              </a:rPr>
              <a:t>he lives with his wife (Ms M)</a:t>
            </a:r>
          </a:p>
        </p:txBody>
      </p:sp>
      <p:sp>
        <p:nvSpPr>
          <p:cNvPr id="9" name="TextBox 8">
            <a:extLst>
              <a:ext uri="{FF2B5EF4-FFF2-40B4-BE49-F238E27FC236}">
                <a16:creationId xmlns:a16="http://schemas.microsoft.com/office/drawing/2014/main" id="{3D1B27B1-0CD5-87EC-023E-B5FB336DF003}"/>
              </a:ext>
            </a:extLst>
          </p:cNvPr>
          <p:cNvSpPr txBox="1"/>
          <p:nvPr/>
        </p:nvSpPr>
        <p:spPr>
          <a:xfrm>
            <a:off x="625642" y="5744222"/>
            <a:ext cx="8518358" cy="1938992"/>
          </a:xfrm>
          <a:prstGeom prst="rect">
            <a:avLst/>
          </a:prstGeom>
          <a:solidFill>
            <a:srgbClr val="F2F6EA"/>
          </a:solid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tkinson Hyperlegible" panose="020B0604020202020204" charset="0"/>
              </a:defRPr>
            </a:lvl1pPr>
          </a:lstStyle>
          <a:p>
            <a:r>
              <a:rPr lang="en-US" dirty="0"/>
              <a:t>During the night of 21-22 June, </a:t>
            </a:r>
            <a:r>
              <a:rPr lang="en-US" dirty="0">
                <a:latin typeface="Atkinson Hyperlegible Bold" panose="020B0604020202020204" charset="0"/>
              </a:rPr>
              <a:t>Mr M started having AWD</a:t>
            </a:r>
            <a:r>
              <a:rPr lang="en-US" dirty="0"/>
              <a:t>. </a:t>
            </a:r>
            <a:r>
              <a:rPr lang="en-US" dirty="0">
                <a:latin typeface="Atkinson Hyperlegible Bold" panose="020B0604020202020204" charset="0"/>
              </a:rPr>
              <a:t>Ms M cared for him. </a:t>
            </a:r>
            <a:r>
              <a:rPr lang="en-US" dirty="0"/>
              <a:t>On the morning of 22 June, he was transferred by ambulance to the capital hospital. This hospital has very high IPC standards. On 23 June, Mr M’s PCR test results returned positive for cholera</a:t>
            </a:r>
          </a:p>
        </p:txBody>
      </p:sp>
      <p:sp>
        <p:nvSpPr>
          <p:cNvPr id="4" name="TextBox 3">
            <a:extLst>
              <a:ext uri="{FF2B5EF4-FFF2-40B4-BE49-F238E27FC236}">
                <a16:creationId xmlns:a16="http://schemas.microsoft.com/office/drawing/2014/main" id="{E7B50EC7-752B-E08F-0CEA-1B068DA98471}"/>
              </a:ext>
            </a:extLst>
          </p:cNvPr>
          <p:cNvSpPr txBox="1"/>
          <p:nvPr/>
        </p:nvSpPr>
        <p:spPr>
          <a:xfrm>
            <a:off x="651748" y="7896882"/>
            <a:ext cx="8518358" cy="2308324"/>
          </a:xfrm>
          <a:prstGeom prst="rect">
            <a:avLst/>
          </a:prstGeom>
          <a:solidFill>
            <a:srgbClr val="EDF6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tkinson Hyperlegible" panose="020B0604020202020204" charset="0"/>
              </a:rPr>
              <a:t>On 24 June, </a:t>
            </a:r>
            <a:r>
              <a:rPr lang="en-US" sz="2400" dirty="0">
                <a:solidFill>
                  <a:prstClr val="black"/>
                </a:solidFill>
                <a:latin typeface="Atkinson Hyperlegible Bold" panose="020B0604020202020204" charset="0"/>
              </a:rPr>
              <a:t>Ms M had AWD</a:t>
            </a:r>
            <a:r>
              <a:rPr lang="en-US" sz="2400" dirty="0">
                <a:solidFill>
                  <a:prstClr val="black"/>
                </a:solidFill>
                <a:latin typeface="Atkinson Hyperlegible" panose="020B0604020202020204" charset="0"/>
              </a:rPr>
              <a:t>. </a:t>
            </a:r>
            <a:r>
              <a:rPr lang="en-US" sz="2400" dirty="0">
                <a:solidFill>
                  <a:prstClr val="black"/>
                </a:solidFill>
                <a:latin typeface="Atkinson Hyperlegible Bold" panose="020B0604020202020204" charset="0"/>
              </a:rPr>
              <a:t>Her aunt </a:t>
            </a:r>
            <a:r>
              <a:rPr lang="en-US" sz="2400" dirty="0">
                <a:solidFill>
                  <a:prstClr val="black"/>
                </a:solidFill>
                <a:latin typeface="Atkinson Hyperlegible" panose="020B0604020202020204" charset="0"/>
              </a:rPr>
              <a:t>rapidly came from a neighboring village (same surveillance unit) to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take care of her</a:t>
            </a:r>
            <a:r>
              <a:rPr lang="en-US" sz="2400" dirty="0">
                <a:solidFill>
                  <a:prstClr val="black"/>
                </a:solidFill>
                <a:latin typeface="Atkinson Hyperlegible" panose="020B0604020202020204" charset="0"/>
              </a:rPr>
              <a:t>; they both stayed at home. </a:t>
            </a:r>
          </a:p>
          <a:p>
            <a:pPr lvl="0"/>
            <a:r>
              <a:rPr lang="en-US" sz="2400" dirty="0">
                <a:solidFill>
                  <a:prstClr val="black"/>
                </a:solidFill>
                <a:latin typeface="Atkinson Hyperlegible" panose="020B0604020202020204" charset="0"/>
              </a:rPr>
              <a:t>On 25 June, Ms M was transferred by ambulance to the capital hospital and tested positive for cholera by PCR on 26 June</a:t>
            </a:r>
          </a:p>
        </p:txBody>
      </p:sp>
      <p:sp>
        <p:nvSpPr>
          <p:cNvPr id="18" name="TextBox 17">
            <a:extLst>
              <a:ext uri="{FF2B5EF4-FFF2-40B4-BE49-F238E27FC236}">
                <a16:creationId xmlns:a16="http://schemas.microsoft.com/office/drawing/2014/main" id="{A47B25DE-CC15-6678-3D1F-EDA99F310704}"/>
              </a:ext>
            </a:extLst>
          </p:cNvPr>
          <p:cNvSpPr txBox="1"/>
          <p:nvPr/>
        </p:nvSpPr>
        <p:spPr>
          <a:xfrm>
            <a:off x="9472863" y="3763131"/>
            <a:ext cx="8518358" cy="1200329"/>
          </a:xfrm>
          <a:prstGeom prst="rect">
            <a:avLst/>
          </a:prstGeom>
          <a:solidFill>
            <a:schemeClr val="accent4">
              <a:lumMod val="20000"/>
              <a:lumOff val="80000"/>
            </a:schemeClr>
          </a:solidFill>
        </p:spPr>
        <p:txBody>
          <a:bodyPr wrap="square" rtlCol="0">
            <a:spAutoFit/>
          </a:bodyPr>
          <a:lstStyle/>
          <a:p>
            <a:r>
              <a:rPr lang="en-US" sz="2400" dirty="0">
                <a:solidFill>
                  <a:prstClr val="black"/>
                </a:solidFill>
                <a:latin typeface="Atkinson Hyperlegible" panose="020B0604020202020204" charset="0"/>
              </a:rPr>
              <a:t>On 27 June, </a:t>
            </a:r>
            <a:r>
              <a:rPr lang="en-US" sz="2400" dirty="0">
                <a:solidFill>
                  <a:prstClr val="black"/>
                </a:solidFill>
                <a:latin typeface="Atkinson Hyperlegible Bold" panose="020B0604020202020204" charset="0"/>
              </a:rPr>
              <a:t>Ms M’s aunt went back to her village</a:t>
            </a:r>
            <a:r>
              <a:rPr lang="en-US" sz="2400" dirty="0">
                <a:solidFill>
                  <a:prstClr val="black"/>
                </a:solidFill>
                <a:latin typeface="Atkinson Hyperlegible" panose="020B0604020202020204" charset="0"/>
              </a:rPr>
              <a:t>, in a rural area with unimproved WASH facilities. She </a:t>
            </a:r>
            <a:r>
              <a:rPr lang="en-US" sz="2400" dirty="0">
                <a:solidFill>
                  <a:prstClr val="black"/>
                </a:solidFill>
                <a:latin typeface="Atkinson Hyperlegible Bold" panose="020B0604020202020204" charset="0"/>
              </a:rPr>
              <a:t>had AWD </a:t>
            </a:r>
            <a:r>
              <a:rPr lang="en-US" sz="2400" dirty="0">
                <a:solidFill>
                  <a:prstClr val="black"/>
                </a:solidFill>
                <a:latin typeface="Atkinson Hyperlegible" panose="020B0604020202020204" charset="0"/>
              </a:rPr>
              <a:t>on 28 June. She tested positive for cholera by PCR on 29 June</a:t>
            </a:r>
          </a:p>
        </p:txBody>
      </p:sp>
      <p:sp>
        <p:nvSpPr>
          <p:cNvPr id="19" name="TextBox 18">
            <a:extLst>
              <a:ext uri="{FF2B5EF4-FFF2-40B4-BE49-F238E27FC236}">
                <a16:creationId xmlns:a16="http://schemas.microsoft.com/office/drawing/2014/main" id="{F4482292-10F7-D4CF-0E84-793C0A9B328E}"/>
              </a:ext>
            </a:extLst>
          </p:cNvPr>
          <p:cNvSpPr txBox="1"/>
          <p:nvPr/>
        </p:nvSpPr>
        <p:spPr>
          <a:xfrm>
            <a:off x="9472863" y="5332791"/>
            <a:ext cx="8518358" cy="1569660"/>
          </a:xfrm>
          <a:prstGeom prst="rect">
            <a:avLst/>
          </a:prstGeom>
          <a:solidFill>
            <a:srgbClr val="FFFFE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tkinson Hyperlegible" panose="020B0604020202020204" charset="0"/>
              </a:rPr>
              <a:t>A suspected cholera case was reported in Ms M’s aunt hometown village on 30 June. </a:t>
            </a:r>
            <a:r>
              <a:rPr lang="en-US" sz="2400" dirty="0">
                <a:solidFill>
                  <a:prstClr val="black"/>
                </a:solidFill>
                <a:latin typeface="Atkinson Hyperlegible Bold" panose="020B0604020202020204" charset="0"/>
              </a:rPr>
              <a:t>Case investigation did not identify direct or indirect contact with Ms M’s aunt</a:t>
            </a:r>
            <a:r>
              <a:rPr lang="en-US" sz="2400" dirty="0">
                <a:solidFill>
                  <a:prstClr val="black"/>
                </a:solidFill>
                <a:latin typeface="Atkinson Hyperlegible" panose="020B0604020202020204" charset="0"/>
              </a:rPr>
              <a:t>. On 01 July this suspected case tested negative for cholera by PCR</a:t>
            </a:r>
          </a:p>
        </p:txBody>
      </p:sp>
      <p:pic>
        <p:nvPicPr>
          <p:cNvPr id="2" name="Picture 1">
            <a:extLst>
              <a:ext uri="{FF2B5EF4-FFF2-40B4-BE49-F238E27FC236}">
                <a16:creationId xmlns:a16="http://schemas.microsoft.com/office/drawing/2014/main" id="{89AD1B75-7529-F56F-B845-5CBE9BB42800}"/>
              </a:ext>
            </a:extLst>
          </p:cNvPr>
          <p:cNvPicPr>
            <a:picLocks noChangeAspect="1"/>
          </p:cNvPicPr>
          <p:nvPr/>
        </p:nvPicPr>
        <p:blipFill>
          <a:blip r:embed="rId4"/>
          <a:stretch>
            <a:fillRect/>
          </a:stretch>
        </p:blipFill>
        <p:spPr>
          <a:xfrm>
            <a:off x="360807" y="188696"/>
            <a:ext cx="4401693" cy="2127688"/>
          </a:xfrm>
          <a:prstGeom prst="rect">
            <a:avLst/>
          </a:prstGeom>
        </p:spPr>
      </p:pic>
      <p:pic>
        <p:nvPicPr>
          <p:cNvPr id="5" name="Picture 4">
            <a:extLst>
              <a:ext uri="{FF2B5EF4-FFF2-40B4-BE49-F238E27FC236}">
                <a16:creationId xmlns:a16="http://schemas.microsoft.com/office/drawing/2014/main" id="{9FDADF25-9C80-6577-7F19-21D3409B70CF}"/>
              </a:ext>
            </a:extLst>
          </p:cNvPr>
          <p:cNvPicPr>
            <a:picLocks noChangeAspect="1"/>
          </p:cNvPicPr>
          <p:nvPr/>
        </p:nvPicPr>
        <p:blipFill>
          <a:blip r:embed="rId5"/>
          <a:stretch>
            <a:fillRect/>
          </a:stretch>
        </p:blipFill>
        <p:spPr>
          <a:xfrm>
            <a:off x="4893117" y="205723"/>
            <a:ext cx="11945644" cy="2126864"/>
          </a:xfrm>
          <a:prstGeom prst="rect">
            <a:avLst/>
          </a:prstGeom>
        </p:spPr>
      </p:pic>
      <p:sp>
        <p:nvSpPr>
          <p:cNvPr id="6" name="TextBox 5">
            <a:extLst>
              <a:ext uri="{FF2B5EF4-FFF2-40B4-BE49-F238E27FC236}">
                <a16:creationId xmlns:a16="http://schemas.microsoft.com/office/drawing/2014/main" id="{C8275C24-947E-7B97-D1CB-9951DBF37223}"/>
              </a:ext>
            </a:extLst>
          </p:cNvPr>
          <p:cNvSpPr txBox="1"/>
          <p:nvPr/>
        </p:nvSpPr>
        <p:spPr>
          <a:xfrm>
            <a:off x="6197989" y="672318"/>
            <a:ext cx="9335899" cy="1384995"/>
          </a:xfrm>
          <a:prstGeom prst="rect">
            <a:avLst/>
          </a:prstGeom>
          <a:noFill/>
        </p:spPr>
        <p:txBody>
          <a:bodyPr wrap="square">
            <a:spAutoFit/>
          </a:bodyPr>
          <a:lstStyle/>
          <a:p>
            <a:pPr algn="ctr">
              <a:spcAft>
                <a:spcPts val="600"/>
              </a:spcAft>
              <a:defRPr/>
            </a:pPr>
            <a:r>
              <a:rPr lang="en-GB" sz="2800" b="1" dirty="0">
                <a:solidFill>
                  <a:schemeClr val="bg1"/>
                </a:solidFill>
                <a:latin typeface="Cavolini" panose="03000502040302020204" pitchFamily="66" charset="0"/>
                <a:cs typeface="Cavolini" panose="03000502040302020204" pitchFamily="66" charset="0"/>
              </a:rPr>
              <a:t>You are a public health officer in a surveillance unit in a country where the previous cholera outbreak was reported 3 years ago</a:t>
            </a:r>
          </a:p>
        </p:txBody>
      </p:sp>
      <p:grpSp>
        <p:nvGrpSpPr>
          <p:cNvPr id="13" name="Group 12">
            <a:extLst>
              <a:ext uri="{FF2B5EF4-FFF2-40B4-BE49-F238E27FC236}">
                <a16:creationId xmlns:a16="http://schemas.microsoft.com/office/drawing/2014/main" id="{CE554722-B080-B5AE-2926-0A4108979420}"/>
              </a:ext>
            </a:extLst>
          </p:cNvPr>
          <p:cNvGrpSpPr/>
          <p:nvPr/>
        </p:nvGrpSpPr>
        <p:grpSpPr>
          <a:xfrm>
            <a:off x="1373588" y="2539119"/>
            <a:ext cx="17104194" cy="812581"/>
            <a:chOff x="1373588" y="2539119"/>
            <a:chExt cx="17104194" cy="812581"/>
          </a:xfrm>
        </p:grpSpPr>
        <p:sp>
          <p:nvSpPr>
            <p:cNvPr id="10" name="Rectangle 9">
              <a:extLst>
                <a:ext uri="{FF2B5EF4-FFF2-40B4-BE49-F238E27FC236}">
                  <a16:creationId xmlns:a16="http://schemas.microsoft.com/office/drawing/2014/main" id="{D0F2254B-A149-4EFA-8336-DF90E5191037}"/>
                </a:ext>
              </a:extLst>
            </p:cNvPr>
            <p:cNvSpPr/>
            <p:nvPr/>
          </p:nvSpPr>
          <p:spPr>
            <a:xfrm>
              <a:off x="1373588" y="2539119"/>
              <a:ext cx="416301" cy="812581"/>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D13C6A-3893-D3D5-4E35-98885D640FFF}"/>
                </a:ext>
              </a:extLst>
            </p:cNvPr>
            <p:cNvSpPr txBox="1"/>
            <p:nvPr/>
          </p:nvSpPr>
          <p:spPr>
            <a:xfrm>
              <a:off x="2018582" y="2658404"/>
              <a:ext cx="16459200" cy="492443"/>
            </a:xfrm>
            <a:prstGeom prst="rect">
              <a:avLst/>
            </a:prstGeom>
            <a:noFill/>
          </p:spPr>
          <p:txBody>
            <a:bodyPr wrap="square" rtlCol="0">
              <a:spAutoFit/>
            </a:bodyPr>
            <a:lstStyle/>
            <a:p>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 the last 10 days, 4 suspected cholera cases were reported, tested, and investigated</a:t>
              </a:r>
            </a:p>
          </p:txBody>
        </p:sp>
      </p:grpSp>
      <p:sp>
        <p:nvSpPr>
          <p:cNvPr id="12" name="Slide Number Placeholder 11">
            <a:extLst>
              <a:ext uri="{FF2B5EF4-FFF2-40B4-BE49-F238E27FC236}">
                <a16:creationId xmlns:a16="http://schemas.microsoft.com/office/drawing/2014/main" id="{23B3FBD9-AE43-F36A-52B8-662E850CBB83}"/>
              </a:ext>
            </a:extLst>
          </p:cNvPr>
          <p:cNvSpPr>
            <a:spLocks noGrp="1"/>
          </p:cNvSpPr>
          <p:nvPr>
            <p:ph type="sldNum" sz="quarter" idx="12"/>
          </p:nvPr>
        </p:nvSpPr>
        <p:spPr>
          <a:xfrm>
            <a:off x="15959017" y="9835682"/>
            <a:ext cx="2133600" cy="365125"/>
          </a:xfrm>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1331530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236897" y="-119862"/>
            <a:ext cx="8434413"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C30F2FF-7F31-2230-60CD-007209EE1D8F}"/>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0BFD907-2A6F-F6E5-340E-2C51FB61EC60}"/>
              </a:ext>
            </a:extLst>
          </p:cNvPr>
          <p:cNvSpPr txBox="1"/>
          <p:nvPr/>
        </p:nvSpPr>
        <p:spPr>
          <a:xfrm>
            <a:off x="1526448" y="1880564"/>
            <a:ext cx="9400674" cy="584775"/>
          </a:xfrm>
          <a:prstGeom prst="rect">
            <a:avLst/>
          </a:prstGeom>
          <a:noFill/>
        </p:spPr>
        <p:txBody>
          <a:bodyPr wrap="square">
            <a:spAutoFit/>
          </a:bodyPr>
          <a:lstStyle/>
          <a:p>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1)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a:t>
            </a:r>
            <a:r>
              <a:rPr kumimoji="0" lang="en-US" sz="3200" i="0" u="none" strike="noStrike" kern="1200" cap="none" spc="0" normalizeH="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s of </a:t>
            </a:r>
            <a:r>
              <a:rPr kumimoji="0" lang="en-US" sz="320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23 June</a:t>
            </a:r>
            <a:endPar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061FE215-809C-EF33-57E5-FF957A289303}"/>
              </a:ext>
            </a:extLst>
          </p:cNvPr>
          <p:cNvSpPr txBox="1"/>
          <p:nvPr/>
        </p:nvSpPr>
        <p:spPr>
          <a:xfrm>
            <a:off x="1481307" y="3644510"/>
            <a:ext cx="9400674" cy="584775"/>
          </a:xfrm>
          <a:prstGeom prst="rect">
            <a:avLst/>
          </a:prstGeom>
          <a:noFill/>
        </p:spPr>
        <p:txBody>
          <a:bodyPr wrap="square">
            <a:spAutoFit/>
          </a:bodyPr>
          <a:lstStyle/>
          <a:p>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2)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As of 26 June</a:t>
            </a:r>
          </a:p>
        </p:txBody>
      </p:sp>
      <p:sp>
        <p:nvSpPr>
          <p:cNvPr id="12" name="TextBox 11">
            <a:extLst>
              <a:ext uri="{FF2B5EF4-FFF2-40B4-BE49-F238E27FC236}">
                <a16:creationId xmlns:a16="http://schemas.microsoft.com/office/drawing/2014/main" id="{C2150234-6DBA-C842-A079-C3814F622636}"/>
              </a:ext>
            </a:extLst>
          </p:cNvPr>
          <p:cNvSpPr txBox="1"/>
          <p:nvPr/>
        </p:nvSpPr>
        <p:spPr>
          <a:xfrm>
            <a:off x="1481307" y="5903183"/>
            <a:ext cx="9400674" cy="584775"/>
          </a:xfrm>
          <a:prstGeom prst="rect">
            <a:avLst/>
          </a:prstGeom>
          <a:noFill/>
        </p:spPr>
        <p:txBody>
          <a:bodyPr wrap="square">
            <a:spAutoFit/>
          </a:bodyPr>
          <a:lstStyle/>
          <a:p>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3)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As of 29 June</a:t>
            </a:r>
          </a:p>
        </p:txBody>
      </p:sp>
      <p:sp>
        <p:nvSpPr>
          <p:cNvPr id="18" name="TextBox 17">
            <a:extLst>
              <a:ext uri="{FF2B5EF4-FFF2-40B4-BE49-F238E27FC236}">
                <a16:creationId xmlns:a16="http://schemas.microsoft.com/office/drawing/2014/main" id="{8C448ACD-733D-FD4C-1484-AAB24EAD8C04}"/>
              </a:ext>
            </a:extLst>
          </p:cNvPr>
          <p:cNvSpPr txBox="1"/>
          <p:nvPr/>
        </p:nvSpPr>
        <p:spPr>
          <a:xfrm>
            <a:off x="1449318" y="2472731"/>
            <a:ext cx="11534525" cy="931024"/>
          </a:xfrm>
          <a:prstGeom prst="rect">
            <a:avLst/>
          </a:prstGeom>
          <a:noFill/>
        </p:spPr>
        <p:txBody>
          <a:bodyPr wrap="square" rtlCol="0">
            <a:spAutoFit/>
          </a:bodyPr>
          <a:lstStyle/>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Confirmed case (Mr M): internationally imported</a:t>
            </a:r>
            <a:endParaRPr lang="en-US" sz="2600" dirty="0"/>
          </a:p>
          <a:p>
            <a:pPr marL="457200" indent="-457200">
              <a:buClr>
                <a:srgbClr val="209D94"/>
              </a:buClr>
              <a:buBlip>
                <a:blip r:embed="rId3"/>
              </a:buBlip>
            </a:pPr>
            <a:r>
              <a:rPr lang="en-US" sz="2600" dirty="0">
                <a:solidFill>
                  <a:schemeClr val="tx1">
                    <a:lumMod val="95000"/>
                    <a:lumOff val="5000"/>
                  </a:schemeClr>
                </a:solidFill>
                <a:latin typeface="Atkinson Hyperlegible Bold" panose="020B0604020202020204" charset="0"/>
              </a:rPr>
              <a:t>Not a confirmed cholera outbreak </a:t>
            </a:r>
            <a:r>
              <a:rPr lang="en-US" sz="2600" dirty="0">
                <a:solidFill>
                  <a:prstClr val="black"/>
                </a:solidFill>
                <a:latin typeface="Atkinson Hyperlegible" panose="020B0604020202020204" charset="0"/>
              </a:rPr>
              <a:t>(case not locally acquired)</a:t>
            </a:r>
          </a:p>
        </p:txBody>
      </p:sp>
      <p:sp>
        <p:nvSpPr>
          <p:cNvPr id="19" name="TextBox 18">
            <a:extLst>
              <a:ext uri="{FF2B5EF4-FFF2-40B4-BE49-F238E27FC236}">
                <a16:creationId xmlns:a16="http://schemas.microsoft.com/office/drawing/2014/main" id="{92435915-7B5F-A8ED-3365-7983488A7EDA}"/>
              </a:ext>
            </a:extLst>
          </p:cNvPr>
          <p:cNvSpPr txBox="1"/>
          <p:nvPr/>
        </p:nvSpPr>
        <p:spPr>
          <a:xfrm>
            <a:off x="1527804" y="4230537"/>
            <a:ext cx="11534526" cy="1369606"/>
          </a:xfrm>
          <a:prstGeom prst="rect">
            <a:avLst/>
          </a:prstGeom>
          <a:noFill/>
        </p:spPr>
        <p:txBody>
          <a:bodyPr wrap="square" rtlCol="0">
            <a:spAutoFit/>
          </a:bodyPr>
          <a:lstStyle/>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Confirmed case (Ms M): locally acquired</a:t>
            </a:r>
            <a:endParaRPr lang="en-US" sz="2600" dirty="0"/>
          </a:p>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Epidemiological link with a confirmed case (Mr M)</a:t>
            </a:r>
          </a:p>
          <a:p>
            <a:pPr marL="457200" indent="-457200">
              <a:buClr>
                <a:srgbClr val="209D94"/>
              </a:buClr>
              <a:buBlip>
                <a:blip r:embed="rId3"/>
              </a:buBlip>
            </a:pPr>
            <a:r>
              <a:rPr lang="en-US" sz="2600" dirty="0">
                <a:solidFill>
                  <a:schemeClr val="tx1">
                    <a:lumMod val="95000"/>
                    <a:lumOff val="5000"/>
                  </a:schemeClr>
                </a:solidFill>
                <a:latin typeface="Atkinson Hyperlegible Bold" panose="020B0604020202020204" charset="0"/>
              </a:rPr>
              <a:t>Confirmed cholera outbreak with clustered transmission</a:t>
            </a:r>
          </a:p>
        </p:txBody>
      </p:sp>
      <p:sp>
        <p:nvSpPr>
          <p:cNvPr id="20" name="TextBox 19">
            <a:extLst>
              <a:ext uri="{FF2B5EF4-FFF2-40B4-BE49-F238E27FC236}">
                <a16:creationId xmlns:a16="http://schemas.microsoft.com/office/drawing/2014/main" id="{9630DF27-ECC4-D622-A035-F60F41384079}"/>
              </a:ext>
            </a:extLst>
          </p:cNvPr>
          <p:cNvSpPr txBox="1"/>
          <p:nvPr/>
        </p:nvSpPr>
        <p:spPr>
          <a:xfrm>
            <a:off x="1526448" y="6448535"/>
            <a:ext cx="12646194" cy="931024"/>
          </a:xfrm>
          <a:prstGeom prst="rect">
            <a:avLst/>
          </a:prstGeom>
          <a:noFill/>
        </p:spPr>
        <p:txBody>
          <a:bodyPr wrap="square" rtlCol="0">
            <a:spAutoFit/>
          </a:bodyPr>
          <a:lstStyle/>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Confirmed case (Ms M’s aunt): epidemiological link with a confirmed case (Ms M)</a:t>
            </a:r>
          </a:p>
          <a:p>
            <a:pPr marL="457200" indent="-457200">
              <a:buClr>
                <a:srgbClr val="209D94"/>
              </a:buClr>
              <a:buBlip>
                <a:blip r:embed="rId3"/>
              </a:buBlip>
            </a:pPr>
            <a:r>
              <a:rPr lang="en-US" sz="2600" dirty="0">
                <a:solidFill>
                  <a:prstClr val="black"/>
                </a:solidFill>
                <a:latin typeface="Atkinson Hyperlegible" panose="020B0604020202020204" charset="0"/>
              </a:rPr>
              <a:t>Remains a </a:t>
            </a:r>
            <a:r>
              <a:rPr lang="en-US" sz="2600" dirty="0">
                <a:solidFill>
                  <a:schemeClr val="tx1">
                    <a:lumMod val="95000"/>
                    <a:lumOff val="5000"/>
                  </a:schemeClr>
                </a:solidFill>
                <a:latin typeface="Atkinson Hyperlegible Bold" panose="020B0604020202020204" charset="0"/>
              </a:rPr>
              <a:t>confirmed cholera outbreak with clustered transmission</a:t>
            </a:r>
          </a:p>
        </p:txBody>
      </p:sp>
      <p:sp>
        <p:nvSpPr>
          <p:cNvPr id="22" name="TextBox 21">
            <a:extLst>
              <a:ext uri="{FF2B5EF4-FFF2-40B4-BE49-F238E27FC236}">
                <a16:creationId xmlns:a16="http://schemas.microsoft.com/office/drawing/2014/main" id="{6F9F4213-9978-AB08-75E3-2DD38806D871}"/>
              </a:ext>
            </a:extLst>
          </p:cNvPr>
          <p:cNvSpPr txBox="1"/>
          <p:nvPr/>
        </p:nvSpPr>
        <p:spPr>
          <a:xfrm>
            <a:off x="1526448" y="7617880"/>
            <a:ext cx="9400674" cy="584775"/>
          </a:xfrm>
          <a:prstGeom prst="rect">
            <a:avLst/>
          </a:prstGeom>
          <a:noFill/>
        </p:spPr>
        <p:txBody>
          <a:bodyPr wrap="square">
            <a:spAutoFit/>
          </a:bodyPr>
          <a:lstStyle/>
          <a:p>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4)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As of 01 July</a:t>
            </a:r>
          </a:p>
        </p:txBody>
      </p:sp>
      <p:sp>
        <p:nvSpPr>
          <p:cNvPr id="23" name="TextBox 22">
            <a:extLst>
              <a:ext uri="{FF2B5EF4-FFF2-40B4-BE49-F238E27FC236}">
                <a16:creationId xmlns:a16="http://schemas.microsoft.com/office/drawing/2014/main" id="{622160A6-70D5-053F-5F89-F37918EA131B}"/>
              </a:ext>
            </a:extLst>
          </p:cNvPr>
          <p:cNvSpPr txBox="1"/>
          <p:nvPr/>
        </p:nvSpPr>
        <p:spPr>
          <a:xfrm>
            <a:off x="1401871" y="8202655"/>
            <a:ext cx="12603617" cy="1738938"/>
          </a:xfrm>
          <a:prstGeom prst="rect">
            <a:avLst/>
          </a:prstGeom>
          <a:noFill/>
        </p:spPr>
        <p:txBody>
          <a:bodyPr wrap="square" lIns="91440" tIns="45720" rIns="91440" bIns="45720" rtlCol="0" anchor="t">
            <a:spAutoFit/>
          </a:bodyPr>
          <a:lstStyle/>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Suspected case without established epidemiological links </a:t>
            </a:r>
            <a:r>
              <a:rPr lang="en-US" sz="2600" dirty="0">
                <a:solidFill>
                  <a:prstClr val="black"/>
                </a:solidFill>
                <a:latin typeface="Atkinson Hyperlegible"/>
              </a:rPr>
              <a:t>tested negative</a:t>
            </a:r>
          </a:p>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a:rPr>
              <a:t>Not considered to determine transmission chains</a:t>
            </a:r>
          </a:p>
          <a:p>
            <a:pPr marL="457200" indent="-457200">
              <a:buClr>
                <a:srgbClr val="209D94"/>
              </a:buClr>
              <a:buBlip>
                <a:blip r:embed="rId3"/>
              </a:buBlip>
            </a:pPr>
            <a:r>
              <a:rPr lang="en-US" sz="2600" dirty="0">
                <a:solidFill>
                  <a:prstClr val="black"/>
                </a:solidFill>
                <a:latin typeface="Atkinson Hyperlegible" panose="020B0604020202020204" charset="0"/>
              </a:rPr>
              <a:t>Remains a </a:t>
            </a:r>
            <a:r>
              <a:rPr lang="en-US" sz="2600" dirty="0">
                <a:solidFill>
                  <a:schemeClr val="tx1">
                    <a:lumMod val="95000"/>
                    <a:lumOff val="5000"/>
                  </a:schemeClr>
                </a:solidFill>
                <a:latin typeface="Atkinson Hyperlegible Bold" panose="020B0604020202020204" charset="0"/>
              </a:rPr>
              <a:t>confirmed cholera outbreak with clustered transmission</a:t>
            </a:r>
          </a:p>
          <a:p>
            <a:endParaRPr lang="en-US" sz="2400" dirty="0">
              <a:solidFill>
                <a:prstClr val="black"/>
              </a:solidFill>
              <a:latin typeface="Atkinson Hyperlegible" panose="020B0604020202020204" charset="0"/>
            </a:endParaRPr>
          </a:p>
        </p:txBody>
      </p:sp>
      <p:pic>
        <p:nvPicPr>
          <p:cNvPr id="3" name="Picture 2">
            <a:extLst>
              <a:ext uri="{FF2B5EF4-FFF2-40B4-BE49-F238E27FC236}">
                <a16:creationId xmlns:a16="http://schemas.microsoft.com/office/drawing/2014/main" id="{ED80F673-D039-BA71-8D64-794678D0D8FD}"/>
              </a:ext>
            </a:extLst>
          </p:cNvPr>
          <p:cNvPicPr>
            <a:picLocks noChangeAspect="1"/>
          </p:cNvPicPr>
          <p:nvPr/>
        </p:nvPicPr>
        <p:blipFill>
          <a:blip r:embed="rId4"/>
          <a:stretch>
            <a:fillRect/>
          </a:stretch>
        </p:blipFill>
        <p:spPr>
          <a:xfrm>
            <a:off x="650425" y="-130529"/>
            <a:ext cx="3731075" cy="1755800"/>
          </a:xfrm>
          <a:prstGeom prst="rect">
            <a:avLst/>
          </a:prstGeom>
        </p:spPr>
      </p:pic>
      <p:grpSp>
        <p:nvGrpSpPr>
          <p:cNvPr id="14" name="Group 13">
            <a:extLst>
              <a:ext uri="{FF2B5EF4-FFF2-40B4-BE49-F238E27FC236}">
                <a16:creationId xmlns:a16="http://schemas.microsoft.com/office/drawing/2014/main" id="{42CFC9EF-87DC-8F4F-C68C-101447BB1C2F}"/>
              </a:ext>
            </a:extLst>
          </p:cNvPr>
          <p:cNvGrpSpPr/>
          <p:nvPr/>
        </p:nvGrpSpPr>
        <p:grpSpPr>
          <a:xfrm>
            <a:off x="12189972" y="373197"/>
            <a:ext cx="5807242" cy="6034621"/>
            <a:chOff x="12811997" y="464486"/>
            <a:chExt cx="5807242" cy="6034621"/>
          </a:xfrm>
        </p:grpSpPr>
        <p:sp>
          <p:nvSpPr>
            <p:cNvPr id="26" name="TextBox 25">
              <a:extLst>
                <a:ext uri="{FF2B5EF4-FFF2-40B4-BE49-F238E27FC236}">
                  <a16:creationId xmlns:a16="http://schemas.microsoft.com/office/drawing/2014/main" id="{C341F04F-77E7-7DDE-0D21-ED36D86F5FC9}"/>
                </a:ext>
              </a:extLst>
            </p:cNvPr>
            <p:cNvSpPr txBox="1"/>
            <p:nvPr/>
          </p:nvSpPr>
          <p:spPr>
            <a:xfrm>
              <a:off x="15409137" y="2498280"/>
              <a:ext cx="915635" cy="461665"/>
            </a:xfrm>
            <a:prstGeom prst="rect">
              <a:avLst/>
            </a:prstGeom>
            <a:noFill/>
          </p:spPr>
          <p:txBody>
            <a:bodyPr wrap="none" rtlCol="0">
              <a:spAutoFit/>
            </a:bodyPr>
            <a:lstStyle/>
            <a:p>
              <a:r>
                <a:rPr lang="en-US" sz="2400" dirty="0">
                  <a:solidFill>
                    <a:srgbClr val="209D94"/>
                  </a:solidFill>
                  <a:latin typeface="Atkinson Hyperlegible Bold" panose="020B0604020202020204" charset="0"/>
                </a:rPr>
                <a:t>Mr M</a:t>
              </a:r>
            </a:p>
          </p:txBody>
        </p:sp>
        <p:sp>
          <p:nvSpPr>
            <p:cNvPr id="30" name="TextBox 29">
              <a:extLst>
                <a:ext uri="{FF2B5EF4-FFF2-40B4-BE49-F238E27FC236}">
                  <a16:creationId xmlns:a16="http://schemas.microsoft.com/office/drawing/2014/main" id="{3BE4EA00-5D68-8245-F1AE-C40471CF3F03}"/>
                </a:ext>
              </a:extLst>
            </p:cNvPr>
            <p:cNvSpPr txBox="1"/>
            <p:nvPr/>
          </p:nvSpPr>
          <p:spPr>
            <a:xfrm>
              <a:off x="15430532" y="6037442"/>
              <a:ext cx="966931" cy="461665"/>
            </a:xfrm>
            <a:prstGeom prst="rect">
              <a:avLst/>
            </a:prstGeom>
            <a:noFill/>
          </p:spPr>
          <p:txBody>
            <a:bodyPr wrap="none" rtlCol="0">
              <a:spAutoFit/>
            </a:bodyPr>
            <a:lstStyle/>
            <a:p>
              <a:r>
                <a:rPr lang="en-US" sz="2400" dirty="0">
                  <a:solidFill>
                    <a:srgbClr val="209D94"/>
                  </a:solidFill>
                  <a:latin typeface="Atkinson Hyperlegible Bold" panose="020B0604020202020204" charset="0"/>
                </a:rPr>
                <a:t>Ms M</a:t>
              </a:r>
            </a:p>
          </p:txBody>
        </p:sp>
        <p:grpSp>
          <p:nvGrpSpPr>
            <p:cNvPr id="8" name="Group 7">
              <a:extLst>
                <a:ext uri="{FF2B5EF4-FFF2-40B4-BE49-F238E27FC236}">
                  <a16:creationId xmlns:a16="http://schemas.microsoft.com/office/drawing/2014/main" id="{E0284BF0-1946-C114-1BF4-28437EA21B29}"/>
                </a:ext>
              </a:extLst>
            </p:cNvPr>
            <p:cNvGrpSpPr/>
            <p:nvPr/>
          </p:nvGrpSpPr>
          <p:grpSpPr>
            <a:xfrm>
              <a:off x="12811997" y="464486"/>
              <a:ext cx="5807242" cy="5670428"/>
              <a:chOff x="12811997" y="464486"/>
              <a:chExt cx="5807242" cy="5670428"/>
            </a:xfrm>
          </p:grpSpPr>
          <p:pic>
            <p:nvPicPr>
              <p:cNvPr id="25" name="Picture 24">
                <a:extLst>
                  <a:ext uri="{FF2B5EF4-FFF2-40B4-BE49-F238E27FC236}">
                    <a16:creationId xmlns:a16="http://schemas.microsoft.com/office/drawing/2014/main" id="{28FAD632-CCA0-88E0-B76E-F749E3A755E1}"/>
                  </a:ext>
                </a:extLst>
              </p:cNvPr>
              <p:cNvPicPr>
                <a:picLocks noChangeAspect="1"/>
              </p:cNvPicPr>
              <p:nvPr/>
            </p:nvPicPr>
            <p:blipFill>
              <a:blip r:embed="rId5"/>
              <a:stretch>
                <a:fillRect/>
              </a:stretch>
            </p:blipFill>
            <p:spPr>
              <a:xfrm>
                <a:off x="15194941" y="1397023"/>
                <a:ext cx="1344029" cy="1198729"/>
              </a:xfrm>
              <a:prstGeom prst="rect">
                <a:avLst/>
              </a:prstGeom>
            </p:spPr>
          </p:pic>
          <p:pic>
            <p:nvPicPr>
              <p:cNvPr id="29" name="Picture 28">
                <a:extLst>
                  <a:ext uri="{FF2B5EF4-FFF2-40B4-BE49-F238E27FC236}">
                    <a16:creationId xmlns:a16="http://schemas.microsoft.com/office/drawing/2014/main" id="{7FA9FB21-8787-02B1-24AC-32B8DA880D6E}"/>
                  </a:ext>
                </a:extLst>
              </p:cNvPr>
              <p:cNvPicPr>
                <a:picLocks noChangeAspect="1"/>
              </p:cNvPicPr>
              <p:nvPr/>
            </p:nvPicPr>
            <p:blipFill>
              <a:blip r:embed="rId5"/>
              <a:stretch>
                <a:fillRect/>
              </a:stretch>
            </p:blipFill>
            <p:spPr>
              <a:xfrm>
                <a:off x="15216336" y="4936185"/>
                <a:ext cx="1344029" cy="1198729"/>
              </a:xfrm>
              <a:prstGeom prst="rect">
                <a:avLst/>
              </a:prstGeom>
            </p:spPr>
          </p:pic>
          <p:sp>
            <p:nvSpPr>
              <p:cNvPr id="34" name="TextBox 33">
                <a:extLst>
                  <a:ext uri="{FF2B5EF4-FFF2-40B4-BE49-F238E27FC236}">
                    <a16:creationId xmlns:a16="http://schemas.microsoft.com/office/drawing/2014/main" id="{6E506933-0604-81EF-EC0B-5A08AD948F3F}"/>
                  </a:ext>
                </a:extLst>
              </p:cNvPr>
              <p:cNvSpPr txBox="1"/>
              <p:nvPr/>
            </p:nvSpPr>
            <p:spPr>
              <a:xfrm>
                <a:off x="12811997" y="464486"/>
                <a:ext cx="5807242" cy="954107"/>
              </a:xfrm>
              <a:prstGeom prst="rect">
                <a:avLst/>
              </a:prstGeom>
              <a:noFill/>
            </p:spPr>
            <p:txBody>
              <a:bodyPr wrap="square" rtlCol="0">
                <a:spAutoFit/>
              </a:bodyPr>
              <a:lstStyle/>
              <a:p>
                <a:pPr algn="ctr"/>
                <a:r>
                  <a:rPr lang="en-US" sz="28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Epidemiological links </a:t>
                </a:r>
              </a:p>
              <a:p>
                <a:pPr algn="ctr"/>
                <a:r>
                  <a:rPr lang="en-US" sz="28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between confirmed cases</a:t>
                </a:r>
              </a:p>
            </p:txBody>
          </p:sp>
          <p:pic>
            <p:nvPicPr>
              <p:cNvPr id="11" name="Picture 10">
                <a:extLst>
                  <a:ext uri="{FF2B5EF4-FFF2-40B4-BE49-F238E27FC236}">
                    <a16:creationId xmlns:a16="http://schemas.microsoft.com/office/drawing/2014/main" id="{14966737-05FE-38B8-66C5-87446E5A1F33}"/>
                  </a:ext>
                </a:extLst>
              </p:cNvPr>
              <p:cNvPicPr>
                <a:picLocks noChangeAspect="1"/>
              </p:cNvPicPr>
              <p:nvPr/>
            </p:nvPicPr>
            <p:blipFill>
              <a:blip r:embed="rId6"/>
              <a:stretch>
                <a:fillRect/>
              </a:stretch>
            </p:blipFill>
            <p:spPr>
              <a:xfrm rot="10800000">
                <a:off x="15149717" y="2861101"/>
                <a:ext cx="1554911" cy="2125045"/>
              </a:xfrm>
              <a:prstGeom prst="rect">
                <a:avLst/>
              </a:prstGeom>
            </p:spPr>
          </p:pic>
        </p:grpSp>
      </p:grpSp>
      <p:grpSp>
        <p:nvGrpSpPr>
          <p:cNvPr id="10" name="Group 9">
            <a:extLst>
              <a:ext uri="{FF2B5EF4-FFF2-40B4-BE49-F238E27FC236}">
                <a16:creationId xmlns:a16="http://schemas.microsoft.com/office/drawing/2014/main" id="{30C032AF-D17A-54A2-DAC9-60AB50FAFBE8}"/>
              </a:ext>
            </a:extLst>
          </p:cNvPr>
          <p:cNvGrpSpPr/>
          <p:nvPr/>
        </p:nvGrpSpPr>
        <p:grpSpPr>
          <a:xfrm>
            <a:off x="14482354" y="6436306"/>
            <a:ext cx="2336233" cy="3428342"/>
            <a:chOff x="15104379" y="6527595"/>
            <a:chExt cx="2336233" cy="3428342"/>
          </a:xfrm>
        </p:grpSpPr>
        <p:pic>
          <p:nvPicPr>
            <p:cNvPr id="32" name="Picture 31">
              <a:extLst>
                <a:ext uri="{FF2B5EF4-FFF2-40B4-BE49-F238E27FC236}">
                  <a16:creationId xmlns:a16="http://schemas.microsoft.com/office/drawing/2014/main" id="{5684E3C2-AEB5-C52D-FDE0-BDD276846438}"/>
                </a:ext>
              </a:extLst>
            </p:cNvPr>
            <p:cNvPicPr>
              <a:picLocks noChangeAspect="1"/>
            </p:cNvPicPr>
            <p:nvPr/>
          </p:nvPicPr>
          <p:blipFill>
            <a:blip r:embed="rId5"/>
            <a:stretch>
              <a:fillRect/>
            </a:stretch>
          </p:blipFill>
          <p:spPr>
            <a:xfrm>
              <a:off x="15241982" y="8296551"/>
              <a:ext cx="1344029" cy="1198729"/>
            </a:xfrm>
            <a:prstGeom prst="rect">
              <a:avLst/>
            </a:prstGeom>
          </p:spPr>
        </p:pic>
        <p:sp>
          <p:nvSpPr>
            <p:cNvPr id="33" name="TextBox 32">
              <a:extLst>
                <a:ext uri="{FF2B5EF4-FFF2-40B4-BE49-F238E27FC236}">
                  <a16:creationId xmlns:a16="http://schemas.microsoft.com/office/drawing/2014/main" id="{E1BE6AAD-80C6-B0CC-E962-05F9498325E4}"/>
                </a:ext>
              </a:extLst>
            </p:cNvPr>
            <p:cNvSpPr txBox="1"/>
            <p:nvPr/>
          </p:nvSpPr>
          <p:spPr>
            <a:xfrm>
              <a:off x="15104379" y="9494272"/>
              <a:ext cx="2336233" cy="461665"/>
            </a:xfrm>
            <a:prstGeom prst="rect">
              <a:avLst/>
            </a:prstGeom>
            <a:noFill/>
          </p:spPr>
          <p:txBody>
            <a:bodyPr wrap="square" rtlCol="0">
              <a:spAutoFit/>
            </a:bodyPr>
            <a:lstStyle/>
            <a:p>
              <a:r>
                <a:rPr lang="en-US" sz="2400" dirty="0">
                  <a:solidFill>
                    <a:srgbClr val="209D94"/>
                  </a:solidFill>
                  <a:latin typeface="Atkinson Hyperlegible Bold" panose="020B0604020202020204" charset="0"/>
                </a:rPr>
                <a:t>Ms M’s aunt</a:t>
              </a:r>
            </a:p>
          </p:txBody>
        </p:sp>
        <p:pic>
          <p:nvPicPr>
            <p:cNvPr id="13" name="Picture 12">
              <a:extLst>
                <a:ext uri="{FF2B5EF4-FFF2-40B4-BE49-F238E27FC236}">
                  <a16:creationId xmlns:a16="http://schemas.microsoft.com/office/drawing/2014/main" id="{968AA083-AB79-564E-1C1C-80B898313100}"/>
                </a:ext>
              </a:extLst>
            </p:cNvPr>
            <p:cNvPicPr>
              <a:picLocks noChangeAspect="1"/>
            </p:cNvPicPr>
            <p:nvPr/>
          </p:nvPicPr>
          <p:blipFill>
            <a:blip r:embed="rId6"/>
            <a:stretch>
              <a:fillRect/>
            </a:stretch>
          </p:blipFill>
          <p:spPr>
            <a:xfrm rot="10800000">
              <a:off x="15335505" y="6527595"/>
              <a:ext cx="1250506" cy="1709025"/>
            </a:xfrm>
            <a:prstGeom prst="rect">
              <a:avLst/>
            </a:prstGeom>
          </p:spPr>
        </p:pic>
      </p:grpSp>
      <p:sp>
        <p:nvSpPr>
          <p:cNvPr id="6" name="Slide Number Placeholder 5">
            <a:extLst>
              <a:ext uri="{FF2B5EF4-FFF2-40B4-BE49-F238E27FC236}">
                <a16:creationId xmlns:a16="http://schemas.microsoft.com/office/drawing/2014/main" id="{88C08CDC-4156-055D-499F-FACD6E0A4D2F}"/>
              </a:ext>
            </a:extLst>
          </p:cNvPr>
          <p:cNvSpPr>
            <a:spLocks noGrp="1"/>
          </p:cNvSpPr>
          <p:nvPr>
            <p:ph type="sldNum" sz="quarter" idx="12"/>
          </p:nvPr>
        </p:nvSpPr>
        <p:spPr>
          <a:xfrm>
            <a:off x="15650470" y="9603822"/>
            <a:ext cx="2133600" cy="365125"/>
          </a:xfrm>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2528223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E9818-9B73-9466-60C6-3338A17EE5E7}"/>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577315E3-315A-01EF-DD68-15495E016BEB}"/>
              </a:ext>
            </a:extLst>
          </p:cNvPr>
          <p:cNvSpPr txBox="1"/>
          <p:nvPr/>
        </p:nvSpPr>
        <p:spPr>
          <a:xfrm>
            <a:off x="13822680" y="9997440"/>
            <a:ext cx="446532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Billy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Miaron</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B3350F8A-FD01-BCB4-5C6E-D79D3CD09E79}"/>
              </a:ext>
            </a:extLst>
          </p:cNvPr>
          <p:cNvSpPr/>
          <p:nvPr/>
        </p:nvSpPr>
        <p:spPr>
          <a:xfrm>
            <a:off x="0" y="3764492"/>
            <a:ext cx="5516880" cy="236198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Dissemination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of outcomes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and response</a:t>
            </a:r>
          </a:p>
        </p:txBody>
      </p:sp>
    </p:spTree>
    <p:extLst>
      <p:ext uri="{BB962C8B-B14F-4D97-AF65-F5344CB8AC3E}">
        <p14:creationId xmlns:p14="http://schemas.microsoft.com/office/powerpoint/2010/main" val="716490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4">
            <a:extLst>
              <a:ext uri="{FF2B5EF4-FFF2-40B4-BE49-F238E27FC236}">
                <a16:creationId xmlns:a16="http://schemas.microsoft.com/office/drawing/2014/main" id="{C9022FB8-5CE4-74A0-6FF3-9AED41F1A675}"/>
              </a:ext>
            </a:extLst>
          </p:cNvPr>
          <p:cNvSpPr/>
          <p:nvPr/>
        </p:nvSpPr>
        <p:spPr>
          <a:xfrm>
            <a:off x="1764632" y="2422990"/>
            <a:ext cx="14694569"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Freeform 8">
            <a:extLst>
              <a:ext uri="{FF2B5EF4-FFF2-40B4-BE49-F238E27FC236}">
                <a16:creationId xmlns:a16="http://schemas.microsoft.com/office/drawing/2014/main" id="{68DEF806-5C9C-B32F-5AA7-3723005C1C46}"/>
              </a:ext>
            </a:extLst>
          </p:cNvPr>
          <p:cNvSpPr/>
          <p:nvPr/>
        </p:nvSpPr>
        <p:spPr>
          <a:xfrm>
            <a:off x="-304800" y="-220565"/>
            <a:ext cx="94488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533FEEE-9D91-49A0-1770-9A1DB4F2C6F4}"/>
              </a:ext>
            </a:extLst>
          </p:cNvPr>
          <p:cNvSpPr txBox="1"/>
          <p:nvPr/>
        </p:nvSpPr>
        <p:spPr>
          <a:xfrm>
            <a:off x="882677" y="469391"/>
            <a:ext cx="13731378" cy="645048"/>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Update </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stakeholders</a:t>
            </a:r>
          </a:p>
        </p:txBody>
      </p:sp>
      <p:sp>
        <p:nvSpPr>
          <p:cNvPr id="18" name="TextBox 17">
            <a:extLst>
              <a:ext uri="{FF2B5EF4-FFF2-40B4-BE49-F238E27FC236}">
                <a16:creationId xmlns:a16="http://schemas.microsoft.com/office/drawing/2014/main" id="{B2062723-E57C-5725-2779-E9E2001962B8}"/>
              </a:ext>
            </a:extLst>
          </p:cNvPr>
          <p:cNvSpPr txBox="1"/>
          <p:nvPr/>
        </p:nvSpPr>
        <p:spPr>
          <a:xfrm>
            <a:off x="1764632" y="2585312"/>
            <a:ext cx="14336347" cy="523220"/>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Situation reports disseminated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daily </a:t>
            </a:r>
          </a:p>
        </p:txBody>
      </p:sp>
      <p:sp>
        <p:nvSpPr>
          <p:cNvPr id="20" name="TextBox 19">
            <a:extLst>
              <a:ext uri="{FF2B5EF4-FFF2-40B4-BE49-F238E27FC236}">
                <a16:creationId xmlns:a16="http://schemas.microsoft.com/office/drawing/2014/main" id="{EEB88835-E92A-D1D8-4838-10366EF65C52}"/>
              </a:ext>
            </a:extLst>
          </p:cNvPr>
          <p:cNvSpPr txBox="1"/>
          <p:nvPr/>
        </p:nvSpPr>
        <p:spPr>
          <a:xfrm>
            <a:off x="4762500" y="4400793"/>
            <a:ext cx="12203636" cy="3046988"/>
          </a:xfrm>
          <a:prstGeom prst="rect">
            <a:avLst/>
          </a:prstGeom>
          <a:noFill/>
        </p:spPr>
        <p:txBody>
          <a:bodyPr wrap="square" rtlCol="0">
            <a:spAutoFit/>
          </a:bodyPr>
          <a:lstStyle/>
          <a:p>
            <a:pPr marL="457200" indent="-457200">
              <a:spcAft>
                <a:spcPts val="2400"/>
              </a:spcAft>
              <a:buClr>
                <a:srgbClr val="1B9B91"/>
              </a:buClr>
              <a:buBlip>
                <a:blip r:embed="rId3"/>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Stakeholders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Upper-level health authority</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Multisectoral stakeholders, partners, agencies involved in the response</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Health facility workers, community health workers / volunteers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Etc</a:t>
            </a:r>
          </a:p>
        </p:txBody>
      </p:sp>
      <p:pic>
        <p:nvPicPr>
          <p:cNvPr id="3" name="Picture 2">
            <a:extLst>
              <a:ext uri="{FF2B5EF4-FFF2-40B4-BE49-F238E27FC236}">
                <a16:creationId xmlns:a16="http://schemas.microsoft.com/office/drawing/2014/main" id="{8163956A-DB23-26FB-402E-E702CE22A7CE}"/>
              </a:ext>
            </a:extLst>
          </p:cNvPr>
          <p:cNvPicPr>
            <a:picLocks noChangeAspect="1"/>
          </p:cNvPicPr>
          <p:nvPr/>
        </p:nvPicPr>
        <p:blipFill>
          <a:blip r:embed="rId4"/>
          <a:stretch>
            <a:fillRect/>
          </a:stretch>
        </p:blipFill>
        <p:spPr>
          <a:xfrm>
            <a:off x="1901568" y="4763910"/>
            <a:ext cx="2860932" cy="2683871"/>
          </a:xfrm>
          <a:prstGeom prst="rect">
            <a:avLst/>
          </a:prstGeom>
        </p:spPr>
      </p:pic>
      <p:grpSp>
        <p:nvGrpSpPr>
          <p:cNvPr id="8" name="Group 7">
            <a:extLst>
              <a:ext uri="{FF2B5EF4-FFF2-40B4-BE49-F238E27FC236}">
                <a16:creationId xmlns:a16="http://schemas.microsoft.com/office/drawing/2014/main" id="{4CE15BF5-861E-F894-DA03-CCB3B9CC1B96}"/>
              </a:ext>
            </a:extLst>
          </p:cNvPr>
          <p:cNvGrpSpPr/>
          <p:nvPr/>
        </p:nvGrpSpPr>
        <p:grpSpPr>
          <a:xfrm>
            <a:off x="5037222" y="7899473"/>
            <a:ext cx="10764252" cy="1544520"/>
            <a:chOff x="5117432" y="7326764"/>
            <a:chExt cx="10764252" cy="1544520"/>
          </a:xfrm>
        </p:grpSpPr>
        <p:pic>
          <p:nvPicPr>
            <p:cNvPr id="7" name="Picture 6">
              <a:extLst>
                <a:ext uri="{FF2B5EF4-FFF2-40B4-BE49-F238E27FC236}">
                  <a16:creationId xmlns:a16="http://schemas.microsoft.com/office/drawing/2014/main" id="{7E9EB9D3-4F0B-EA3D-6BA9-20DEC9540D91}"/>
                </a:ext>
              </a:extLst>
            </p:cNvPr>
            <p:cNvPicPr>
              <a:picLocks noChangeAspect="1"/>
            </p:cNvPicPr>
            <p:nvPr/>
          </p:nvPicPr>
          <p:blipFill>
            <a:blip r:embed="rId5"/>
            <a:stretch>
              <a:fillRect/>
            </a:stretch>
          </p:blipFill>
          <p:spPr>
            <a:xfrm>
              <a:off x="5117432" y="7326764"/>
              <a:ext cx="10764252" cy="1544520"/>
            </a:xfrm>
            <a:prstGeom prst="rect">
              <a:avLst/>
            </a:prstGeom>
          </p:spPr>
        </p:pic>
        <p:sp>
          <p:nvSpPr>
            <p:cNvPr id="2" name="TextBox 1">
              <a:extLst>
                <a:ext uri="{FF2B5EF4-FFF2-40B4-BE49-F238E27FC236}">
                  <a16:creationId xmlns:a16="http://schemas.microsoft.com/office/drawing/2014/main" id="{7406136F-7EDB-32D2-0DD5-6BE5FC80258B}"/>
                </a:ext>
              </a:extLst>
            </p:cNvPr>
            <p:cNvSpPr txBox="1"/>
            <p:nvPr/>
          </p:nvSpPr>
          <p:spPr>
            <a:xfrm>
              <a:off x="5762339" y="7643089"/>
              <a:ext cx="9766420" cy="1031051"/>
            </a:xfrm>
            <a:prstGeom prst="rect">
              <a:avLst/>
            </a:prstGeom>
            <a:noFill/>
          </p:spPr>
          <p:txBody>
            <a:bodyPr wrap="square" rtlCol="0">
              <a:spAutoFit/>
            </a:bodyPr>
            <a:lstStyle/>
            <a:p>
              <a:pPr marR="0" lvl="0" algn="ctr" fontAlgn="auto">
                <a:lnSpc>
                  <a:spcPct val="100000"/>
                </a:lnSpc>
                <a:spcBef>
                  <a:spcPts val="0"/>
                </a:spcBef>
                <a:spcAft>
                  <a:spcPts val="600"/>
                </a:spcAft>
                <a:buClr>
                  <a:srgbClr val="1B9B91"/>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Discussed daily in a multisectoral manner for </a:t>
              </a:r>
            </a:p>
            <a:p>
              <a:pPr marR="0" lvl="0" algn="ctr" fontAlgn="auto">
                <a:lnSpc>
                  <a:spcPct val="100000"/>
                </a:lnSpc>
                <a:spcBef>
                  <a:spcPts val="0"/>
                </a:spcBef>
                <a:spcAft>
                  <a:spcPts val="600"/>
                </a:spcAft>
                <a:buClr>
                  <a:srgbClr val="1B9B91"/>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quick decision-making on interventions</a:t>
              </a:r>
            </a:p>
          </p:txBody>
        </p:sp>
      </p:grpSp>
      <p:sp>
        <p:nvSpPr>
          <p:cNvPr id="5" name="Slide Number Placeholder 4">
            <a:extLst>
              <a:ext uri="{FF2B5EF4-FFF2-40B4-BE49-F238E27FC236}">
                <a16:creationId xmlns:a16="http://schemas.microsoft.com/office/drawing/2014/main" id="{1A51D086-DFA0-E070-3BED-03E557DE4C97}"/>
              </a:ext>
            </a:extLst>
          </p:cNvPr>
          <p:cNvSpPr>
            <a:spLocks noGrp="1"/>
          </p:cNvSpPr>
          <p:nvPr>
            <p:ph type="sldNum" sz="quarter" idx="12"/>
          </p:nvPr>
        </p:nvSpPr>
        <p:spPr>
          <a:xfrm>
            <a:off x="15448549" y="9577755"/>
            <a:ext cx="2133600" cy="365125"/>
          </a:xfrm>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2451646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2422358" y="2155235"/>
            <a:ext cx="13712654"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0" y="-1943100"/>
            <a:ext cx="9753598"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8432089" cy="602088"/>
          </a:xfrm>
          <a:prstGeom prst="rect">
            <a:avLst/>
          </a:prstGeom>
        </p:spPr>
        <p:txBody>
          <a:bodyPr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Get ready for this module</a:t>
            </a:r>
          </a:p>
        </p:txBody>
      </p:sp>
      <p:sp>
        <p:nvSpPr>
          <p:cNvPr id="21" name="TextBox 20">
            <a:extLst>
              <a:ext uri="{FF2B5EF4-FFF2-40B4-BE49-F238E27FC236}">
                <a16:creationId xmlns:a16="http://schemas.microsoft.com/office/drawing/2014/main" id="{F0819B31-1A4C-E4E2-2809-5FC874398A98}"/>
              </a:ext>
            </a:extLst>
          </p:cNvPr>
          <p:cNvSpPr txBox="1"/>
          <p:nvPr/>
        </p:nvSpPr>
        <p:spPr>
          <a:xfrm>
            <a:off x="2152984" y="2903627"/>
            <a:ext cx="13982028" cy="523220"/>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Before taking this module, complete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‘Core functions’</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Picture 8">
            <a:extLst>
              <a:ext uri="{FF2B5EF4-FFF2-40B4-BE49-F238E27FC236}">
                <a16:creationId xmlns:a16="http://schemas.microsoft.com/office/drawing/2014/main" id="{F59BA01F-7C04-7F38-DD15-ACA203D6D679}"/>
              </a:ext>
            </a:extLst>
          </p:cNvPr>
          <p:cNvPicPr>
            <a:picLocks noChangeAspect="1"/>
          </p:cNvPicPr>
          <p:nvPr/>
        </p:nvPicPr>
        <p:blipFill>
          <a:blip r:embed="rId4"/>
          <a:stretch>
            <a:fillRect/>
          </a:stretch>
        </p:blipFill>
        <p:spPr>
          <a:xfrm>
            <a:off x="4304379" y="4175239"/>
            <a:ext cx="10395285" cy="5847348"/>
          </a:xfrm>
          <a:prstGeom prst="rect">
            <a:avLst/>
          </a:prstGeom>
        </p:spPr>
      </p:pic>
      <p:sp>
        <p:nvSpPr>
          <p:cNvPr id="7" name="Slide Number Placeholder 6">
            <a:extLst>
              <a:ext uri="{FF2B5EF4-FFF2-40B4-BE49-F238E27FC236}">
                <a16:creationId xmlns:a16="http://schemas.microsoft.com/office/drawing/2014/main" id="{D7379F55-D0FE-F7B3-DCDE-2959C98F381F}"/>
              </a:ext>
            </a:extLst>
          </p:cNvPr>
          <p:cNvSpPr>
            <a:spLocks noGrp="1"/>
          </p:cNvSpPr>
          <p:nvPr>
            <p:ph type="sldNum" sz="quarter" idx="7"/>
          </p:nvPr>
        </p:nvSpPr>
        <p:spPr>
          <a:xfrm>
            <a:off x="13262746" y="9679205"/>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0368188" y="5135082"/>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830919" y="517421"/>
            <a:ext cx="1323013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Targeted interventions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1" name="TextBox 5">
            <a:extLst>
              <a:ext uri="{FF2B5EF4-FFF2-40B4-BE49-F238E27FC236}">
                <a16:creationId xmlns:a16="http://schemas.microsoft.com/office/drawing/2014/main" id="{396D539F-73AE-5397-901D-A51C91C99303}"/>
              </a:ext>
            </a:extLst>
          </p:cNvPr>
          <p:cNvSpPr txBox="1"/>
          <p:nvPr/>
        </p:nvSpPr>
        <p:spPr>
          <a:xfrm>
            <a:off x="1832213" y="3035220"/>
            <a:ext cx="14706600" cy="3619333"/>
          </a:xfrm>
          <a:prstGeom prst="rect">
            <a:avLst/>
          </a:prstGeom>
        </p:spPr>
        <p:txBody>
          <a:bodyPr lIns="50800" tIns="50800" rIns="50800" bIns="50800" rtlCol="0" anchor="ctr"/>
          <a:lstStyle/>
          <a:p>
            <a:pPr algn="ctr">
              <a:lnSpc>
                <a:spcPts val="2659"/>
              </a:lnSpc>
            </a:pPr>
            <a:endParaRPr/>
          </a:p>
        </p:txBody>
      </p:sp>
      <p:sp>
        <p:nvSpPr>
          <p:cNvPr id="2" name="TextBox 1">
            <a:extLst>
              <a:ext uri="{FF2B5EF4-FFF2-40B4-BE49-F238E27FC236}">
                <a16:creationId xmlns:a16="http://schemas.microsoft.com/office/drawing/2014/main" id="{D56B0843-E502-DD5B-4479-6C304A20B44C}"/>
              </a:ext>
            </a:extLst>
          </p:cNvPr>
          <p:cNvSpPr txBox="1"/>
          <p:nvPr/>
        </p:nvSpPr>
        <p:spPr>
          <a:xfrm>
            <a:off x="3158600" y="4720941"/>
            <a:ext cx="13199983" cy="1384995"/>
          </a:xfrm>
          <a:prstGeom prst="rect">
            <a:avLst/>
          </a:prstGeom>
          <a:noFill/>
        </p:spPr>
        <p:txBody>
          <a:bodyPr wrap="square" rtlCol="0">
            <a:spAutoFit/>
          </a:bodyPr>
          <a:lstStyle/>
          <a:p>
            <a:pPr marL="914400" lvl="1"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At and around the household of cases </a:t>
            </a:r>
          </a:p>
          <a:p>
            <a:pPr marL="1371600" lvl="2" indent="-457200">
              <a:buClr>
                <a:srgbClr val="209D94"/>
              </a:buClr>
              <a:buFont typeface="Courier New" panose="02070309020205020404" pitchFamily="49" charset="0"/>
              <a:buChar char="o"/>
            </a:pPr>
            <a:r>
              <a:rPr lang="en-US" sz="2800" dirty="0">
                <a:solidFill>
                  <a:prstClr val="black"/>
                </a:solidFill>
                <a:latin typeface="Atkinson Hyperlegible" panose="020B0604020202020204" charset="0"/>
              </a:rPr>
              <a:t>Promotion of hand washing with soap, treatment of water, food safety, etc</a:t>
            </a:r>
          </a:p>
          <a:p>
            <a:pPr marL="1371600" lvl="2" indent="-457200">
              <a:buClr>
                <a:srgbClr val="209D94"/>
              </a:buClr>
              <a:buFont typeface="Courier New" panose="02070309020205020404" pitchFamily="49" charset="0"/>
              <a:buChar char="o"/>
            </a:pPr>
            <a:r>
              <a:rPr lang="en-US" sz="2800" dirty="0">
                <a:solidFill>
                  <a:prstClr val="black"/>
                </a:solidFill>
                <a:latin typeface="Atkinson Hyperlegible" panose="020B0604020202020204" charset="0"/>
              </a:rPr>
              <a:t>Distribution of WaSH kits</a:t>
            </a:r>
          </a:p>
        </p:txBody>
      </p:sp>
      <p:sp>
        <p:nvSpPr>
          <p:cNvPr id="4" name="Freeform 4">
            <a:extLst>
              <a:ext uri="{FF2B5EF4-FFF2-40B4-BE49-F238E27FC236}">
                <a16:creationId xmlns:a16="http://schemas.microsoft.com/office/drawing/2014/main" id="{F1670B2F-853D-CD36-C4E6-6B87804EBE17}"/>
              </a:ext>
            </a:extLst>
          </p:cNvPr>
          <p:cNvSpPr/>
          <p:nvPr/>
        </p:nvSpPr>
        <p:spPr>
          <a:xfrm>
            <a:off x="1806177" y="2314950"/>
            <a:ext cx="14649610" cy="128688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5" name="TextBox 4">
            <a:extLst>
              <a:ext uri="{FF2B5EF4-FFF2-40B4-BE49-F238E27FC236}">
                <a16:creationId xmlns:a16="http://schemas.microsoft.com/office/drawing/2014/main" id="{0CA0B695-6D05-F6B5-D320-27B776DD58B4}"/>
              </a:ext>
            </a:extLst>
          </p:cNvPr>
          <p:cNvSpPr txBox="1"/>
          <p:nvPr/>
        </p:nvSpPr>
        <p:spPr>
          <a:xfrm>
            <a:off x="1903381" y="2491311"/>
            <a:ext cx="14455202" cy="1031051"/>
          </a:xfrm>
          <a:prstGeom prst="rect">
            <a:avLst/>
          </a:prstGeom>
          <a:noFill/>
        </p:spPr>
        <p:txBody>
          <a:bodyPr wrap="square" rtlCol="0">
            <a:spAutoFit/>
          </a:bodyPr>
          <a:lstStyle>
            <a:defPPr>
              <a:defRPr lang="en-US"/>
            </a:defPPr>
            <a:lvl1pPr>
              <a:defRPr sz="2600">
                <a:solidFill>
                  <a:prstClr val="black"/>
                </a:solidFill>
                <a:latin typeface="Atkinson Hyperlegible" panose="020B0604020202020204" charset="0"/>
              </a:defRPr>
            </a:lvl1pPr>
          </a:lstStyle>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Highly targeted interventions </a:t>
            </a: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rapidly implemented</a:t>
            </a:r>
          </a:p>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 to prevent secondary cases and interrupt transmission</a:t>
            </a:r>
          </a:p>
        </p:txBody>
      </p:sp>
      <p:sp>
        <p:nvSpPr>
          <p:cNvPr id="6" name="TextBox 5">
            <a:extLst>
              <a:ext uri="{FF2B5EF4-FFF2-40B4-BE49-F238E27FC236}">
                <a16:creationId xmlns:a16="http://schemas.microsoft.com/office/drawing/2014/main" id="{460CA072-3C4A-E95A-A1C7-CE25348B697B}"/>
              </a:ext>
            </a:extLst>
          </p:cNvPr>
          <p:cNvSpPr txBox="1"/>
          <p:nvPr/>
        </p:nvSpPr>
        <p:spPr>
          <a:xfrm>
            <a:off x="2769644" y="4139171"/>
            <a:ext cx="14706599"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Cases-Area Targeted Interventions (CATIs)</a:t>
            </a:r>
          </a:p>
        </p:txBody>
      </p:sp>
      <p:sp>
        <p:nvSpPr>
          <p:cNvPr id="10" name="TextBox 9">
            <a:extLst>
              <a:ext uri="{FF2B5EF4-FFF2-40B4-BE49-F238E27FC236}">
                <a16:creationId xmlns:a16="http://schemas.microsoft.com/office/drawing/2014/main" id="{63B213B4-2524-0E26-0E85-47C108DA345B}"/>
              </a:ext>
            </a:extLst>
          </p:cNvPr>
          <p:cNvSpPr txBox="1"/>
          <p:nvPr/>
        </p:nvSpPr>
        <p:spPr>
          <a:xfrm>
            <a:off x="3158600" y="8384584"/>
            <a:ext cx="12213957" cy="1384995"/>
          </a:xfrm>
          <a:prstGeom prst="rect">
            <a:avLst/>
          </a:prstGeom>
          <a:noFill/>
        </p:spPr>
        <p:txBody>
          <a:bodyPr wrap="square" lIns="91440" tIns="45720" rIns="91440" bIns="45720" anchor="t">
            <a:spAutoFit/>
          </a:bodyPr>
          <a:lstStyle/>
          <a:p>
            <a:pPr marL="914400" lvl="1"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Nature of epidemiological links</a:t>
            </a:r>
          </a:p>
          <a:p>
            <a:pPr marL="914400" lvl="1"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Source(s) or vehicle(s) of infection </a:t>
            </a:r>
          </a:p>
          <a:p>
            <a:pPr marL="914400" lvl="1"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Individuals identified as at-risk of exposure</a:t>
            </a:r>
          </a:p>
        </p:txBody>
      </p:sp>
      <p:sp>
        <p:nvSpPr>
          <p:cNvPr id="12" name="TextBox 11">
            <a:extLst>
              <a:ext uri="{FF2B5EF4-FFF2-40B4-BE49-F238E27FC236}">
                <a16:creationId xmlns:a16="http://schemas.microsoft.com/office/drawing/2014/main" id="{76F2CC35-8126-F3CA-3DB1-3F87B33EC80A}"/>
              </a:ext>
            </a:extLst>
          </p:cNvPr>
          <p:cNvSpPr txBox="1"/>
          <p:nvPr/>
        </p:nvSpPr>
        <p:spPr>
          <a:xfrm>
            <a:off x="2769644" y="7761014"/>
            <a:ext cx="14386508" cy="553998"/>
          </a:xfrm>
          <a:prstGeom prst="rect">
            <a:avLst/>
          </a:prstGeom>
          <a:noFill/>
        </p:spPr>
        <p:txBody>
          <a:bodyPr wrap="square">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Targeted measures oriented by investigation</a:t>
            </a:r>
          </a:p>
        </p:txBody>
      </p:sp>
      <p:sp>
        <p:nvSpPr>
          <p:cNvPr id="17" name="TextBox 16">
            <a:extLst>
              <a:ext uri="{FF2B5EF4-FFF2-40B4-BE49-F238E27FC236}">
                <a16:creationId xmlns:a16="http://schemas.microsoft.com/office/drawing/2014/main" id="{A722FF5E-1E14-8504-7331-3626CF638AFD}"/>
              </a:ext>
            </a:extLst>
          </p:cNvPr>
          <p:cNvSpPr txBox="1"/>
          <p:nvPr/>
        </p:nvSpPr>
        <p:spPr>
          <a:xfrm>
            <a:off x="2769644" y="6412340"/>
            <a:ext cx="13632168"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Infection prevention and control (IPC)</a:t>
            </a:r>
          </a:p>
        </p:txBody>
      </p:sp>
      <p:sp>
        <p:nvSpPr>
          <p:cNvPr id="18" name="TextBox 17">
            <a:extLst>
              <a:ext uri="{FF2B5EF4-FFF2-40B4-BE49-F238E27FC236}">
                <a16:creationId xmlns:a16="http://schemas.microsoft.com/office/drawing/2014/main" id="{1B354060-11D8-8DB3-FC8A-2EA27B78F323}"/>
              </a:ext>
            </a:extLst>
          </p:cNvPr>
          <p:cNvSpPr txBox="1"/>
          <p:nvPr/>
        </p:nvSpPr>
        <p:spPr>
          <a:xfrm>
            <a:off x="3608696" y="7001057"/>
            <a:ext cx="10589065" cy="523220"/>
          </a:xfrm>
          <a:prstGeom prst="rect">
            <a:avLst/>
          </a:prstGeom>
          <a:noFill/>
        </p:spPr>
        <p:txBody>
          <a:bodyPr wrap="square" lIns="91440" tIns="45720" rIns="91440" bIns="45720" rtlCol="0" anchor="t">
            <a:spAutoFit/>
          </a:bodyPr>
          <a:lstStyle/>
          <a:p>
            <a:pPr marL="457200"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Sensitization of health workers</a:t>
            </a:r>
            <a:endParaRPr lang="en-US" sz="2800" dirty="0"/>
          </a:p>
        </p:txBody>
      </p:sp>
      <p:sp>
        <p:nvSpPr>
          <p:cNvPr id="7" name="Slide Number Placeholder 6">
            <a:extLst>
              <a:ext uri="{FF2B5EF4-FFF2-40B4-BE49-F238E27FC236}">
                <a16:creationId xmlns:a16="http://schemas.microsoft.com/office/drawing/2014/main" id="{E12163E4-406A-5FD7-A13B-C6885AA47798}"/>
              </a:ext>
            </a:extLst>
          </p:cNvPr>
          <p:cNvSpPr>
            <a:spLocks noGrp="1"/>
          </p:cNvSpPr>
          <p:nvPr>
            <p:ph type="sldNum" sz="quarter" idx="12"/>
          </p:nvPr>
        </p:nvSpPr>
        <p:spPr>
          <a:xfrm>
            <a:off x="15472013" y="9587016"/>
            <a:ext cx="2133600" cy="365125"/>
          </a:xfrm>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191595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1" y="-239946"/>
            <a:ext cx="1066398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3653805-1847-1A34-53FE-DC6C1C7200C8}"/>
              </a:ext>
            </a:extLst>
          </p:cNvPr>
          <p:cNvSpPr txBox="1"/>
          <p:nvPr/>
        </p:nvSpPr>
        <p:spPr>
          <a:xfrm>
            <a:off x="674432" y="555205"/>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End of clustered transmission</a:t>
            </a:r>
          </a:p>
        </p:txBody>
      </p:sp>
      <p:sp>
        <p:nvSpPr>
          <p:cNvPr id="17" name="TextBox 16">
            <a:extLst>
              <a:ext uri="{FF2B5EF4-FFF2-40B4-BE49-F238E27FC236}">
                <a16:creationId xmlns:a16="http://schemas.microsoft.com/office/drawing/2014/main" id="{1D3F2FDE-71AF-49DD-B987-51311112B830}"/>
              </a:ext>
            </a:extLst>
          </p:cNvPr>
          <p:cNvSpPr txBox="1"/>
          <p:nvPr/>
        </p:nvSpPr>
        <p:spPr>
          <a:xfrm>
            <a:off x="9837869" y="6769332"/>
            <a:ext cx="7635595" cy="2631490"/>
          </a:xfrm>
          <a:prstGeom prst="rect">
            <a:avLst/>
          </a:prstGeom>
          <a:noFill/>
        </p:spPr>
        <p:txBody>
          <a:bodyPr wrap="square">
            <a:spAutoFit/>
          </a:bodyPr>
          <a:lstStyle/>
          <a:p>
            <a:pPr>
              <a:spcAft>
                <a:spcPts val="1200"/>
              </a:spcAft>
              <a:buClr>
                <a:srgbClr val="209D94"/>
              </a:buClr>
            </a:pPr>
            <a:r>
              <a:rPr lang="en-US" sz="2800" dirty="0">
                <a:latin typeface="Atkinson Hyperlegible Bold" panose="020B0604020202020204" charset="0"/>
              </a:rPr>
              <a:t>No epi links </a:t>
            </a:r>
            <a:r>
              <a:rPr lang="en-US" sz="2800" dirty="0">
                <a:solidFill>
                  <a:prstClr val="black"/>
                </a:solidFill>
                <a:latin typeface="Atkinson Hyperlegible" panose="020B0604020202020204" charset="0"/>
              </a:rPr>
              <a:t>between </a:t>
            </a:r>
            <a:r>
              <a:rPr lang="en-US" sz="2800" dirty="0">
                <a:solidFill>
                  <a:srgbClr val="209D94"/>
                </a:solidFill>
                <a:latin typeface="Atkinson Hyperlegible Bold" panose="020B0604020202020204" charset="0"/>
              </a:rPr>
              <a:t>ALL</a:t>
            </a:r>
            <a:r>
              <a:rPr lang="en-US" sz="2800" dirty="0">
                <a:solidFill>
                  <a:prstClr val="black"/>
                </a:solidFill>
                <a:latin typeface="Atkinson Hyperlegible" panose="020B0604020202020204" charset="0"/>
              </a:rPr>
              <a:t> confirmed cases</a:t>
            </a:r>
          </a:p>
          <a:p>
            <a:pPr marL="457200" indent="-457200">
              <a:spcAft>
                <a:spcPts val="300"/>
              </a:spcAft>
              <a:buClr>
                <a:srgbClr val="209D94"/>
              </a:buClr>
              <a:buFont typeface="Arial" panose="020B0604020202020204" pitchFamily="34" charset="0"/>
              <a:buChar char="•"/>
            </a:pPr>
            <a:r>
              <a:rPr lang="en-US" sz="2800" dirty="0">
                <a:latin typeface="Atkinson Hyperlegible Bold" panose="020B0604020202020204" charset="0"/>
              </a:rPr>
              <a:t>No longer established </a:t>
            </a:r>
            <a:endParaRPr lang="en-US" sz="2800" dirty="0">
              <a:latin typeface="Atkinson Hyperlegible" panose="020B0604020202020204" charset="0"/>
            </a:endParaRPr>
          </a:p>
          <a:p>
            <a:pPr marL="1371600" lvl="2" indent="-457200">
              <a:spcAft>
                <a:spcPts val="1200"/>
              </a:spcAft>
              <a:buClr>
                <a:srgbClr val="209D94"/>
              </a:buClr>
              <a:buFont typeface="Courier New" panose="02070309020205020404" pitchFamily="49" charset="0"/>
              <a:buChar char="o"/>
            </a:pPr>
            <a:r>
              <a:rPr lang="en-US" sz="2800" dirty="0">
                <a:solidFill>
                  <a:prstClr val="black"/>
                </a:solidFill>
                <a:latin typeface="Atkinson Hyperlegible" panose="020B0604020202020204" charset="0"/>
              </a:rPr>
              <a:t>Epidemiological links not identified</a:t>
            </a:r>
          </a:p>
          <a:p>
            <a:pPr marL="457200" indent="-457200">
              <a:spcAft>
                <a:spcPts val="300"/>
              </a:spcAft>
              <a:buClr>
                <a:srgbClr val="209D94"/>
              </a:buClr>
              <a:buFont typeface="Arial" panose="020B0604020202020204" pitchFamily="34" charset="0"/>
              <a:buChar char="•"/>
            </a:pPr>
            <a:r>
              <a:rPr lang="en-US" sz="2800" dirty="0">
                <a:latin typeface="Atkinson Hyperlegible Bold" panose="020B0604020202020204" charset="0"/>
              </a:rPr>
              <a:t>No longer investigated</a:t>
            </a:r>
          </a:p>
          <a:p>
            <a:pPr marL="914400" lvl="1" indent="-457200">
              <a:spcAft>
                <a:spcPts val="1200"/>
              </a:spcAft>
              <a:buClr>
                <a:srgbClr val="209D94"/>
              </a:buClr>
              <a:buFont typeface="Courier New" panose="02070309020205020404" pitchFamily="49" charset="0"/>
              <a:buChar char="o"/>
            </a:pPr>
            <a:r>
              <a:rPr lang="en-US" sz="2800" dirty="0">
                <a:solidFill>
                  <a:prstClr val="black"/>
                </a:solidFill>
                <a:latin typeface="Atkinson Hyperlegible" panose="020B0604020202020204" charset="0"/>
              </a:rPr>
              <a:t>Overstretched investigation capacities</a:t>
            </a:r>
          </a:p>
        </p:txBody>
      </p:sp>
      <p:grpSp>
        <p:nvGrpSpPr>
          <p:cNvPr id="25" name="Group 24">
            <a:extLst>
              <a:ext uri="{FF2B5EF4-FFF2-40B4-BE49-F238E27FC236}">
                <a16:creationId xmlns:a16="http://schemas.microsoft.com/office/drawing/2014/main" id="{63AEC55E-0EC2-682A-BC2C-2D278A870C5A}"/>
              </a:ext>
            </a:extLst>
          </p:cNvPr>
          <p:cNvGrpSpPr/>
          <p:nvPr/>
        </p:nvGrpSpPr>
        <p:grpSpPr>
          <a:xfrm>
            <a:off x="936441" y="3635335"/>
            <a:ext cx="7879405" cy="2411845"/>
            <a:chOff x="894943" y="3843472"/>
            <a:chExt cx="7879405" cy="2411845"/>
          </a:xfrm>
        </p:grpSpPr>
        <p:sp>
          <p:nvSpPr>
            <p:cNvPr id="5" name="Rectangle 4">
              <a:extLst>
                <a:ext uri="{FF2B5EF4-FFF2-40B4-BE49-F238E27FC236}">
                  <a16:creationId xmlns:a16="http://schemas.microsoft.com/office/drawing/2014/main" id="{D26DEF4B-7FDE-B8D5-57B4-0EFC512FDB03}"/>
                </a:ext>
              </a:extLst>
            </p:cNvPr>
            <p:cNvSpPr/>
            <p:nvPr/>
          </p:nvSpPr>
          <p:spPr>
            <a:xfrm>
              <a:off x="894943" y="3843472"/>
              <a:ext cx="7879405" cy="90356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D126705-D87F-9982-FE47-3DA1A1C80F3E}"/>
                </a:ext>
              </a:extLst>
            </p:cNvPr>
            <p:cNvSpPr txBox="1"/>
            <p:nvPr/>
          </p:nvSpPr>
          <p:spPr>
            <a:xfrm>
              <a:off x="894944" y="3980948"/>
              <a:ext cx="7879404" cy="584775"/>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End of outbreak</a:t>
              </a:r>
            </a:p>
          </p:txBody>
        </p:sp>
        <p:sp>
          <p:nvSpPr>
            <p:cNvPr id="11" name="TextBox 10">
              <a:extLst>
                <a:ext uri="{FF2B5EF4-FFF2-40B4-BE49-F238E27FC236}">
                  <a16:creationId xmlns:a16="http://schemas.microsoft.com/office/drawing/2014/main" id="{3CEECE54-F47A-89C7-EB46-50336DE993A4}"/>
                </a:ext>
              </a:extLst>
            </p:cNvPr>
            <p:cNvSpPr txBox="1"/>
            <p:nvPr/>
          </p:nvSpPr>
          <p:spPr>
            <a:xfrm>
              <a:off x="2577296" y="5224266"/>
              <a:ext cx="4514697" cy="1031051"/>
            </a:xfrm>
            <a:prstGeom prst="rect">
              <a:avLst/>
            </a:prstGeom>
            <a:noFill/>
          </p:spPr>
          <p:txBody>
            <a:bodyPr wrap="square">
              <a:spAutoFit/>
            </a:bodyPr>
            <a:lstStyle/>
            <a:p>
              <a:pPr marL="457200" indent="-457200">
                <a:spcAft>
                  <a:spcPts val="600"/>
                </a:spcAft>
                <a:buBlip>
                  <a:blip r:embed="rId3"/>
                </a:buBlip>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Transmission ended </a:t>
              </a:r>
            </a:p>
            <a:p>
              <a:pPr marL="914400" lvl="1" indent="-457200">
                <a:buClr>
                  <a:srgbClr val="209D94"/>
                </a:buClr>
                <a:buFont typeface="Arial" panose="020B0604020202020204" pitchFamily="34" charset="0"/>
                <a:buChar char="•"/>
              </a:pPr>
              <a:r>
                <a:rPr lang="en-US" sz="2800" dirty="0">
                  <a:solidFill>
                    <a:srgbClr val="009999"/>
                  </a:solidFill>
                  <a:latin typeface="Atkinson Hyperlegible Bold" panose="020B0604020202020204" charset="0"/>
                </a:rPr>
                <a:t>No more cases</a:t>
              </a:r>
            </a:p>
          </p:txBody>
        </p:sp>
      </p:grpSp>
      <p:grpSp>
        <p:nvGrpSpPr>
          <p:cNvPr id="27" name="Group 26">
            <a:extLst>
              <a:ext uri="{FF2B5EF4-FFF2-40B4-BE49-F238E27FC236}">
                <a16:creationId xmlns:a16="http://schemas.microsoft.com/office/drawing/2014/main" id="{C2882CF7-3323-0BCA-92F0-14B803848EBA}"/>
              </a:ext>
            </a:extLst>
          </p:cNvPr>
          <p:cNvGrpSpPr/>
          <p:nvPr/>
        </p:nvGrpSpPr>
        <p:grpSpPr>
          <a:xfrm>
            <a:off x="9556958" y="3613517"/>
            <a:ext cx="7916506" cy="2410265"/>
            <a:chOff x="9515460" y="3821654"/>
            <a:chExt cx="7916506" cy="2410265"/>
          </a:xfrm>
        </p:grpSpPr>
        <p:sp>
          <p:nvSpPr>
            <p:cNvPr id="8" name="Rectangle 7">
              <a:extLst>
                <a:ext uri="{FF2B5EF4-FFF2-40B4-BE49-F238E27FC236}">
                  <a16:creationId xmlns:a16="http://schemas.microsoft.com/office/drawing/2014/main" id="{EF8F7BB9-710B-F7A5-979C-89D0FD25D3CA}"/>
                </a:ext>
              </a:extLst>
            </p:cNvPr>
            <p:cNvSpPr/>
            <p:nvPr/>
          </p:nvSpPr>
          <p:spPr>
            <a:xfrm>
              <a:off x="9515460" y="3821654"/>
              <a:ext cx="7916506" cy="90356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054EAFA-D046-070D-CF36-356AA298AB5C}"/>
                </a:ext>
              </a:extLst>
            </p:cNvPr>
            <p:cNvSpPr txBox="1"/>
            <p:nvPr/>
          </p:nvSpPr>
          <p:spPr>
            <a:xfrm>
              <a:off x="9552561" y="3959130"/>
              <a:ext cx="7879405" cy="606593"/>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Community transmission</a:t>
              </a:r>
            </a:p>
          </p:txBody>
        </p:sp>
        <p:sp>
          <p:nvSpPr>
            <p:cNvPr id="13" name="TextBox 12">
              <a:extLst>
                <a:ext uri="{FF2B5EF4-FFF2-40B4-BE49-F238E27FC236}">
                  <a16:creationId xmlns:a16="http://schemas.microsoft.com/office/drawing/2014/main" id="{57BEE761-42B9-39D5-FF22-02100E6827B2}"/>
                </a:ext>
              </a:extLst>
            </p:cNvPr>
            <p:cNvSpPr txBox="1"/>
            <p:nvPr/>
          </p:nvSpPr>
          <p:spPr>
            <a:xfrm>
              <a:off x="10622976" y="5200868"/>
              <a:ext cx="6342061" cy="1031051"/>
            </a:xfrm>
            <a:prstGeom prst="rect">
              <a:avLst/>
            </a:prstGeom>
            <a:noFill/>
          </p:spPr>
          <p:txBody>
            <a:bodyPr wrap="square">
              <a:spAutoFit/>
            </a:bodyPr>
            <a:lstStyle/>
            <a:p>
              <a:pPr marL="457200" indent="-457200">
                <a:spcAft>
                  <a:spcPts val="600"/>
                </a:spcAft>
                <a:buBlip>
                  <a:blip r:embed="rId3"/>
                </a:buBlip>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Transmission continues</a:t>
              </a:r>
            </a:p>
            <a:p>
              <a:pPr marL="914400" lvl="1" indent="-457200">
                <a:buClr>
                  <a:srgbClr val="209D94"/>
                </a:buClr>
                <a:buFont typeface="Arial" panose="020B0604020202020204" pitchFamily="34" charset="0"/>
                <a:buChar char="•"/>
              </a:pPr>
              <a:r>
                <a:rPr lang="en-US" sz="2800" dirty="0">
                  <a:solidFill>
                    <a:srgbClr val="009999"/>
                  </a:solidFill>
                  <a:latin typeface="Atkinson Hyperlegible Bold" panose="020B0604020202020204" charset="0"/>
                </a:rPr>
                <a:t>Cases no longer in clusters</a:t>
              </a:r>
            </a:p>
          </p:txBody>
        </p:sp>
      </p:grpSp>
      <p:sp>
        <p:nvSpPr>
          <p:cNvPr id="19" name="Rectangle 18">
            <a:extLst>
              <a:ext uri="{FF2B5EF4-FFF2-40B4-BE49-F238E27FC236}">
                <a16:creationId xmlns:a16="http://schemas.microsoft.com/office/drawing/2014/main" id="{B7AD5084-FAAD-1451-8093-E8B4BC0D8C1C}"/>
              </a:ext>
            </a:extLst>
          </p:cNvPr>
          <p:cNvSpPr/>
          <p:nvPr/>
        </p:nvSpPr>
        <p:spPr>
          <a:xfrm>
            <a:off x="9715964" y="6386911"/>
            <a:ext cx="7635594" cy="3249344"/>
          </a:xfrm>
          <a:custGeom>
            <a:avLst/>
            <a:gdLst>
              <a:gd name="connsiteX0" fmla="*/ 0 w 7635594"/>
              <a:gd name="connsiteY0" fmla="*/ 0 h 3249344"/>
              <a:gd name="connsiteX1" fmla="*/ 7635594 w 7635594"/>
              <a:gd name="connsiteY1" fmla="*/ 0 h 3249344"/>
              <a:gd name="connsiteX2" fmla="*/ 7635594 w 7635594"/>
              <a:gd name="connsiteY2" fmla="*/ 3249344 h 3249344"/>
              <a:gd name="connsiteX3" fmla="*/ 0 w 7635594"/>
              <a:gd name="connsiteY3" fmla="*/ 3249344 h 3249344"/>
              <a:gd name="connsiteX4" fmla="*/ 0 w 7635594"/>
              <a:gd name="connsiteY4" fmla="*/ 0 h 32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5594" h="3249344" extrusionOk="0">
                <a:moveTo>
                  <a:pt x="0" y="0"/>
                </a:moveTo>
                <a:cubicBezTo>
                  <a:pt x="1260407" y="65551"/>
                  <a:pt x="4570271" y="-88849"/>
                  <a:pt x="7635594" y="0"/>
                </a:cubicBezTo>
                <a:cubicBezTo>
                  <a:pt x="7503821" y="616945"/>
                  <a:pt x="7792301" y="2156966"/>
                  <a:pt x="7635594" y="3249344"/>
                </a:cubicBezTo>
                <a:cubicBezTo>
                  <a:pt x="4702995" y="3400059"/>
                  <a:pt x="3131342" y="3351304"/>
                  <a:pt x="0" y="3249344"/>
                </a:cubicBezTo>
                <a:cubicBezTo>
                  <a:pt x="36424" y="2656475"/>
                  <a:pt x="-82593" y="758350"/>
                  <a:pt x="0" y="0"/>
                </a:cubicBezTo>
                <a:close/>
              </a:path>
            </a:pathLst>
          </a:custGeom>
          <a:noFill/>
          <a:ln w="76200">
            <a:solidFill>
              <a:srgbClr val="209D94"/>
            </a:solidFill>
            <a:extLst>
              <a:ext uri="{C807C97D-BFC1-408E-A445-0C87EB9F89A2}">
                <ask:lineSketchStyleProps xmlns:ask="http://schemas.microsoft.com/office/drawing/2018/sketchyshapes" sd="39836976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5E44E838-0542-703B-6551-8021A8B4D0ED}"/>
              </a:ext>
            </a:extLst>
          </p:cNvPr>
          <p:cNvGrpSpPr/>
          <p:nvPr/>
        </p:nvGrpSpPr>
        <p:grpSpPr>
          <a:xfrm>
            <a:off x="936441" y="6428435"/>
            <a:ext cx="7803514" cy="3249344"/>
            <a:chOff x="894943" y="6636572"/>
            <a:chExt cx="7803514" cy="3249344"/>
          </a:xfrm>
        </p:grpSpPr>
        <p:sp>
          <p:nvSpPr>
            <p:cNvPr id="6" name="TextBox 5">
              <a:extLst>
                <a:ext uri="{FF2B5EF4-FFF2-40B4-BE49-F238E27FC236}">
                  <a16:creationId xmlns:a16="http://schemas.microsoft.com/office/drawing/2014/main" id="{A10FF32F-4309-4B9F-587B-497EB12B80D2}"/>
                </a:ext>
              </a:extLst>
            </p:cNvPr>
            <p:cNvSpPr txBox="1"/>
            <p:nvPr/>
          </p:nvSpPr>
          <p:spPr>
            <a:xfrm>
              <a:off x="894943" y="7600717"/>
              <a:ext cx="7635594" cy="1384995"/>
            </a:xfrm>
            <a:prstGeom prst="rect">
              <a:avLst/>
            </a:prstGeom>
            <a:noFill/>
          </p:spPr>
          <p:txBody>
            <a:bodyPr wrap="square">
              <a:spAutoFit/>
            </a:bodyPr>
            <a:lstStyle/>
            <a:p>
              <a:pPr algn="ctr">
                <a:buClr>
                  <a:srgbClr val="209D94"/>
                </a:buClr>
              </a:pPr>
              <a:r>
                <a:rPr lang="en-US" sz="2800" dirty="0">
                  <a:solidFill>
                    <a:prstClr val="black"/>
                  </a:solidFill>
                  <a:latin typeface="Atkinson Hyperlegible" panose="020B0604020202020204" charset="0"/>
                </a:rPr>
                <a:t>For a minimum of </a:t>
              </a:r>
              <a:r>
                <a:rPr lang="en-US" sz="2800" dirty="0">
                  <a:latin typeface="Atkinson Hyperlegible Bold" panose="020B0604020202020204" charset="0"/>
                </a:rPr>
                <a:t>4 consecutive weeks, </a:t>
              </a:r>
            </a:p>
            <a:p>
              <a:pPr algn="ctr">
                <a:buClr>
                  <a:srgbClr val="209D94"/>
                </a:buClr>
              </a:pPr>
              <a:r>
                <a:rPr lang="en-US" sz="2800" dirty="0">
                  <a:latin typeface="Atkinson Hyperlegible Bold" panose="020B0604020202020204" charset="0"/>
                </a:rPr>
                <a:t>ALL suspected cases tested negative</a:t>
              </a:r>
            </a:p>
            <a:p>
              <a:pPr algn="ctr">
                <a:buClr>
                  <a:srgbClr val="209D94"/>
                </a:buClr>
              </a:pPr>
              <a:r>
                <a:rPr lang="en-US" sz="2800" dirty="0">
                  <a:solidFill>
                    <a:prstClr val="black"/>
                  </a:solidFill>
                  <a:latin typeface="Atkinson Hyperlegible" panose="020B0604020202020204" charset="0"/>
                </a:rPr>
                <a:t>(</a:t>
              </a:r>
              <a:r>
                <a:rPr lang="en-US" sz="2800" dirty="0" err="1">
                  <a:solidFill>
                    <a:prstClr val="black"/>
                  </a:solidFill>
                  <a:latin typeface="Atkinson Hyperlegible" panose="020B0604020202020204" charset="0"/>
                </a:rPr>
                <a:t>RDT</a:t>
              </a:r>
              <a:r>
                <a:rPr lang="en-US" sz="2800" dirty="0">
                  <a:solidFill>
                    <a:prstClr val="black"/>
                  </a:solidFill>
                  <a:latin typeface="Atkinson Hyperlegible" panose="020B0604020202020204" charset="0"/>
                </a:rPr>
                <a:t>, culture, or PCR)</a:t>
              </a:r>
            </a:p>
          </p:txBody>
        </p:sp>
        <p:sp>
          <p:nvSpPr>
            <p:cNvPr id="21" name="Rectangle 20">
              <a:extLst>
                <a:ext uri="{FF2B5EF4-FFF2-40B4-BE49-F238E27FC236}">
                  <a16:creationId xmlns:a16="http://schemas.microsoft.com/office/drawing/2014/main" id="{99D384DD-91B7-7E9E-7411-19646B345142}"/>
                </a:ext>
              </a:extLst>
            </p:cNvPr>
            <p:cNvSpPr/>
            <p:nvPr/>
          </p:nvSpPr>
          <p:spPr>
            <a:xfrm>
              <a:off x="1062863" y="6636572"/>
              <a:ext cx="7635594" cy="3249344"/>
            </a:xfrm>
            <a:custGeom>
              <a:avLst/>
              <a:gdLst>
                <a:gd name="connsiteX0" fmla="*/ 0 w 7635594"/>
                <a:gd name="connsiteY0" fmla="*/ 0 h 3249344"/>
                <a:gd name="connsiteX1" fmla="*/ 7635594 w 7635594"/>
                <a:gd name="connsiteY1" fmla="*/ 0 h 3249344"/>
                <a:gd name="connsiteX2" fmla="*/ 7635594 w 7635594"/>
                <a:gd name="connsiteY2" fmla="*/ 3249344 h 3249344"/>
                <a:gd name="connsiteX3" fmla="*/ 0 w 7635594"/>
                <a:gd name="connsiteY3" fmla="*/ 3249344 h 3249344"/>
                <a:gd name="connsiteX4" fmla="*/ 0 w 7635594"/>
                <a:gd name="connsiteY4" fmla="*/ 0 h 32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5594" h="3249344" extrusionOk="0">
                  <a:moveTo>
                    <a:pt x="0" y="0"/>
                  </a:moveTo>
                  <a:cubicBezTo>
                    <a:pt x="1260407" y="65551"/>
                    <a:pt x="4570271" y="-88849"/>
                    <a:pt x="7635594" y="0"/>
                  </a:cubicBezTo>
                  <a:cubicBezTo>
                    <a:pt x="7503821" y="616945"/>
                    <a:pt x="7792301" y="2156966"/>
                    <a:pt x="7635594" y="3249344"/>
                  </a:cubicBezTo>
                  <a:cubicBezTo>
                    <a:pt x="4702995" y="3400059"/>
                    <a:pt x="3131342" y="3351304"/>
                    <a:pt x="0" y="3249344"/>
                  </a:cubicBezTo>
                  <a:cubicBezTo>
                    <a:pt x="36424" y="2656475"/>
                    <a:pt x="-82593" y="758350"/>
                    <a:pt x="0" y="0"/>
                  </a:cubicBezTo>
                  <a:close/>
                </a:path>
              </a:pathLst>
            </a:custGeom>
            <a:noFill/>
            <a:ln w="76200">
              <a:solidFill>
                <a:srgbClr val="209D94"/>
              </a:solidFill>
              <a:extLst>
                <a:ext uri="{C807C97D-BFC1-408E-A445-0C87EB9F89A2}">
                  <ask:lineSketchStyleProps xmlns:ask="http://schemas.microsoft.com/office/drawing/2018/sketchyshapes" sd="39836976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4">
            <a:extLst>
              <a:ext uri="{FF2B5EF4-FFF2-40B4-BE49-F238E27FC236}">
                <a16:creationId xmlns:a16="http://schemas.microsoft.com/office/drawing/2014/main" id="{4E69C29D-6529-DE68-3694-6DEE23D78318}"/>
              </a:ext>
            </a:extLst>
          </p:cNvPr>
          <p:cNvSpPr/>
          <p:nvPr/>
        </p:nvSpPr>
        <p:spPr>
          <a:xfrm>
            <a:off x="936441" y="2214853"/>
            <a:ext cx="16415117"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3" name="TextBox 22">
            <a:extLst>
              <a:ext uri="{FF2B5EF4-FFF2-40B4-BE49-F238E27FC236}">
                <a16:creationId xmlns:a16="http://schemas.microsoft.com/office/drawing/2014/main" id="{501A86C2-84BE-E025-C385-ADE3B988798C}"/>
              </a:ext>
            </a:extLst>
          </p:cNvPr>
          <p:cNvSpPr txBox="1"/>
          <p:nvPr/>
        </p:nvSpPr>
        <p:spPr>
          <a:xfrm>
            <a:off x="1019438" y="2377175"/>
            <a:ext cx="15987097" cy="523220"/>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Clustered transmission is usually 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temporary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situation </a:t>
            </a:r>
          </a:p>
        </p:txBody>
      </p:sp>
      <p:sp>
        <p:nvSpPr>
          <p:cNvPr id="2" name="Slide Number Placeholder 1">
            <a:extLst>
              <a:ext uri="{FF2B5EF4-FFF2-40B4-BE49-F238E27FC236}">
                <a16:creationId xmlns:a16="http://schemas.microsoft.com/office/drawing/2014/main" id="{74653290-E3A1-1750-5C5D-C6ED520D1110}"/>
              </a:ext>
            </a:extLst>
          </p:cNvPr>
          <p:cNvSpPr>
            <a:spLocks noGrp="1"/>
          </p:cNvSpPr>
          <p:nvPr>
            <p:ph type="sldNum" sz="quarter" idx="12"/>
          </p:nvPr>
        </p:nvSpPr>
        <p:spPr>
          <a:xfrm>
            <a:off x="15584905" y="9653551"/>
            <a:ext cx="2133600" cy="365125"/>
          </a:xfrm>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4091021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FC6A8362-CBBA-7C1B-B660-C084540A8BF7}"/>
              </a:ext>
            </a:extLst>
          </p:cNvPr>
          <p:cNvSpPr/>
          <p:nvPr/>
        </p:nvSpPr>
        <p:spPr>
          <a:xfrm>
            <a:off x="1890611" y="3308104"/>
            <a:ext cx="14589674"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1" y="-239946"/>
            <a:ext cx="9525001"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760696" y="517277"/>
            <a:ext cx="12704684"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Adaptive surveillance</a:t>
            </a:r>
          </a:p>
        </p:txBody>
      </p:sp>
      <p:pic>
        <p:nvPicPr>
          <p:cNvPr id="5" name="Picture 4">
            <a:extLst>
              <a:ext uri="{FF2B5EF4-FFF2-40B4-BE49-F238E27FC236}">
                <a16:creationId xmlns:a16="http://schemas.microsoft.com/office/drawing/2014/main" id="{C49BD76B-9BD4-3FBD-6678-E86D930DF4FF}"/>
              </a:ext>
            </a:extLst>
          </p:cNvPr>
          <p:cNvPicPr>
            <a:picLocks noChangeAspect="1"/>
          </p:cNvPicPr>
          <p:nvPr/>
        </p:nvPicPr>
        <p:blipFill>
          <a:blip r:embed="rId3"/>
          <a:stretch>
            <a:fillRect/>
          </a:stretch>
        </p:blipFill>
        <p:spPr>
          <a:xfrm>
            <a:off x="2325830" y="4939577"/>
            <a:ext cx="3241633" cy="3363500"/>
          </a:xfrm>
          <a:prstGeom prst="rect">
            <a:avLst/>
          </a:prstGeom>
        </p:spPr>
      </p:pic>
      <p:sp>
        <p:nvSpPr>
          <p:cNvPr id="7" name="TextBox 6">
            <a:extLst>
              <a:ext uri="{FF2B5EF4-FFF2-40B4-BE49-F238E27FC236}">
                <a16:creationId xmlns:a16="http://schemas.microsoft.com/office/drawing/2014/main" id="{948A174B-C8F8-D25C-4AD6-748120CB4BFA}"/>
              </a:ext>
            </a:extLst>
          </p:cNvPr>
          <p:cNvSpPr txBox="1"/>
          <p:nvPr/>
        </p:nvSpPr>
        <p:spPr>
          <a:xfrm>
            <a:off x="5243763" y="4939576"/>
            <a:ext cx="11504195"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Tx/>
              <a:buBlip>
                <a:blip r:embed="rId4"/>
              </a:buBlip>
              <a:tabLst/>
              <a:defRPr/>
            </a:pP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Inform and train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 stakeholders</a:t>
            </a:r>
          </a:p>
        </p:txBody>
      </p:sp>
      <p:sp>
        <p:nvSpPr>
          <p:cNvPr id="9" name="TextBox 8">
            <a:extLst>
              <a:ext uri="{FF2B5EF4-FFF2-40B4-BE49-F238E27FC236}">
                <a16:creationId xmlns:a16="http://schemas.microsoft.com/office/drawing/2014/main" id="{8F6FEDDD-80B1-ABA2-A860-9DB7F5EA8DAF}"/>
              </a:ext>
            </a:extLst>
          </p:cNvPr>
          <p:cNvSpPr txBox="1"/>
          <p:nvPr/>
        </p:nvSpPr>
        <p:spPr>
          <a:xfrm>
            <a:off x="1807715" y="3470426"/>
            <a:ext cx="146725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S</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urveillance</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strategies adapted</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for the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early detection of an outbreak</a:t>
            </a:r>
          </a:p>
        </p:txBody>
      </p:sp>
      <p:sp>
        <p:nvSpPr>
          <p:cNvPr id="11" name="TextBox 10">
            <a:extLst>
              <a:ext uri="{FF2B5EF4-FFF2-40B4-BE49-F238E27FC236}">
                <a16:creationId xmlns:a16="http://schemas.microsoft.com/office/drawing/2014/main" id="{30D08B6D-BD87-74F1-A153-67FBBC5D9810}"/>
              </a:ext>
            </a:extLst>
          </p:cNvPr>
          <p:cNvSpPr txBox="1"/>
          <p:nvPr/>
        </p:nvSpPr>
        <p:spPr>
          <a:xfrm>
            <a:off x="6158019" y="5688926"/>
            <a:ext cx="10766677" cy="1538883"/>
          </a:xfrm>
          <a:prstGeom prst="rect">
            <a:avLst/>
          </a:prstGeom>
          <a:noFill/>
        </p:spPr>
        <p:txBody>
          <a:bodyPr wrap="square">
            <a:spAutoFit/>
          </a:bodyPr>
          <a:lstStyle/>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Health facility workers</a:t>
            </a:r>
          </a:p>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Community health workers / volunteers</a:t>
            </a:r>
          </a:p>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Laboratories</a:t>
            </a:r>
          </a:p>
        </p:txBody>
      </p:sp>
      <p:grpSp>
        <p:nvGrpSpPr>
          <p:cNvPr id="17" name="Group 16">
            <a:extLst>
              <a:ext uri="{FF2B5EF4-FFF2-40B4-BE49-F238E27FC236}">
                <a16:creationId xmlns:a16="http://schemas.microsoft.com/office/drawing/2014/main" id="{17AF2032-BE71-1498-2376-85584669E91B}"/>
              </a:ext>
            </a:extLst>
          </p:cNvPr>
          <p:cNvGrpSpPr/>
          <p:nvPr/>
        </p:nvGrpSpPr>
        <p:grpSpPr>
          <a:xfrm>
            <a:off x="5914845" y="7453938"/>
            <a:ext cx="11781071" cy="993691"/>
            <a:chOff x="5433582" y="7518112"/>
            <a:chExt cx="11781071" cy="993691"/>
          </a:xfrm>
        </p:grpSpPr>
        <p:sp>
          <p:nvSpPr>
            <p:cNvPr id="2" name="TextBox 1">
              <a:extLst>
                <a:ext uri="{FF2B5EF4-FFF2-40B4-BE49-F238E27FC236}">
                  <a16:creationId xmlns:a16="http://schemas.microsoft.com/office/drawing/2014/main" id="{BA590C2F-EEF9-4C44-69DF-44B3F032164A}"/>
                </a:ext>
              </a:extLst>
            </p:cNvPr>
            <p:cNvSpPr txBox="1"/>
            <p:nvPr/>
          </p:nvSpPr>
          <p:spPr>
            <a:xfrm>
              <a:off x="6447975" y="7518112"/>
              <a:ext cx="10766678"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surveillance for early detection in Module 3</a:t>
              </a:r>
            </a:p>
          </p:txBody>
        </p:sp>
        <p:pic>
          <p:nvPicPr>
            <p:cNvPr id="4" name="Graphic 3" descr="Information with solid fill">
              <a:extLst>
                <a:ext uri="{FF2B5EF4-FFF2-40B4-BE49-F238E27FC236}">
                  <a16:creationId xmlns:a16="http://schemas.microsoft.com/office/drawing/2014/main" id="{45D3F047-390B-1278-E219-19079BD23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3582" y="7518112"/>
              <a:ext cx="1014393" cy="993691"/>
            </a:xfrm>
            <a:prstGeom prst="rect">
              <a:avLst/>
            </a:prstGeom>
          </p:spPr>
        </p:pic>
      </p:grpSp>
      <p:pic>
        <p:nvPicPr>
          <p:cNvPr id="12" name="Picture 11">
            <a:extLst>
              <a:ext uri="{FF2B5EF4-FFF2-40B4-BE49-F238E27FC236}">
                <a16:creationId xmlns:a16="http://schemas.microsoft.com/office/drawing/2014/main" id="{A0B0D397-09F8-2C3F-2F25-C21E968A8921}"/>
              </a:ext>
            </a:extLst>
          </p:cNvPr>
          <p:cNvPicPr>
            <a:picLocks noChangeAspect="1"/>
          </p:cNvPicPr>
          <p:nvPr/>
        </p:nvPicPr>
        <p:blipFill>
          <a:blip r:embed="rId7"/>
          <a:stretch>
            <a:fillRect/>
          </a:stretch>
        </p:blipFill>
        <p:spPr>
          <a:xfrm>
            <a:off x="1554603" y="1780584"/>
            <a:ext cx="5154972" cy="1081861"/>
          </a:xfrm>
          <a:prstGeom prst="rect">
            <a:avLst/>
          </a:prstGeom>
        </p:spPr>
      </p:pic>
      <p:sp>
        <p:nvSpPr>
          <p:cNvPr id="15" name="TextBox 14">
            <a:extLst>
              <a:ext uri="{FF2B5EF4-FFF2-40B4-BE49-F238E27FC236}">
                <a16:creationId xmlns:a16="http://schemas.microsoft.com/office/drawing/2014/main" id="{9AFFD4FE-7A34-2A96-8769-BCA119B40236}"/>
              </a:ext>
            </a:extLst>
          </p:cNvPr>
          <p:cNvSpPr txBox="1"/>
          <p:nvPr/>
        </p:nvSpPr>
        <p:spPr>
          <a:xfrm>
            <a:off x="1890611" y="2038457"/>
            <a:ext cx="4482956" cy="584775"/>
          </a:xfrm>
          <a:prstGeom prst="rect">
            <a:avLst/>
          </a:prstGeom>
          <a:noFill/>
        </p:spPr>
        <p:txBody>
          <a:bodyPr wrap="square" rtlCol="0">
            <a:spAutoFit/>
          </a:bodyPr>
          <a:lstStyle/>
          <a:p>
            <a:pPr algn="ctr"/>
            <a:r>
              <a:rPr lang="en-US" sz="3200" dirty="0">
                <a:latin typeface="ADLaM Display" panose="02010000000000000000" pitchFamily="2" charset="0"/>
                <a:ea typeface="ADLaM Display" panose="02010000000000000000" pitchFamily="2" charset="0"/>
                <a:cs typeface="ADLaM Display" panose="02010000000000000000" pitchFamily="2" charset="0"/>
              </a:rPr>
              <a:t>End of outbreak</a:t>
            </a:r>
          </a:p>
        </p:txBody>
      </p:sp>
      <p:sp>
        <p:nvSpPr>
          <p:cNvPr id="8" name="Slide Number Placeholder 7">
            <a:extLst>
              <a:ext uri="{FF2B5EF4-FFF2-40B4-BE49-F238E27FC236}">
                <a16:creationId xmlns:a16="http://schemas.microsoft.com/office/drawing/2014/main" id="{818EEE4E-E293-5959-29B3-A4EDAC79751C}"/>
              </a:ext>
            </a:extLst>
          </p:cNvPr>
          <p:cNvSpPr>
            <a:spLocks noGrp="1"/>
          </p:cNvSpPr>
          <p:nvPr>
            <p:ph type="sldNum" sz="quarter" idx="12"/>
          </p:nvPr>
        </p:nvSpPr>
        <p:spPr>
          <a:xfrm>
            <a:off x="15562316" y="9628940"/>
            <a:ext cx="2133600" cy="365125"/>
          </a:xfrm>
        </p:spPr>
        <p:txBody>
          <a:bodyPr/>
          <a:lstStyle/>
          <a:p>
            <a:fld id="{B6F15528-21DE-4FAA-801E-634DDDAF4B2B}" type="slidenum">
              <a:rPr lang="en-US" smtClean="0"/>
              <a:pPr/>
              <a:t>32</a:t>
            </a:fld>
            <a:endParaRPr lang="en-US" dirty="0"/>
          </a:p>
        </p:txBody>
      </p:sp>
    </p:spTree>
    <p:extLst>
      <p:ext uri="{BB962C8B-B14F-4D97-AF65-F5344CB8AC3E}">
        <p14:creationId xmlns:p14="http://schemas.microsoft.com/office/powerpoint/2010/main" val="2067960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FC6A8362-CBBA-7C1B-B660-C084540A8BF7}"/>
              </a:ext>
            </a:extLst>
          </p:cNvPr>
          <p:cNvSpPr/>
          <p:nvPr/>
        </p:nvSpPr>
        <p:spPr>
          <a:xfrm>
            <a:off x="1890611" y="3308104"/>
            <a:ext cx="14589674"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1" y="-239946"/>
            <a:ext cx="9525001"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760696" y="517277"/>
            <a:ext cx="12704684"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Adaptive surveillance</a:t>
            </a:r>
          </a:p>
        </p:txBody>
      </p:sp>
      <p:pic>
        <p:nvPicPr>
          <p:cNvPr id="5" name="Picture 4">
            <a:extLst>
              <a:ext uri="{FF2B5EF4-FFF2-40B4-BE49-F238E27FC236}">
                <a16:creationId xmlns:a16="http://schemas.microsoft.com/office/drawing/2014/main" id="{C49BD76B-9BD4-3FBD-6678-E86D930DF4FF}"/>
              </a:ext>
            </a:extLst>
          </p:cNvPr>
          <p:cNvPicPr>
            <a:picLocks noChangeAspect="1"/>
          </p:cNvPicPr>
          <p:nvPr/>
        </p:nvPicPr>
        <p:blipFill>
          <a:blip r:embed="rId3"/>
          <a:stretch>
            <a:fillRect/>
          </a:stretch>
        </p:blipFill>
        <p:spPr>
          <a:xfrm>
            <a:off x="2140896" y="5011302"/>
            <a:ext cx="3241633" cy="3363500"/>
          </a:xfrm>
          <a:prstGeom prst="rect">
            <a:avLst/>
          </a:prstGeom>
        </p:spPr>
      </p:pic>
      <p:sp>
        <p:nvSpPr>
          <p:cNvPr id="7" name="TextBox 6">
            <a:extLst>
              <a:ext uri="{FF2B5EF4-FFF2-40B4-BE49-F238E27FC236}">
                <a16:creationId xmlns:a16="http://schemas.microsoft.com/office/drawing/2014/main" id="{948A174B-C8F8-D25C-4AD6-748120CB4BFA}"/>
              </a:ext>
            </a:extLst>
          </p:cNvPr>
          <p:cNvSpPr txBox="1"/>
          <p:nvPr/>
        </p:nvSpPr>
        <p:spPr>
          <a:xfrm>
            <a:off x="5058830" y="5011301"/>
            <a:ext cx="9258300"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Tx/>
              <a:buBlip>
                <a:blip r:embed="rId4"/>
              </a:buBlip>
              <a:tabLst/>
              <a:defRPr/>
            </a:pP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Inform and train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 stakeholders</a:t>
            </a:r>
          </a:p>
        </p:txBody>
      </p:sp>
      <p:sp>
        <p:nvSpPr>
          <p:cNvPr id="9" name="TextBox 8">
            <a:extLst>
              <a:ext uri="{FF2B5EF4-FFF2-40B4-BE49-F238E27FC236}">
                <a16:creationId xmlns:a16="http://schemas.microsoft.com/office/drawing/2014/main" id="{8F6FEDDD-80B1-ABA2-A860-9DB7F5EA8DAF}"/>
              </a:ext>
            </a:extLst>
          </p:cNvPr>
          <p:cNvSpPr txBox="1"/>
          <p:nvPr/>
        </p:nvSpPr>
        <p:spPr>
          <a:xfrm>
            <a:off x="1807715" y="3470426"/>
            <a:ext cx="146725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Surveillance strategies adapted</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to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monitor the outbreak</a:t>
            </a:r>
          </a:p>
        </p:txBody>
      </p:sp>
      <p:sp>
        <p:nvSpPr>
          <p:cNvPr id="11" name="TextBox 10">
            <a:extLst>
              <a:ext uri="{FF2B5EF4-FFF2-40B4-BE49-F238E27FC236}">
                <a16:creationId xmlns:a16="http://schemas.microsoft.com/office/drawing/2014/main" id="{30D08B6D-BD87-74F1-A153-67FBBC5D9810}"/>
              </a:ext>
            </a:extLst>
          </p:cNvPr>
          <p:cNvSpPr txBox="1"/>
          <p:nvPr/>
        </p:nvSpPr>
        <p:spPr>
          <a:xfrm>
            <a:off x="5973085" y="5760651"/>
            <a:ext cx="10766677" cy="1538883"/>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Health facility workers</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Community health workers / volunteers</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Laboratories</a:t>
            </a:r>
          </a:p>
        </p:txBody>
      </p:sp>
      <p:grpSp>
        <p:nvGrpSpPr>
          <p:cNvPr id="17" name="Group 16">
            <a:extLst>
              <a:ext uri="{FF2B5EF4-FFF2-40B4-BE49-F238E27FC236}">
                <a16:creationId xmlns:a16="http://schemas.microsoft.com/office/drawing/2014/main" id="{17AF2032-BE71-1498-2376-85584669E91B}"/>
              </a:ext>
            </a:extLst>
          </p:cNvPr>
          <p:cNvGrpSpPr/>
          <p:nvPr/>
        </p:nvGrpSpPr>
        <p:grpSpPr>
          <a:xfrm>
            <a:off x="5729911" y="7525663"/>
            <a:ext cx="11781071" cy="993691"/>
            <a:chOff x="5433582" y="7518112"/>
            <a:chExt cx="11781071" cy="993691"/>
          </a:xfrm>
        </p:grpSpPr>
        <p:sp>
          <p:nvSpPr>
            <p:cNvPr id="2" name="TextBox 1">
              <a:extLst>
                <a:ext uri="{FF2B5EF4-FFF2-40B4-BE49-F238E27FC236}">
                  <a16:creationId xmlns:a16="http://schemas.microsoft.com/office/drawing/2014/main" id="{BA590C2F-EEF9-4C44-69DF-44B3F032164A}"/>
                </a:ext>
              </a:extLst>
            </p:cNvPr>
            <p:cNvSpPr txBox="1"/>
            <p:nvPr/>
          </p:nvSpPr>
          <p:spPr>
            <a:xfrm>
              <a:off x="6447975" y="7518112"/>
              <a:ext cx="107666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surveillance outbreak monitoring in Module 4</a:t>
              </a:r>
            </a:p>
          </p:txBody>
        </p:sp>
        <p:pic>
          <p:nvPicPr>
            <p:cNvPr id="4" name="Graphic 3" descr="Information with solid fill">
              <a:extLst>
                <a:ext uri="{FF2B5EF4-FFF2-40B4-BE49-F238E27FC236}">
                  <a16:creationId xmlns:a16="http://schemas.microsoft.com/office/drawing/2014/main" id="{45D3F047-390B-1278-E219-19079BD23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3582" y="7518112"/>
              <a:ext cx="1014393" cy="993691"/>
            </a:xfrm>
            <a:prstGeom prst="rect">
              <a:avLst/>
            </a:prstGeom>
          </p:spPr>
        </p:pic>
      </p:grpSp>
      <p:pic>
        <p:nvPicPr>
          <p:cNvPr id="12" name="Picture 11">
            <a:extLst>
              <a:ext uri="{FF2B5EF4-FFF2-40B4-BE49-F238E27FC236}">
                <a16:creationId xmlns:a16="http://schemas.microsoft.com/office/drawing/2014/main" id="{A0B0D397-09F8-2C3F-2F25-C21E968A8921}"/>
              </a:ext>
            </a:extLst>
          </p:cNvPr>
          <p:cNvPicPr>
            <a:picLocks noChangeAspect="1"/>
          </p:cNvPicPr>
          <p:nvPr/>
        </p:nvPicPr>
        <p:blipFill>
          <a:blip r:embed="rId7"/>
          <a:stretch>
            <a:fillRect/>
          </a:stretch>
        </p:blipFill>
        <p:spPr>
          <a:xfrm>
            <a:off x="1554603" y="1780584"/>
            <a:ext cx="6927916" cy="1081861"/>
          </a:xfrm>
          <a:prstGeom prst="rect">
            <a:avLst/>
          </a:prstGeom>
        </p:spPr>
      </p:pic>
      <p:sp>
        <p:nvSpPr>
          <p:cNvPr id="15" name="TextBox 14">
            <a:extLst>
              <a:ext uri="{FF2B5EF4-FFF2-40B4-BE49-F238E27FC236}">
                <a16:creationId xmlns:a16="http://schemas.microsoft.com/office/drawing/2014/main" id="{9AFFD4FE-7A34-2A96-8769-BCA119B40236}"/>
              </a:ext>
            </a:extLst>
          </p:cNvPr>
          <p:cNvSpPr txBox="1"/>
          <p:nvPr/>
        </p:nvSpPr>
        <p:spPr>
          <a:xfrm>
            <a:off x="2140896" y="1999447"/>
            <a:ext cx="5755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Community transmission</a:t>
            </a:r>
          </a:p>
        </p:txBody>
      </p:sp>
      <p:sp>
        <p:nvSpPr>
          <p:cNvPr id="6" name="Slide Number Placeholder 5">
            <a:extLst>
              <a:ext uri="{FF2B5EF4-FFF2-40B4-BE49-F238E27FC236}">
                <a16:creationId xmlns:a16="http://schemas.microsoft.com/office/drawing/2014/main" id="{92E2DDB3-560F-8973-76F6-4E17990FD547}"/>
              </a:ext>
            </a:extLst>
          </p:cNvPr>
          <p:cNvSpPr>
            <a:spLocks noGrp="1"/>
          </p:cNvSpPr>
          <p:nvPr>
            <p:ph type="sldNum" sz="quarter" idx="12"/>
          </p:nvPr>
        </p:nvSpPr>
        <p:spPr>
          <a:xfrm>
            <a:off x="15413485" y="9644982"/>
            <a:ext cx="2133600" cy="365125"/>
          </a:xfrm>
        </p:spPr>
        <p:txBody>
          <a:bodyPr/>
          <a:lstStyle/>
          <a:p>
            <a:fld id="{B6F15528-21DE-4FAA-801E-634DDDAF4B2B}" type="slidenum">
              <a:rPr lang="en-US" smtClean="0"/>
              <a:pPr/>
              <a:t>33</a:t>
            </a:fld>
            <a:endParaRPr lang="en-US" dirty="0"/>
          </a:p>
        </p:txBody>
      </p:sp>
    </p:spTree>
    <p:extLst>
      <p:ext uri="{BB962C8B-B14F-4D97-AF65-F5344CB8AC3E}">
        <p14:creationId xmlns:p14="http://schemas.microsoft.com/office/powerpoint/2010/main" val="2460389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081564" y="6412368"/>
            <a:ext cx="10347977"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Orient highly target interventions to interrupt transmission</a:t>
            </a: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stretch>
            <a:fillRect/>
          </a:stretch>
        </p:blipFill>
        <p:spPr>
          <a:xfrm>
            <a:off x="1871764" y="5514932"/>
            <a:ext cx="2209800" cy="2438400"/>
          </a:xfrm>
          <a:prstGeom prst="rect">
            <a:avLst/>
          </a:prstGeom>
        </p:spPr>
      </p:pic>
    </p:spTree>
    <p:extLst>
      <p:ext uri="{BB962C8B-B14F-4D97-AF65-F5344CB8AC3E}">
        <p14:creationId xmlns:p14="http://schemas.microsoft.com/office/powerpoint/2010/main" val="1230617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804607A-1AF6-78AF-EBB5-F1FF95245168}"/>
              </a:ext>
            </a:extLst>
          </p:cNvPr>
          <p:cNvGrpSpPr/>
          <p:nvPr/>
        </p:nvGrpSpPr>
        <p:grpSpPr>
          <a:xfrm>
            <a:off x="2347629" y="7726657"/>
            <a:ext cx="15940371" cy="2354094"/>
            <a:chOff x="2347629" y="7726657"/>
            <a:chExt cx="15940371" cy="2354094"/>
          </a:xfrm>
        </p:grpSpPr>
        <p:sp>
          <p:nvSpPr>
            <p:cNvPr id="18" name="Rectangle: Rounded Corners 17">
              <a:extLst>
                <a:ext uri="{FF2B5EF4-FFF2-40B4-BE49-F238E27FC236}">
                  <a16:creationId xmlns:a16="http://schemas.microsoft.com/office/drawing/2014/main" id="{6F210D5B-4821-165F-77C8-C7A008B5ECC0}"/>
                </a:ext>
              </a:extLst>
            </p:cNvPr>
            <p:cNvSpPr/>
            <p:nvPr/>
          </p:nvSpPr>
          <p:spPr>
            <a:xfrm>
              <a:off x="2347629" y="7726657"/>
              <a:ext cx="15511432" cy="2354094"/>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2776568" y="7880347"/>
              <a:ext cx="15511432" cy="20467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1) What</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is your assessement of </a:t>
              </a: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the</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greatest risk for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onset of community </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transmission?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2800" baseline="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2)</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What would you have recommended to prevent this and when?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3)</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What are other risks for secondary transmission?</a:t>
              </a:r>
            </a:p>
            <a:p>
              <a:pPr>
                <a:spcAft>
                  <a:spcPts val="600"/>
                </a:spcAft>
                <a:defRPr/>
              </a:pPr>
              <a:r>
                <a:rPr lang="en-US" sz="2800" baseline="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4)</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What would you have recommended to prevent this?</a:t>
              </a:r>
            </a:p>
          </p:txBody>
        </p:sp>
      </p:grpSp>
      <p:pic>
        <p:nvPicPr>
          <p:cNvPr id="2" name="Picture 1">
            <a:extLst>
              <a:ext uri="{FF2B5EF4-FFF2-40B4-BE49-F238E27FC236}">
                <a16:creationId xmlns:a16="http://schemas.microsoft.com/office/drawing/2014/main" id="{9A9EB830-9DA6-4557-B6E7-74509E914412}"/>
              </a:ext>
            </a:extLst>
          </p:cNvPr>
          <p:cNvPicPr>
            <a:picLocks noChangeAspect="1"/>
          </p:cNvPicPr>
          <p:nvPr/>
        </p:nvPicPr>
        <p:blipFill>
          <a:blip r:embed="rId3"/>
          <a:stretch>
            <a:fillRect/>
          </a:stretch>
        </p:blipFill>
        <p:spPr>
          <a:xfrm>
            <a:off x="360806" y="174977"/>
            <a:ext cx="3831631" cy="1852132"/>
          </a:xfrm>
          <a:prstGeom prst="rect">
            <a:avLst/>
          </a:prstGeom>
        </p:spPr>
      </p:pic>
      <p:grpSp>
        <p:nvGrpSpPr>
          <p:cNvPr id="14" name="Group 13">
            <a:extLst>
              <a:ext uri="{FF2B5EF4-FFF2-40B4-BE49-F238E27FC236}">
                <a16:creationId xmlns:a16="http://schemas.microsoft.com/office/drawing/2014/main" id="{0AE3A076-C9E0-05EC-8C8E-B19CA271D29F}"/>
              </a:ext>
            </a:extLst>
          </p:cNvPr>
          <p:cNvGrpSpPr/>
          <p:nvPr/>
        </p:nvGrpSpPr>
        <p:grpSpPr>
          <a:xfrm>
            <a:off x="780750" y="3517350"/>
            <a:ext cx="17260552" cy="3817282"/>
            <a:chOff x="780750" y="3517350"/>
            <a:chExt cx="17260552" cy="3817282"/>
          </a:xfrm>
        </p:grpSpPr>
        <p:sp>
          <p:nvSpPr>
            <p:cNvPr id="16" name="TextBox 15">
              <a:extLst>
                <a:ext uri="{FF2B5EF4-FFF2-40B4-BE49-F238E27FC236}">
                  <a16:creationId xmlns:a16="http://schemas.microsoft.com/office/drawing/2014/main" id="{519C8509-723B-74AE-8E4F-3757E2849745}"/>
                </a:ext>
              </a:extLst>
            </p:cNvPr>
            <p:cNvSpPr txBox="1"/>
            <p:nvPr/>
          </p:nvSpPr>
          <p:spPr>
            <a:xfrm>
              <a:off x="9522944" y="6057747"/>
              <a:ext cx="8518358" cy="1200329"/>
            </a:xfrm>
            <a:prstGeom prst="rect">
              <a:avLst/>
            </a:prstGeom>
            <a:solidFill>
              <a:schemeClr val="accent4">
                <a:lumMod val="20000"/>
                <a:lumOff val="80000"/>
              </a:schemeClr>
            </a:solidFill>
          </p:spPr>
          <p:txBody>
            <a:bodyPr wrap="square" rtlCol="0">
              <a:spAutoFit/>
            </a:bodyPr>
            <a:lstStyle/>
            <a:p>
              <a:r>
                <a:rPr lang="en-US" sz="2400" dirty="0">
                  <a:solidFill>
                    <a:prstClr val="black"/>
                  </a:solidFill>
                  <a:latin typeface="Atkinson Hyperlegible" panose="020B0604020202020204" charset="0"/>
                </a:rPr>
                <a:t>On 27 June, </a:t>
              </a:r>
              <a:r>
                <a:rPr lang="en-US" sz="2400" dirty="0">
                  <a:solidFill>
                    <a:prstClr val="black"/>
                  </a:solidFill>
                  <a:latin typeface="Atkinson Hyperlegible Bold" panose="020B0604020202020204" charset="0"/>
                </a:rPr>
                <a:t>Ms M’s aunt went back to her village</a:t>
              </a:r>
              <a:r>
                <a:rPr lang="en-US" sz="2400" dirty="0">
                  <a:solidFill>
                    <a:prstClr val="black"/>
                  </a:solidFill>
                  <a:latin typeface="Atkinson Hyperlegible" panose="020B0604020202020204" charset="0"/>
                </a:rPr>
                <a:t>, in a rural area with unimproved WASH facilities. She </a:t>
              </a:r>
              <a:r>
                <a:rPr lang="en-US" sz="2400" dirty="0">
                  <a:solidFill>
                    <a:prstClr val="black"/>
                  </a:solidFill>
                  <a:latin typeface="Atkinson Hyperlegible Bold" panose="020B0604020202020204" charset="0"/>
                </a:rPr>
                <a:t>had AWD </a:t>
              </a:r>
              <a:r>
                <a:rPr lang="en-US" sz="2400" dirty="0">
                  <a:solidFill>
                    <a:prstClr val="black"/>
                  </a:solidFill>
                  <a:latin typeface="Atkinson Hyperlegible" panose="020B0604020202020204" charset="0"/>
                </a:rPr>
                <a:t>on 28 June. She tested positive for cholera by PCR on 29 June</a:t>
              </a:r>
            </a:p>
          </p:txBody>
        </p:sp>
        <p:sp>
          <p:nvSpPr>
            <p:cNvPr id="3" name="TextBox 2">
              <a:extLst>
                <a:ext uri="{FF2B5EF4-FFF2-40B4-BE49-F238E27FC236}">
                  <a16:creationId xmlns:a16="http://schemas.microsoft.com/office/drawing/2014/main" id="{F627F948-7F2A-884E-A0D2-6204220487CE}"/>
                </a:ext>
              </a:extLst>
            </p:cNvPr>
            <p:cNvSpPr txBox="1"/>
            <p:nvPr/>
          </p:nvSpPr>
          <p:spPr>
            <a:xfrm>
              <a:off x="780750" y="3542928"/>
              <a:ext cx="8363250" cy="1569660"/>
            </a:xfrm>
            <a:prstGeom prst="rect">
              <a:avLst/>
            </a:prstGeom>
            <a:solidFill>
              <a:schemeClr val="accent2">
                <a:lumMod val="20000"/>
                <a:lumOff val="80000"/>
              </a:schemeClr>
            </a:solidFill>
          </p:spPr>
          <p:txBody>
            <a:bodyPr wrap="square" lIns="91440" tIns="45720" rIns="91440" bIns="45720" anchor="t">
              <a:spAutoFit/>
            </a:bodyPr>
            <a:lstStyle/>
            <a:p>
              <a:pPr lvl="0">
                <a:defRPr/>
              </a:pPr>
              <a:r>
                <a:rPr kumimoji="0" lang="en-US" sz="2400" b="0" i="0" u="none" strike="noStrike" kern="1200" cap="none" spc="0" normalizeH="0" baseline="0" noProof="0" dirty="0">
                  <a:ln>
                    <a:noFill/>
                  </a:ln>
                  <a:solidFill>
                    <a:prstClr val="black"/>
                  </a:solidFill>
                  <a:effectLst/>
                  <a:uLnTx/>
                  <a:uFillTx/>
                  <a:latin typeface="Atkinson Hyperlegible"/>
                </a:rPr>
                <a:t>On 21 June, Mr M </a:t>
              </a:r>
              <a:r>
                <a:rPr kumimoji="0" lang="en-US" sz="2400" b="0" i="0" u="none" strike="noStrike" kern="1200" cap="none" spc="0" normalizeH="0" baseline="0" noProof="0" dirty="0">
                  <a:ln>
                    <a:noFill/>
                  </a:ln>
                  <a:solidFill>
                    <a:prstClr val="black"/>
                  </a:solidFill>
                  <a:effectLst/>
                  <a:uLnTx/>
                  <a:uFillTx/>
                  <a:latin typeface="Atkinson Hyperlegible Bold"/>
                </a:rPr>
                <a:t>returned from a cholera affected area</a:t>
              </a:r>
              <a:r>
                <a:rPr kumimoji="0" lang="en-US" sz="2400" b="0" i="0" u="none" strike="noStrike" kern="1200" cap="none" spc="0" normalizeH="0" baseline="0" noProof="0" dirty="0">
                  <a:ln>
                    <a:noFill/>
                  </a:ln>
                  <a:solidFill>
                    <a:prstClr val="black"/>
                  </a:solidFill>
                  <a:effectLst/>
                  <a:uLnTx/>
                  <a:uFillTx/>
                  <a:latin typeface="Atkinson Hyperlegible"/>
                </a:rPr>
                <a:t> in a neighboring country and went directly back to his home </a:t>
              </a:r>
              <a:r>
                <a:rPr lang="en-US" sz="2400" dirty="0">
                  <a:solidFill>
                    <a:prstClr val="black"/>
                  </a:solidFill>
                  <a:latin typeface="Atkinson Hyperlegible"/>
                </a:rPr>
                <a:t>with improved WASH facilities in the capital city where </a:t>
              </a:r>
              <a:r>
                <a:rPr kumimoji="0" lang="en-US" sz="2400" b="0" i="0" u="none" strike="noStrike" kern="1200" cap="none" spc="0" normalizeH="0" baseline="0" noProof="0" dirty="0">
                  <a:ln>
                    <a:noFill/>
                  </a:ln>
                  <a:solidFill>
                    <a:prstClr val="black"/>
                  </a:solidFill>
                  <a:effectLst/>
                  <a:uLnTx/>
                  <a:uFillTx/>
                  <a:latin typeface="Atkinson Hyperlegible"/>
                </a:rPr>
                <a:t>he lives with his wife (Ms M)</a:t>
              </a:r>
            </a:p>
          </p:txBody>
        </p:sp>
        <p:sp>
          <p:nvSpPr>
            <p:cNvPr id="4" name="TextBox 3">
              <a:extLst>
                <a:ext uri="{FF2B5EF4-FFF2-40B4-BE49-F238E27FC236}">
                  <a16:creationId xmlns:a16="http://schemas.microsoft.com/office/drawing/2014/main" id="{17895A84-1D7A-6733-3FE6-AF00AE4057C2}"/>
                </a:ext>
              </a:extLst>
            </p:cNvPr>
            <p:cNvSpPr txBox="1"/>
            <p:nvPr/>
          </p:nvSpPr>
          <p:spPr>
            <a:xfrm>
              <a:off x="780750" y="5395640"/>
              <a:ext cx="8518358" cy="1938992"/>
            </a:xfrm>
            <a:prstGeom prst="rect">
              <a:avLst/>
            </a:prstGeom>
            <a:solidFill>
              <a:srgbClr val="F2F6EA"/>
            </a:solid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tkinson Hyperlegible" panose="020B0604020202020204" charset="0"/>
                </a:defRPr>
              </a:lvl1pPr>
            </a:lstStyle>
            <a:p>
              <a:r>
                <a:rPr lang="en-US" dirty="0"/>
                <a:t>During the night of 21-22 June, </a:t>
              </a:r>
              <a:r>
                <a:rPr lang="en-US" dirty="0">
                  <a:latin typeface="Atkinson Hyperlegible Bold" panose="020B0604020202020204" charset="0"/>
                </a:rPr>
                <a:t>Mr M started having AWD</a:t>
              </a:r>
              <a:r>
                <a:rPr lang="en-US" dirty="0"/>
                <a:t>. </a:t>
              </a:r>
              <a:r>
                <a:rPr lang="en-US" dirty="0">
                  <a:latin typeface="Atkinson Hyperlegible Bold" panose="020B0604020202020204" charset="0"/>
                </a:rPr>
                <a:t>Ms M cared for him. </a:t>
              </a:r>
              <a:r>
                <a:rPr lang="en-US" dirty="0"/>
                <a:t>On the morning of 22 June, he was transferred by ambulance to the capital hospital. This hospital has very high IPC standards. On 23 June, Mr M’s PCR test results returned positive for cholera</a:t>
              </a:r>
            </a:p>
          </p:txBody>
        </p:sp>
        <p:sp>
          <p:nvSpPr>
            <p:cNvPr id="9" name="TextBox 8">
              <a:extLst>
                <a:ext uri="{FF2B5EF4-FFF2-40B4-BE49-F238E27FC236}">
                  <a16:creationId xmlns:a16="http://schemas.microsoft.com/office/drawing/2014/main" id="{D4F7F54B-0D4E-2C2E-C8FD-F8FE3798E908}"/>
                </a:ext>
              </a:extLst>
            </p:cNvPr>
            <p:cNvSpPr txBox="1"/>
            <p:nvPr/>
          </p:nvSpPr>
          <p:spPr>
            <a:xfrm>
              <a:off x="9522944" y="3517350"/>
              <a:ext cx="8518358" cy="2308324"/>
            </a:xfrm>
            <a:prstGeom prst="rect">
              <a:avLst/>
            </a:prstGeom>
            <a:solidFill>
              <a:srgbClr val="EDF6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tkinson Hyperlegible" panose="020B0604020202020204" charset="0"/>
                </a:rPr>
                <a:t>On 24 June </a:t>
              </a:r>
              <a:r>
                <a:rPr lang="en-US" sz="2400" dirty="0">
                  <a:solidFill>
                    <a:prstClr val="black"/>
                  </a:solidFill>
                  <a:latin typeface="Atkinson Hyperlegible Bold" panose="020B0604020202020204" charset="0"/>
                </a:rPr>
                <a:t>Ms M had AWD</a:t>
              </a:r>
              <a:r>
                <a:rPr lang="en-US" sz="2400" dirty="0">
                  <a:solidFill>
                    <a:prstClr val="black"/>
                  </a:solidFill>
                  <a:latin typeface="Atkinson Hyperlegible" panose="020B0604020202020204" charset="0"/>
                </a:rPr>
                <a:t>. </a:t>
              </a:r>
              <a:r>
                <a:rPr lang="en-US" sz="2400" dirty="0">
                  <a:solidFill>
                    <a:prstClr val="black"/>
                  </a:solidFill>
                  <a:latin typeface="Atkinson Hyperlegible Bold" panose="020B0604020202020204" charset="0"/>
                </a:rPr>
                <a:t>Her aunt </a:t>
              </a:r>
              <a:r>
                <a:rPr lang="en-US" sz="2400" dirty="0">
                  <a:solidFill>
                    <a:prstClr val="black"/>
                  </a:solidFill>
                  <a:latin typeface="Atkinson Hyperlegible" panose="020B0604020202020204" charset="0"/>
                </a:rPr>
                <a:t>rapidly came from a neighboring village (same surveillance unit) to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take care of her</a:t>
              </a:r>
              <a:r>
                <a:rPr lang="en-US" sz="2400" dirty="0">
                  <a:solidFill>
                    <a:prstClr val="black"/>
                  </a:solidFill>
                  <a:latin typeface="Atkinson Hyperlegible" panose="020B0604020202020204" charset="0"/>
                </a:rPr>
                <a:t>; they both stayed at home</a:t>
              </a:r>
            </a:p>
            <a:p>
              <a:pPr lvl="0"/>
              <a:r>
                <a:rPr lang="en-US" sz="2400" dirty="0">
                  <a:solidFill>
                    <a:prstClr val="black"/>
                  </a:solidFill>
                  <a:latin typeface="Atkinson Hyperlegible" panose="020B0604020202020204" charset="0"/>
                </a:rPr>
                <a:t>On 25 June, Ms M was transferred by ambulance to the capital hospital and tested positive for cholera by PCR on 26 June</a:t>
              </a:r>
            </a:p>
          </p:txBody>
        </p:sp>
      </p:grpSp>
      <p:pic>
        <p:nvPicPr>
          <p:cNvPr id="17" name="Picture 16">
            <a:extLst>
              <a:ext uri="{FF2B5EF4-FFF2-40B4-BE49-F238E27FC236}">
                <a16:creationId xmlns:a16="http://schemas.microsoft.com/office/drawing/2014/main" id="{078E6EE4-2976-4B3A-D994-F93ECE7B7E9E}"/>
              </a:ext>
            </a:extLst>
          </p:cNvPr>
          <p:cNvPicPr>
            <a:picLocks noChangeAspect="1"/>
          </p:cNvPicPr>
          <p:nvPr/>
        </p:nvPicPr>
        <p:blipFill>
          <a:blip r:embed="rId4"/>
          <a:stretch>
            <a:fillRect/>
          </a:stretch>
        </p:blipFill>
        <p:spPr>
          <a:xfrm>
            <a:off x="0" y="7806688"/>
            <a:ext cx="2279653" cy="2194032"/>
          </a:xfrm>
          <a:prstGeom prst="rect">
            <a:avLst/>
          </a:prstGeom>
        </p:spPr>
      </p:pic>
      <p:pic>
        <p:nvPicPr>
          <p:cNvPr id="5" name="Picture 4">
            <a:extLst>
              <a:ext uri="{FF2B5EF4-FFF2-40B4-BE49-F238E27FC236}">
                <a16:creationId xmlns:a16="http://schemas.microsoft.com/office/drawing/2014/main" id="{4BF39F93-5021-8125-7B19-15CB9DDAFD12}"/>
              </a:ext>
            </a:extLst>
          </p:cNvPr>
          <p:cNvPicPr>
            <a:picLocks noChangeAspect="1"/>
          </p:cNvPicPr>
          <p:nvPr/>
        </p:nvPicPr>
        <p:blipFill>
          <a:blip r:embed="rId5"/>
          <a:stretch>
            <a:fillRect/>
          </a:stretch>
        </p:blipFill>
        <p:spPr>
          <a:xfrm>
            <a:off x="4893117" y="205723"/>
            <a:ext cx="11945644" cy="2126864"/>
          </a:xfrm>
          <a:prstGeom prst="rect">
            <a:avLst/>
          </a:prstGeom>
        </p:spPr>
      </p:pic>
      <p:sp>
        <p:nvSpPr>
          <p:cNvPr id="6" name="TextBox 5">
            <a:extLst>
              <a:ext uri="{FF2B5EF4-FFF2-40B4-BE49-F238E27FC236}">
                <a16:creationId xmlns:a16="http://schemas.microsoft.com/office/drawing/2014/main" id="{0AAEF6FE-89D5-C051-C25B-66AFD15919BA}"/>
              </a:ext>
            </a:extLst>
          </p:cNvPr>
          <p:cNvSpPr txBox="1"/>
          <p:nvPr/>
        </p:nvSpPr>
        <p:spPr>
          <a:xfrm>
            <a:off x="6197989" y="672318"/>
            <a:ext cx="9335899" cy="1892826"/>
          </a:xfrm>
          <a:prstGeom prst="rect">
            <a:avLst/>
          </a:prstGeom>
          <a:noFill/>
        </p:spPr>
        <p:txBody>
          <a:bodyPr wrap="square">
            <a:spAutoFit/>
          </a:bodyPr>
          <a:lstStyle/>
          <a:p>
            <a:pPr algn="ctr">
              <a:spcAft>
                <a:spcPts val="600"/>
              </a:spcAft>
              <a:defRPr/>
            </a:pPr>
            <a:r>
              <a:rPr lang="en-US" sz="2800" b="1" dirty="0">
                <a:solidFill>
                  <a:schemeClr val="bg1"/>
                </a:solidFill>
                <a:latin typeface="Cavolini" panose="03000502040302020204" pitchFamily="66" charset="0"/>
                <a:cs typeface="Cavolini" panose="03000502040302020204" pitchFamily="66" charset="0"/>
              </a:rPr>
              <a:t>You are a public health officer in a surveillance unit with a confirmed cholera outbreak with clustered transmission</a:t>
            </a:r>
          </a:p>
          <a:p>
            <a:pPr algn="ctr">
              <a:spcAft>
                <a:spcPts val="600"/>
              </a:spcAft>
              <a:defRPr/>
            </a:pPr>
            <a:endParaRPr lang="en-GB" sz="2800" b="1" dirty="0">
              <a:solidFill>
                <a:schemeClr val="bg1"/>
              </a:solidFill>
              <a:latin typeface="Cavolini" panose="03000502040302020204" pitchFamily="66" charset="0"/>
              <a:cs typeface="Cavolini" panose="03000502040302020204" pitchFamily="66" charset="0"/>
            </a:endParaRPr>
          </a:p>
        </p:txBody>
      </p:sp>
      <p:grpSp>
        <p:nvGrpSpPr>
          <p:cNvPr id="13" name="Group 12">
            <a:extLst>
              <a:ext uri="{FF2B5EF4-FFF2-40B4-BE49-F238E27FC236}">
                <a16:creationId xmlns:a16="http://schemas.microsoft.com/office/drawing/2014/main" id="{0A31D9A0-F1FD-C5D3-D68F-0458087AC80C}"/>
              </a:ext>
            </a:extLst>
          </p:cNvPr>
          <p:cNvGrpSpPr/>
          <p:nvPr/>
        </p:nvGrpSpPr>
        <p:grpSpPr>
          <a:xfrm>
            <a:off x="5492527" y="2562408"/>
            <a:ext cx="11551610" cy="746230"/>
            <a:chOff x="1850969" y="2332587"/>
            <a:chExt cx="11551610" cy="746230"/>
          </a:xfrm>
        </p:grpSpPr>
        <p:sp>
          <p:nvSpPr>
            <p:cNvPr id="7" name="TextBox 6">
              <a:extLst>
                <a:ext uri="{FF2B5EF4-FFF2-40B4-BE49-F238E27FC236}">
                  <a16:creationId xmlns:a16="http://schemas.microsoft.com/office/drawing/2014/main" id="{49130667-E8D8-6727-D7E3-59CA2E678CFB}"/>
                </a:ext>
              </a:extLst>
            </p:cNvPr>
            <p:cNvSpPr txBox="1"/>
            <p:nvPr/>
          </p:nvSpPr>
          <p:spPr>
            <a:xfrm>
              <a:off x="2276622" y="2499165"/>
              <a:ext cx="11125957"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The scenario is the SAME as the previous one</a:t>
              </a:r>
              <a:endPar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Rectangle 9">
              <a:extLst>
                <a:ext uri="{FF2B5EF4-FFF2-40B4-BE49-F238E27FC236}">
                  <a16:creationId xmlns:a16="http://schemas.microsoft.com/office/drawing/2014/main" id="{4189F45D-3099-CE5D-1E89-6FD8754F0AC1}"/>
                </a:ext>
              </a:extLst>
            </p:cNvPr>
            <p:cNvSpPr/>
            <p:nvPr/>
          </p:nvSpPr>
          <p:spPr>
            <a:xfrm>
              <a:off x="1850969" y="2332587"/>
              <a:ext cx="425653" cy="746230"/>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441FDE29-08D4-E858-807F-D418DFDD345B}"/>
              </a:ext>
            </a:extLst>
          </p:cNvPr>
          <p:cNvSpPr>
            <a:spLocks noGrp="1"/>
          </p:cNvSpPr>
          <p:nvPr>
            <p:ph type="sldNum" sz="quarter" idx="12"/>
          </p:nvPr>
        </p:nvSpPr>
        <p:spPr>
          <a:xfrm>
            <a:off x="15977337" y="9869316"/>
            <a:ext cx="2133600" cy="365125"/>
          </a:xfrm>
        </p:spPr>
        <p:txBody>
          <a:bodyPr/>
          <a:lstStyle/>
          <a:p>
            <a:fld id="{B6F15528-21DE-4FAA-801E-634DDDAF4B2B}" type="slidenum">
              <a:rPr lang="en-US" smtClean="0"/>
              <a:pPr/>
              <a:t>35</a:t>
            </a:fld>
            <a:endParaRPr lang="en-US" dirty="0"/>
          </a:p>
        </p:txBody>
      </p:sp>
    </p:spTree>
    <p:extLst>
      <p:ext uri="{BB962C8B-B14F-4D97-AF65-F5344CB8AC3E}">
        <p14:creationId xmlns:p14="http://schemas.microsoft.com/office/powerpoint/2010/main" val="1251263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0EC1CD-D4E4-6850-DACB-A965445A8D83}"/>
              </a:ext>
            </a:extLst>
          </p:cNvPr>
          <p:cNvPicPr>
            <a:picLocks noChangeAspect="1"/>
          </p:cNvPicPr>
          <p:nvPr/>
        </p:nvPicPr>
        <p:blipFill>
          <a:blip r:embed="rId3"/>
          <a:stretch>
            <a:fillRect/>
          </a:stretch>
        </p:blipFill>
        <p:spPr>
          <a:xfrm>
            <a:off x="969897" y="2453755"/>
            <a:ext cx="2640795" cy="2603177"/>
          </a:xfrm>
          <a:prstGeom prst="rect">
            <a:avLst/>
          </a:prstGeom>
        </p:spPr>
      </p:pic>
      <p:sp>
        <p:nvSpPr>
          <p:cNvPr id="5" name="Freeform 8">
            <a:extLst>
              <a:ext uri="{FF2B5EF4-FFF2-40B4-BE49-F238E27FC236}">
                <a16:creationId xmlns:a16="http://schemas.microsoft.com/office/drawing/2014/main" id="{BA15E36E-E850-004C-1CE5-C7FDC8D5C41C}"/>
              </a:ext>
            </a:extLst>
          </p:cNvPr>
          <p:cNvSpPr/>
          <p:nvPr/>
        </p:nvSpPr>
        <p:spPr>
          <a:xfrm>
            <a:off x="-381000" y="-239946"/>
            <a:ext cx="8594558"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C30F2FF-7F31-2230-60CD-007209EE1D8F}"/>
              </a:ext>
            </a:extLst>
          </p:cNvPr>
          <p:cNvSpPr/>
          <p:nvPr/>
        </p:nvSpPr>
        <p:spPr>
          <a:xfrm>
            <a:off x="-98928"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49B8AB0-084A-226D-1ABB-EE0B363CF954}"/>
              </a:ext>
            </a:extLst>
          </p:cNvPr>
          <p:cNvSpPr txBox="1"/>
          <p:nvPr/>
        </p:nvSpPr>
        <p:spPr>
          <a:xfrm>
            <a:off x="883650" y="2067109"/>
            <a:ext cx="173054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1)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Greatest risk for onset of community transmission</a:t>
            </a:r>
          </a:p>
        </p:txBody>
      </p:sp>
      <p:sp>
        <p:nvSpPr>
          <p:cNvPr id="8" name="TextBox 7">
            <a:extLst>
              <a:ext uri="{FF2B5EF4-FFF2-40B4-BE49-F238E27FC236}">
                <a16:creationId xmlns:a16="http://schemas.microsoft.com/office/drawing/2014/main" id="{BE453195-1B11-614C-BCD3-26FC82731D37}"/>
              </a:ext>
            </a:extLst>
          </p:cNvPr>
          <p:cNvSpPr txBox="1"/>
          <p:nvPr/>
        </p:nvSpPr>
        <p:spPr>
          <a:xfrm>
            <a:off x="3693846" y="3183537"/>
            <a:ext cx="15673136" cy="1000274"/>
          </a:xfrm>
          <a:prstGeom prst="rect">
            <a:avLst/>
          </a:prstGeom>
          <a:noFill/>
        </p:spPr>
        <p:txBody>
          <a:bodyPr wrap="square" rtlCol="0">
            <a:spAutoFit/>
          </a:bodyPr>
          <a:lstStyle/>
          <a:p>
            <a:pPr marL="457200" indent="-457200">
              <a:spcAft>
                <a:spcPts val="600"/>
              </a:spcAft>
              <a:buBlip>
                <a:blip r:embed="rId4"/>
              </a:buBlip>
            </a:pPr>
            <a:r>
              <a:rPr lang="en-US" sz="2800" dirty="0">
                <a:solidFill>
                  <a:prstClr val="black"/>
                </a:solidFill>
                <a:latin typeface="Atkinson Hyperlegible Bold" panose="020B0604020202020204" charset="0"/>
              </a:rPr>
              <a:t>Village of the aunt of Ms M </a:t>
            </a:r>
          </a:p>
          <a:p>
            <a:pPr marL="914400" lvl="1" indent="-457200">
              <a:buClr>
                <a:srgbClr val="209D94"/>
              </a:buClr>
              <a:buFont typeface="Arial" panose="020B0604020202020204" pitchFamily="34" charset="0"/>
              <a:buChar char="•"/>
            </a:pPr>
            <a:r>
              <a:rPr lang="en-US" sz="2600" dirty="0">
                <a:solidFill>
                  <a:prstClr val="black"/>
                </a:solidFill>
                <a:latin typeface="Atkinson Hyperlegible" panose="020B0604020202020204" charset="0"/>
              </a:rPr>
              <a:t>Unimproved sanitation facilities</a:t>
            </a:r>
          </a:p>
        </p:txBody>
      </p:sp>
      <p:sp>
        <p:nvSpPr>
          <p:cNvPr id="11" name="TextBox 10">
            <a:extLst>
              <a:ext uri="{FF2B5EF4-FFF2-40B4-BE49-F238E27FC236}">
                <a16:creationId xmlns:a16="http://schemas.microsoft.com/office/drawing/2014/main" id="{5FEBE4DF-8913-219E-3EC3-8CB23ED3DB0E}"/>
              </a:ext>
            </a:extLst>
          </p:cNvPr>
          <p:cNvSpPr txBox="1"/>
          <p:nvPr/>
        </p:nvSpPr>
        <p:spPr>
          <a:xfrm>
            <a:off x="883650" y="5000903"/>
            <a:ext cx="168816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2)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Recommendations to prevent this and when</a:t>
            </a:r>
          </a:p>
        </p:txBody>
      </p:sp>
      <p:sp>
        <p:nvSpPr>
          <p:cNvPr id="13" name="TextBox 12">
            <a:extLst>
              <a:ext uri="{FF2B5EF4-FFF2-40B4-BE49-F238E27FC236}">
                <a16:creationId xmlns:a16="http://schemas.microsoft.com/office/drawing/2014/main" id="{640AA170-3A00-5393-DCCE-49C1737A71E6}"/>
              </a:ext>
            </a:extLst>
          </p:cNvPr>
          <p:cNvSpPr txBox="1"/>
          <p:nvPr/>
        </p:nvSpPr>
        <p:spPr>
          <a:xfrm>
            <a:off x="3490646" y="5766073"/>
            <a:ext cx="15673136" cy="969496"/>
          </a:xfrm>
          <a:prstGeom prst="rect">
            <a:avLst/>
          </a:prstGeom>
          <a:noFill/>
        </p:spPr>
        <p:txBody>
          <a:bodyPr wrap="square" lIns="91440" tIns="45720" rIns="91440" bIns="45720" rtlCol="0" anchor="t">
            <a:spAutoFit/>
          </a:bodyPr>
          <a:lstStyle/>
          <a:p>
            <a:pPr marL="457200" indent="-457200">
              <a:spcAft>
                <a:spcPts val="600"/>
              </a:spcAft>
              <a:buBlip>
                <a:blip r:embed="rId4"/>
              </a:buBlip>
            </a:pPr>
            <a:r>
              <a:rPr lang="en-US" sz="2600" dirty="0">
                <a:solidFill>
                  <a:prstClr val="black"/>
                </a:solidFill>
                <a:latin typeface="Atkinson Hyperlegible Bold" panose="020B0604020202020204" charset="0"/>
              </a:rPr>
              <a:t>As soon as </a:t>
            </a:r>
            <a:r>
              <a:rPr lang="en-US" sz="2600" dirty="0">
                <a:solidFill>
                  <a:prstClr val="black"/>
                </a:solidFill>
                <a:latin typeface="Atkinson Hyperlegible" panose="020B0604020202020204" charset="0"/>
              </a:rPr>
              <a:t>the investigation indicated that Ms M’s aunt provided care to Ms M</a:t>
            </a:r>
          </a:p>
          <a:p>
            <a:pPr marL="914400" lvl="1" indent="-457200">
              <a:buClr>
                <a:srgbClr val="209D94"/>
              </a:buClr>
              <a:buFont typeface="Arial" panose="020B0604020202020204" pitchFamily="34" charset="0"/>
              <a:buChar char="•"/>
            </a:pPr>
            <a:r>
              <a:rPr lang="en-US" sz="2600" dirty="0">
                <a:solidFill>
                  <a:prstClr val="black"/>
                </a:solidFill>
                <a:latin typeface="Atkinson Hyperlegible Bold" panose="020B0604020202020204" charset="0"/>
              </a:rPr>
              <a:t>Before she became symptomatic</a:t>
            </a:r>
          </a:p>
        </p:txBody>
      </p:sp>
      <p:pic>
        <p:nvPicPr>
          <p:cNvPr id="3" name="Picture 2">
            <a:extLst>
              <a:ext uri="{FF2B5EF4-FFF2-40B4-BE49-F238E27FC236}">
                <a16:creationId xmlns:a16="http://schemas.microsoft.com/office/drawing/2014/main" id="{D514D862-B035-2D1C-97B6-0AB5549FC988}"/>
              </a:ext>
            </a:extLst>
          </p:cNvPr>
          <p:cNvPicPr>
            <a:picLocks noChangeAspect="1"/>
          </p:cNvPicPr>
          <p:nvPr/>
        </p:nvPicPr>
        <p:blipFill>
          <a:blip r:embed="rId5"/>
          <a:stretch>
            <a:fillRect/>
          </a:stretch>
        </p:blipFill>
        <p:spPr>
          <a:xfrm>
            <a:off x="1031425" y="-119137"/>
            <a:ext cx="3731075" cy="1755800"/>
          </a:xfrm>
          <a:prstGeom prst="rect">
            <a:avLst/>
          </a:prstGeom>
        </p:spPr>
      </p:pic>
      <p:sp>
        <p:nvSpPr>
          <p:cNvPr id="12" name="TextBox 11">
            <a:extLst>
              <a:ext uri="{FF2B5EF4-FFF2-40B4-BE49-F238E27FC236}">
                <a16:creationId xmlns:a16="http://schemas.microsoft.com/office/drawing/2014/main" id="{D6578855-0055-9E27-D3D6-60A4C74EB8AD}"/>
              </a:ext>
            </a:extLst>
          </p:cNvPr>
          <p:cNvSpPr txBox="1"/>
          <p:nvPr/>
        </p:nvSpPr>
        <p:spPr>
          <a:xfrm>
            <a:off x="2982614" y="7050085"/>
            <a:ext cx="15556112" cy="295465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200"/>
              </a:spcAft>
              <a:buClrTx/>
              <a:buSzTx/>
              <a:buBlip>
                <a:blip r:embed="rId4"/>
              </a:buBlip>
              <a:tabLst/>
              <a:defRPr/>
            </a:pPr>
            <a:r>
              <a:rPr kumimoji="0" lang="en-US" sz="2600" b="0" i="0" u="none" strike="noStrike" kern="1200" cap="none" spc="0" normalizeH="0" baseline="0" noProof="0" dirty="0">
                <a:ln>
                  <a:noFill/>
                </a:ln>
                <a:solidFill>
                  <a:srgbClr val="F7D1AF"/>
                </a:solidFill>
                <a:effectLst/>
                <a:uLnTx/>
                <a:uFillTx/>
                <a:latin typeface="Atkinson Hyperlegible Bold" panose="020B0604020202020204" charset="0"/>
                <a:ea typeface="+mn-ea"/>
                <a:cs typeface="+mn-cs"/>
              </a:rPr>
              <a:t>For example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Ms M’s aunt:</a:t>
            </a:r>
          </a:p>
          <a:p>
            <a:pPr marL="1371600" lvl="2" indent="-457200">
              <a:spcAft>
                <a:spcPts val="1200"/>
              </a:spcAft>
              <a:buClr>
                <a:srgbClr val="4DB1A9"/>
              </a:buClr>
              <a:buFont typeface="Arial" panose="020B0604020202020204" pitchFamily="34" charset="0"/>
              <a:buChar char="•"/>
              <a:defRPr/>
            </a:pPr>
            <a:r>
              <a:rPr lang="en-US" sz="2600" dirty="0">
                <a:solidFill>
                  <a:prstClr val="black"/>
                </a:solidFill>
                <a:latin typeface="Atkinson Hyperlegible" panose="020B0604020202020204" charset="0"/>
              </a:rPr>
              <a:t>I</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nformed</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about how cholera is spread and what to do if she developed AWD</a:t>
            </a:r>
          </a:p>
          <a:p>
            <a:pPr marL="1371600" lvl="2" indent="-457200">
              <a:spcAft>
                <a:spcPts val="1200"/>
              </a:spcAft>
              <a:buClr>
                <a:srgbClr val="4DB1A9"/>
              </a:buClr>
              <a:buFont typeface="Arial" panose="020B0604020202020204" pitchFamily="34" charset="0"/>
              <a:buChar char="•"/>
              <a:defRPr/>
            </a:pPr>
            <a:r>
              <a:rPr lang="en-US" sz="2600" dirty="0">
                <a:solidFill>
                  <a:prstClr val="black"/>
                </a:solidFill>
                <a:latin typeface="Atkinson Hyperlegible"/>
              </a:rPr>
              <a:t>P</a:t>
            </a:r>
            <a:r>
              <a:rPr kumimoji="0" lang="en-US" sz="2600" b="0" i="0" u="none" strike="noStrike" kern="1200" cap="none" spc="0" normalizeH="0" baseline="0" noProof="0" dirty="0" err="1">
                <a:ln>
                  <a:noFill/>
                </a:ln>
                <a:solidFill>
                  <a:prstClr val="black"/>
                </a:solidFill>
                <a:effectLst/>
                <a:uLnTx/>
                <a:uFillTx/>
                <a:latin typeface="Atkinson Hyperlegible"/>
                <a:ea typeface="+mn-ea"/>
                <a:cs typeface="+mn-cs"/>
              </a:rPr>
              <a:t>rovided</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with hygiene kits</a:t>
            </a:r>
          </a:p>
          <a:p>
            <a:pPr marL="1371600" lvl="2" indent="-457200">
              <a:buClr>
                <a:srgbClr val="4DB1A9"/>
              </a:buClr>
              <a:buFont typeface="Arial" panose="020B0604020202020204" pitchFamily="34" charset="0"/>
              <a:buChar char="•"/>
              <a:defRPr/>
            </a:pPr>
            <a:r>
              <a:rPr lang="en-US" sz="2600" dirty="0">
                <a:solidFill>
                  <a:prstClr val="black"/>
                </a:solidFill>
                <a:latin typeface="Atkinson Hyperlegible" panose="020B0604020202020204" charset="0"/>
              </a:rPr>
              <a:t>E</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ncouraged</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to stay at her niece’s home during the incubation period depending on the sanitation facilities she could have access to in her village</a:t>
            </a:r>
          </a:p>
          <a:p>
            <a:pPr marL="2286000" lvl="4" indent="-457200">
              <a:spcAft>
                <a:spcPts val="1200"/>
              </a:spcAft>
              <a:buClr>
                <a:srgbClr val="4DB1A9"/>
              </a:buClr>
              <a:buFont typeface="Courier New" panose="02070309020205020404" pitchFamily="49" charset="0"/>
              <a:buChar char="o"/>
              <a:defRPr/>
            </a:pPr>
            <a:r>
              <a:rPr lang="en-US" sz="2600" dirty="0">
                <a:solidFill>
                  <a:prstClr val="black"/>
                </a:solidFill>
                <a:latin typeface="Atkinson Hyperlegible" panose="020B0604020202020204" charset="0"/>
              </a:rPr>
              <a:t> 5 days / at least until 30 June</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10" name="Picture 9">
            <a:extLst>
              <a:ext uri="{FF2B5EF4-FFF2-40B4-BE49-F238E27FC236}">
                <a16:creationId xmlns:a16="http://schemas.microsoft.com/office/drawing/2014/main" id="{702B01C0-20BE-1EDF-FCEF-4679F4BFD198}"/>
              </a:ext>
            </a:extLst>
          </p:cNvPr>
          <p:cNvPicPr>
            <a:picLocks noChangeAspect="1"/>
          </p:cNvPicPr>
          <p:nvPr/>
        </p:nvPicPr>
        <p:blipFill>
          <a:blip r:embed="rId6"/>
          <a:stretch>
            <a:fillRect/>
          </a:stretch>
        </p:blipFill>
        <p:spPr>
          <a:xfrm>
            <a:off x="883650" y="7523577"/>
            <a:ext cx="2619375" cy="2247900"/>
          </a:xfrm>
          <a:prstGeom prst="rect">
            <a:avLst/>
          </a:prstGeom>
        </p:spPr>
      </p:pic>
      <p:pic>
        <p:nvPicPr>
          <p:cNvPr id="15" name="Picture 14">
            <a:extLst>
              <a:ext uri="{FF2B5EF4-FFF2-40B4-BE49-F238E27FC236}">
                <a16:creationId xmlns:a16="http://schemas.microsoft.com/office/drawing/2014/main" id="{7B5EAC7A-3224-C028-3033-301B156E4F6C}"/>
              </a:ext>
            </a:extLst>
          </p:cNvPr>
          <p:cNvPicPr>
            <a:picLocks noChangeAspect="1"/>
          </p:cNvPicPr>
          <p:nvPr/>
        </p:nvPicPr>
        <p:blipFill>
          <a:blip r:embed="rId7"/>
          <a:stretch>
            <a:fillRect/>
          </a:stretch>
        </p:blipFill>
        <p:spPr>
          <a:xfrm>
            <a:off x="1222043" y="5737875"/>
            <a:ext cx="1760571" cy="1445245"/>
          </a:xfrm>
          <a:prstGeom prst="rect">
            <a:avLst/>
          </a:prstGeom>
        </p:spPr>
      </p:pic>
      <p:sp>
        <p:nvSpPr>
          <p:cNvPr id="9" name="Slide Number Placeholder 8">
            <a:extLst>
              <a:ext uri="{FF2B5EF4-FFF2-40B4-BE49-F238E27FC236}">
                <a16:creationId xmlns:a16="http://schemas.microsoft.com/office/drawing/2014/main" id="{71A8F116-7A9F-B4BE-890C-1694E3B60BBD}"/>
              </a:ext>
            </a:extLst>
          </p:cNvPr>
          <p:cNvSpPr>
            <a:spLocks noGrp="1"/>
          </p:cNvSpPr>
          <p:nvPr>
            <p:ph type="sldNum" sz="quarter" idx="12"/>
          </p:nvPr>
        </p:nvSpPr>
        <p:spPr>
          <a:xfrm>
            <a:off x="15513153" y="9420279"/>
            <a:ext cx="2133600" cy="365125"/>
          </a:xfrm>
        </p:spPr>
        <p:txBody>
          <a:bodyPr/>
          <a:lstStyle/>
          <a:p>
            <a:fld id="{B6F15528-21DE-4FAA-801E-634DDDAF4B2B}" type="slidenum">
              <a:rPr lang="en-US" smtClean="0"/>
              <a:pPr/>
              <a:t>36</a:t>
            </a:fld>
            <a:endParaRPr lang="en-US" dirty="0"/>
          </a:p>
        </p:txBody>
      </p:sp>
    </p:spTree>
    <p:extLst>
      <p:ext uri="{BB962C8B-B14F-4D97-AF65-F5344CB8AC3E}">
        <p14:creationId xmlns:p14="http://schemas.microsoft.com/office/powerpoint/2010/main" val="3314454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876039-2830-CDED-42DB-072877E00FE3}"/>
              </a:ext>
            </a:extLst>
          </p:cNvPr>
          <p:cNvPicPr>
            <a:picLocks noChangeAspect="1"/>
          </p:cNvPicPr>
          <p:nvPr/>
        </p:nvPicPr>
        <p:blipFill>
          <a:blip r:embed="rId3"/>
          <a:stretch>
            <a:fillRect/>
          </a:stretch>
        </p:blipFill>
        <p:spPr>
          <a:xfrm>
            <a:off x="883649" y="6800337"/>
            <a:ext cx="2827973" cy="2839107"/>
          </a:xfrm>
          <a:prstGeom prst="rect">
            <a:avLst/>
          </a:prstGeom>
        </p:spPr>
      </p:pic>
      <p:sp>
        <p:nvSpPr>
          <p:cNvPr id="5" name="Freeform 8">
            <a:extLst>
              <a:ext uri="{FF2B5EF4-FFF2-40B4-BE49-F238E27FC236}">
                <a16:creationId xmlns:a16="http://schemas.microsoft.com/office/drawing/2014/main" id="{BA15E36E-E850-004C-1CE5-C7FDC8D5C41C}"/>
              </a:ext>
            </a:extLst>
          </p:cNvPr>
          <p:cNvSpPr/>
          <p:nvPr/>
        </p:nvSpPr>
        <p:spPr>
          <a:xfrm>
            <a:off x="-381000" y="-239946"/>
            <a:ext cx="8594558"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C30F2FF-7F31-2230-60CD-007209EE1D8F}"/>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49B8AB0-084A-226D-1ABB-EE0B363CF954}"/>
              </a:ext>
            </a:extLst>
          </p:cNvPr>
          <p:cNvSpPr txBox="1"/>
          <p:nvPr/>
        </p:nvSpPr>
        <p:spPr>
          <a:xfrm>
            <a:off x="883650" y="2067109"/>
            <a:ext cx="17305422" cy="1169551"/>
          </a:xfrm>
          <a:prstGeom prst="rect">
            <a:avLst/>
          </a:prstGeom>
          <a:noFill/>
        </p:spPr>
        <p:txBody>
          <a:bodyPr wrap="square">
            <a:spAutoFit/>
          </a:bodyPr>
          <a:lstStyle/>
          <a:p>
            <a:pPr marL="514350" indent="-514350">
              <a:spcAft>
                <a:spcPts val="1200"/>
              </a:spcAft>
              <a:buFont typeface="+mj-lt"/>
              <a:buAutoNum type="arabicParenR" startAt="3"/>
              <a:defRPr/>
            </a:pPr>
            <a:r>
              <a:rPr kumimoji="0" lang="en-US" sz="280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20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O</a:t>
            </a:r>
            <a:r>
              <a:rPr lang="en-US" sz="32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ther</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risks for secondary transmission</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dirty="0">
              <a:ln>
                <a:noFill/>
              </a:ln>
              <a:solidFill>
                <a:srgbClr val="4DB1A9"/>
              </a:solidFill>
              <a:effectLst/>
              <a:uLnTx/>
              <a:uFillTx/>
              <a:latin typeface="Cavolini" panose="03000502040302020204" pitchFamily="66" charset="0"/>
              <a:ea typeface="+mn-ea"/>
              <a:cs typeface="Cavolini" panose="03000502040302020204" pitchFamily="66" charset="0"/>
            </a:endParaRPr>
          </a:p>
        </p:txBody>
      </p:sp>
      <p:sp>
        <p:nvSpPr>
          <p:cNvPr id="8" name="TextBox 7">
            <a:extLst>
              <a:ext uri="{FF2B5EF4-FFF2-40B4-BE49-F238E27FC236}">
                <a16:creationId xmlns:a16="http://schemas.microsoft.com/office/drawing/2014/main" id="{BE453195-1B11-614C-BCD3-26FC82731D37}"/>
              </a:ext>
            </a:extLst>
          </p:cNvPr>
          <p:cNvSpPr txBox="1"/>
          <p:nvPr/>
        </p:nvSpPr>
        <p:spPr>
          <a:xfrm>
            <a:off x="3399586" y="2809176"/>
            <a:ext cx="13761452"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Blip>
                <a:blip r:embed="rId4"/>
              </a:buBlip>
              <a:tabLst/>
              <a:defRPr/>
            </a:pP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rPr>
              <a:t>Ambulances</a:t>
            </a:r>
          </a:p>
          <a:p>
            <a:pPr marL="914400" lvl="1" indent="-457200">
              <a:spcAft>
                <a:spcPts val="600"/>
              </a:spcAft>
              <a:buClr>
                <a:srgbClr val="209D94"/>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Mr and Ms M may have contaminated the ambulances with feces/vomits</a:t>
            </a:r>
          </a:p>
          <a:p>
            <a:pPr marL="914400" lvl="1" indent="-457200">
              <a:spcAft>
                <a:spcPts val="600"/>
              </a:spcAft>
              <a:buClr>
                <a:srgbClr val="209D94"/>
              </a:buClr>
              <a:buFont typeface="Arial" panose="020B0604020202020204" pitchFamily="34" charset="0"/>
              <a:buChar char="•"/>
              <a:defRPr/>
            </a:pPr>
            <a:r>
              <a:rPr lang="en-US" sz="2600" dirty="0">
                <a:solidFill>
                  <a:prstClr val="black"/>
                </a:solidFill>
                <a:latin typeface="Atkinson Hyperlegible" panose="020B0604020202020204" charset="0"/>
              </a:rPr>
              <a:t>A</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mbulance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drivers and other patients transported in the vehicles (if not </a:t>
            </a:r>
            <a:r>
              <a:rPr lang="en-US" sz="2600" dirty="0">
                <a:solidFill>
                  <a:prstClr val="black"/>
                </a:solidFill>
                <a:latin typeface="Atkinson Hyperlegible" panose="020B0604020202020204" charset="0"/>
              </a:rPr>
              <a:t>cleaned according to appropriate protocols)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could be at risk of exposure</a:t>
            </a:r>
          </a:p>
        </p:txBody>
      </p:sp>
      <p:sp>
        <p:nvSpPr>
          <p:cNvPr id="11" name="TextBox 10">
            <a:extLst>
              <a:ext uri="{FF2B5EF4-FFF2-40B4-BE49-F238E27FC236}">
                <a16:creationId xmlns:a16="http://schemas.microsoft.com/office/drawing/2014/main" id="{5FEBE4DF-8913-219E-3EC3-8CB23ED3DB0E}"/>
              </a:ext>
            </a:extLst>
          </p:cNvPr>
          <p:cNvSpPr txBox="1"/>
          <p:nvPr/>
        </p:nvSpPr>
        <p:spPr>
          <a:xfrm>
            <a:off x="883650" y="6389512"/>
            <a:ext cx="168816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4DB1A9"/>
                </a:solidFill>
                <a:effectLst/>
                <a:uLnTx/>
                <a:uFillTx/>
                <a:latin typeface="Cavolini" panose="03000502040302020204" pitchFamily="66" charset="0"/>
                <a:ea typeface="+mn-ea"/>
                <a:cs typeface="Cavolini" panose="03000502040302020204" pitchFamily="66" charset="0"/>
              </a:rPr>
              <a:t>4)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Recommendations to prevent this</a:t>
            </a:r>
          </a:p>
        </p:txBody>
      </p:sp>
      <p:sp>
        <p:nvSpPr>
          <p:cNvPr id="13" name="TextBox 12">
            <a:extLst>
              <a:ext uri="{FF2B5EF4-FFF2-40B4-BE49-F238E27FC236}">
                <a16:creationId xmlns:a16="http://schemas.microsoft.com/office/drawing/2014/main" id="{640AA170-3A00-5393-DCCE-49C1737A71E6}"/>
              </a:ext>
            </a:extLst>
          </p:cNvPr>
          <p:cNvSpPr txBox="1"/>
          <p:nvPr/>
        </p:nvSpPr>
        <p:spPr>
          <a:xfrm>
            <a:off x="3711622" y="7146267"/>
            <a:ext cx="16559467" cy="2077492"/>
          </a:xfrm>
          <a:prstGeom prst="rect">
            <a:avLst/>
          </a:prstGeom>
          <a:noFill/>
        </p:spPr>
        <p:txBody>
          <a:bodyPr wrap="square" rtlCol="0">
            <a:spAutoFit/>
          </a:bodyPr>
          <a:lstStyle/>
          <a:p>
            <a:pPr marL="457200" indent="-457200">
              <a:spcAft>
                <a:spcPts val="1800"/>
              </a:spcAft>
              <a:buBlip>
                <a:blip r:embed="rId4"/>
              </a:buBlip>
              <a:defRPr/>
            </a:pPr>
            <a:r>
              <a:rPr lang="en-US" sz="2600" dirty="0">
                <a:solidFill>
                  <a:srgbClr val="F7D1AF"/>
                </a:solidFill>
                <a:latin typeface="Atkinson Hyperlegible Bold" panose="020B0604020202020204" charset="0"/>
              </a:rPr>
              <a:t>For example </a:t>
            </a:r>
          </a:p>
          <a:p>
            <a:pPr marL="914400" lvl="1" indent="-457200">
              <a:spcAft>
                <a:spcPts val="600"/>
              </a:spcAft>
              <a:buClr>
                <a:srgbClr val="209D94"/>
              </a:buClr>
              <a:buFont typeface="Arial" panose="020B0604020202020204" pitchFamily="34" charset="0"/>
              <a:buChar char="•"/>
              <a:defRPr/>
            </a:pPr>
            <a:r>
              <a:rPr lang="en-US" sz="2600" dirty="0">
                <a:solidFill>
                  <a:prstClr val="black"/>
                </a:solidFill>
                <a:latin typeface="Atkinson Hyperlegible Bold" panose="020B0604020202020204" charset="0"/>
              </a:rPr>
              <a:t>Trace</a:t>
            </a:r>
            <a:r>
              <a:rPr lang="en-US" sz="2600" dirty="0">
                <a:solidFill>
                  <a:prstClr val="black"/>
                </a:solidFill>
                <a:latin typeface="Atkinson Hyperlegible" panose="020B0604020202020204" charset="0"/>
              </a:rPr>
              <a:t> the ambulance drivers that transported Mr and Ms M</a:t>
            </a:r>
          </a:p>
          <a:p>
            <a:pPr marL="914400" lvl="1" indent="-457200">
              <a:spcAft>
                <a:spcPts val="600"/>
              </a:spcAft>
              <a:buClr>
                <a:srgbClr val="209D94"/>
              </a:buClr>
              <a:buFont typeface="Arial" panose="020B0604020202020204" pitchFamily="34" charset="0"/>
              <a:buChar char="•"/>
              <a:defRPr/>
            </a:pPr>
            <a:r>
              <a:rPr lang="en-US" sz="2600" dirty="0">
                <a:solidFill>
                  <a:prstClr val="black"/>
                </a:solidFill>
                <a:latin typeface="Atkinson Hyperlegible Bold" panose="020B0604020202020204" charset="0"/>
              </a:rPr>
              <a:t>Trace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hospital staff who provided care to Mr and Ms M</a:t>
            </a:r>
          </a:p>
          <a:p>
            <a:pPr marL="914400" lvl="1" indent="-457200">
              <a:spcAft>
                <a:spcPts val="600"/>
              </a:spcAft>
              <a:buClr>
                <a:srgbClr val="209D94"/>
              </a:buClr>
              <a:buFont typeface="Arial" panose="020B0604020202020204" pitchFamily="34" charset="0"/>
              <a:buChar char="•"/>
              <a:defRPr/>
            </a:pPr>
            <a:r>
              <a:rPr lang="en-US" sz="2600" dirty="0">
                <a:solidFill>
                  <a:prstClr val="black"/>
                </a:solidFill>
                <a:latin typeface="Atkinson Hyperlegible Bold" panose="020B0604020202020204" charset="0"/>
              </a:rPr>
              <a:t>Interview</a:t>
            </a:r>
            <a:r>
              <a:rPr lang="en-US" sz="2600" dirty="0">
                <a:solidFill>
                  <a:prstClr val="black"/>
                </a:solidFill>
                <a:latin typeface="Atkinson Hyperlegible" panose="020B0604020202020204" charset="0"/>
              </a:rPr>
              <a:t> them to assess the risk of exposure and </a:t>
            </a:r>
            <a:r>
              <a:rPr lang="en-US" sz="2600" dirty="0">
                <a:solidFill>
                  <a:prstClr val="black"/>
                </a:solidFill>
                <a:latin typeface="Atkinson Hyperlegible Bold" panose="020B0604020202020204" charset="0"/>
              </a:rPr>
              <a:t>determine how to mitigate risks</a:t>
            </a:r>
            <a:endParaRPr lang="en-US" sz="2600" dirty="0">
              <a:solidFill>
                <a:prstClr val="black"/>
              </a:solidFill>
              <a:latin typeface="Atkinson Hyperlegible" panose="020B0604020202020204" charset="0"/>
            </a:endParaRPr>
          </a:p>
        </p:txBody>
      </p:sp>
      <p:sp>
        <p:nvSpPr>
          <p:cNvPr id="3" name="TextBox 2">
            <a:extLst>
              <a:ext uri="{FF2B5EF4-FFF2-40B4-BE49-F238E27FC236}">
                <a16:creationId xmlns:a16="http://schemas.microsoft.com/office/drawing/2014/main" id="{0B92ED03-B1E2-E4E3-C7C3-14C914EEA061}"/>
              </a:ext>
            </a:extLst>
          </p:cNvPr>
          <p:cNvSpPr txBox="1"/>
          <p:nvPr/>
        </p:nvSpPr>
        <p:spPr>
          <a:xfrm>
            <a:off x="3486030" y="4949110"/>
            <a:ext cx="15673136" cy="9694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Blip>
                <a:blip r:embed="rId4"/>
              </a:buBlip>
              <a:tabLst/>
              <a:defRPr/>
            </a:pP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rPr>
              <a:t>Hospital</a:t>
            </a:r>
          </a:p>
          <a:p>
            <a:pPr marL="914400" lvl="1" indent="-457200">
              <a:buClr>
                <a:srgbClr val="209D94"/>
              </a:buClr>
              <a:buFont typeface="Arial" panose="020B0604020202020204" pitchFamily="34" charset="0"/>
              <a:buChar char="•"/>
              <a:defRPr/>
            </a:pPr>
            <a:r>
              <a:rPr lang="en-US" sz="2600" dirty="0">
                <a:solidFill>
                  <a:prstClr val="black"/>
                </a:solidFill>
                <a:latin typeface="Atkinson Hyperlegible" panose="020B0604020202020204" charset="0"/>
              </a:rPr>
              <a:t>Reportedly high IPC standards, but breaches in IPC protocols cannot be excluded</a:t>
            </a:r>
          </a:p>
        </p:txBody>
      </p:sp>
      <p:pic>
        <p:nvPicPr>
          <p:cNvPr id="4" name="Picture 3">
            <a:extLst>
              <a:ext uri="{FF2B5EF4-FFF2-40B4-BE49-F238E27FC236}">
                <a16:creationId xmlns:a16="http://schemas.microsoft.com/office/drawing/2014/main" id="{04050CF5-90F1-E552-0D50-ABC006234543}"/>
              </a:ext>
            </a:extLst>
          </p:cNvPr>
          <p:cNvPicPr>
            <a:picLocks noChangeAspect="1"/>
          </p:cNvPicPr>
          <p:nvPr/>
        </p:nvPicPr>
        <p:blipFill>
          <a:blip r:embed="rId5"/>
          <a:stretch>
            <a:fillRect/>
          </a:stretch>
        </p:blipFill>
        <p:spPr>
          <a:xfrm>
            <a:off x="1031425" y="-119137"/>
            <a:ext cx="3731075" cy="1755800"/>
          </a:xfrm>
          <a:prstGeom prst="rect">
            <a:avLst/>
          </a:prstGeom>
        </p:spPr>
      </p:pic>
      <p:pic>
        <p:nvPicPr>
          <p:cNvPr id="10" name="Picture 9">
            <a:extLst>
              <a:ext uri="{FF2B5EF4-FFF2-40B4-BE49-F238E27FC236}">
                <a16:creationId xmlns:a16="http://schemas.microsoft.com/office/drawing/2014/main" id="{F9AD3A2D-62E1-31D7-ED5C-BAD30E6E9A1B}"/>
              </a:ext>
            </a:extLst>
          </p:cNvPr>
          <p:cNvPicPr>
            <a:picLocks noChangeAspect="1"/>
          </p:cNvPicPr>
          <p:nvPr/>
        </p:nvPicPr>
        <p:blipFill>
          <a:blip r:embed="rId6"/>
          <a:stretch>
            <a:fillRect/>
          </a:stretch>
        </p:blipFill>
        <p:spPr>
          <a:xfrm>
            <a:off x="1387847" y="2926046"/>
            <a:ext cx="1769554" cy="1383469"/>
          </a:xfrm>
          <a:prstGeom prst="rect">
            <a:avLst/>
          </a:prstGeom>
        </p:spPr>
      </p:pic>
      <p:pic>
        <p:nvPicPr>
          <p:cNvPr id="14" name="Picture 13">
            <a:extLst>
              <a:ext uri="{FF2B5EF4-FFF2-40B4-BE49-F238E27FC236}">
                <a16:creationId xmlns:a16="http://schemas.microsoft.com/office/drawing/2014/main" id="{BE664D05-0FD3-BEB4-7E54-E7113FFB4CE4}"/>
              </a:ext>
            </a:extLst>
          </p:cNvPr>
          <p:cNvPicPr>
            <a:picLocks noChangeAspect="1"/>
          </p:cNvPicPr>
          <p:nvPr/>
        </p:nvPicPr>
        <p:blipFill>
          <a:blip r:embed="rId7"/>
          <a:stretch>
            <a:fillRect/>
          </a:stretch>
        </p:blipFill>
        <p:spPr>
          <a:xfrm>
            <a:off x="1312584" y="4362702"/>
            <a:ext cx="1920079" cy="1882133"/>
          </a:xfrm>
          <a:prstGeom prst="rect">
            <a:avLst/>
          </a:prstGeom>
        </p:spPr>
      </p:pic>
      <p:sp>
        <p:nvSpPr>
          <p:cNvPr id="9" name="Slide Number Placeholder 8">
            <a:extLst>
              <a:ext uri="{FF2B5EF4-FFF2-40B4-BE49-F238E27FC236}">
                <a16:creationId xmlns:a16="http://schemas.microsoft.com/office/drawing/2014/main" id="{CBD9FE07-107E-6EB4-103C-B50EB7C26929}"/>
              </a:ext>
            </a:extLst>
          </p:cNvPr>
          <p:cNvSpPr>
            <a:spLocks noGrp="1"/>
          </p:cNvSpPr>
          <p:nvPr>
            <p:ph type="sldNum" sz="quarter" idx="12"/>
          </p:nvPr>
        </p:nvSpPr>
        <p:spPr>
          <a:xfrm>
            <a:off x="15523183" y="9572817"/>
            <a:ext cx="2133600" cy="365125"/>
          </a:xfrm>
        </p:spPr>
        <p:txBody>
          <a:bodyPr/>
          <a:lstStyle/>
          <a:p>
            <a:fld id="{B6F15528-21DE-4FAA-801E-634DDDAF4B2B}" type="slidenum">
              <a:rPr lang="en-US" smtClean="0"/>
              <a:pPr/>
              <a:t>37</a:t>
            </a:fld>
            <a:endParaRPr lang="en-US" dirty="0"/>
          </a:p>
        </p:txBody>
      </p:sp>
    </p:spTree>
    <p:extLst>
      <p:ext uri="{BB962C8B-B14F-4D97-AF65-F5344CB8AC3E}">
        <p14:creationId xmlns:p14="http://schemas.microsoft.com/office/powerpoint/2010/main" val="4165512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473545" y="-410533"/>
            <a:ext cx="9617546" cy="1696391"/>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895709" y="443297"/>
            <a:ext cx="1131488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p>
        </p:txBody>
      </p:sp>
      <p:grpSp>
        <p:nvGrpSpPr>
          <p:cNvPr id="6" name="Group 5">
            <a:extLst>
              <a:ext uri="{FF2B5EF4-FFF2-40B4-BE49-F238E27FC236}">
                <a16:creationId xmlns:a16="http://schemas.microsoft.com/office/drawing/2014/main" id="{BBF8FE05-1C53-3BFB-0E8F-12E66BBDF17E}"/>
              </a:ext>
            </a:extLst>
          </p:cNvPr>
          <p:cNvGrpSpPr/>
          <p:nvPr/>
        </p:nvGrpSpPr>
        <p:grpSpPr>
          <a:xfrm>
            <a:off x="-138587" y="2376750"/>
            <a:ext cx="3755003" cy="7281954"/>
            <a:chOff x="-138587" y="2376750"/>
            <a:chExt cx="3755003" cy="7281954"/>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3"/>
            <a:stretch>
              <a:fillRect/>
            </a:stretch>
          </p:blipFill>
          <p:spPr>
            <a:xfrm>
              <a:off x="-138587" y="4168040"/>
              <a:ext cx="3707912" cy="1640038"/>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186045" y="2376750"/>
              <a:ext cx="3383280" cy="1502765"/>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Oversee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and testing</a:t>
              </a:r>
            </a:p>
          </p:txBody>
        </p:sp>
        <p:sp>
          <p:nvSpPr>
            <p:cNvPr id="33" name="Rectangle 32">
              <a:extLst>
                <a:ext uri="{FF2B5EF4-FFF2-40B4-BE49-F238E27FC236}">
                  <a16:creationId xmlns:a16="http://schemas.microsoft.com/office/drawing/2014/main" id="{DB776CC9-700A-8BC3-2877-336F651AF1EB}"/>
                </a:ext>
              </a:extLst>
            </p:cNvPr>
            <p:cNvSpPr/>
            <p:nvPr/>
          </p:nvSpPr>
          <p:spPr>
            <a:xfrm>
              <a:off x="233136" y="6096603"/>
              <a:ext cx="3383280" cy="3562101"/>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DB9EFAEF-50A1-2A5B-F27D-2627B8DDA65B}"/>
                </a:ext>
              </a:extLst>
            </p:cNvPr>
            <p:cNvSpPr txBox="1"/>
            <p:nvPr/>
          </p:nvSpPr>
          <p:spPr>
            <a:xfrm>
              <a:off x="322999" y="6761697"/>
              <a:ext cx="3246326" cy="2092881"/>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Monitor </a:t>
              </a:r>
              <a:r>
                <a:rPr lang="en-US" sz="2600" kern="100" dirty="0">
                  <a:solidFill>
                    <a:prstClr val="black"/>
                  </a:solidFill>
                  <a:latin typeface="Atkinson Hyperlegible" panose="020B0604020202020204" charset="0"/>
                  <a:cs typeface="Times New Roman" panose="02020603050405020304" pitchFamily="18" charset="0"/>
                </a:rPr>
                <a:t>that suspected cases are </a:t>
              </a:r>
              <a:r>
                <a:rPr lang="en-US" sz="2600" kern="100" dirty="0">
                  <a:solidFill>
                    <a:srgbClr val="1B9B91"/>
                  </a:solidFill>
                  <a:latin typeface="Atkinson Hyperlegible Bold" panose="020B0604020202020204" charset="0"/>
                  <a:cs typeface="Times New Roman" panose="02020603050405020304" pitchFamily="18" charset="0"/>
                </a:rPr>
                <a:t>reported daily </a:t>
              </a:r>
              <a:r>
                <a:rPr lang="en-US" sz="2600" kern="100" dirty="0">
                  <a:solidFill>
                    <a:prstClr val="black"/>
                  </a:solidFill>
                  <a:latin typeface="Atkinson Hyperlegible" panose="020B0604020202020204" charset="0"/>
                  <a:cs typeface="Times New Roman" panose="02020603050405020304" pitchFamily="18" charset="0"/>
                </a:rPr>
                <a:t>and that</a:t>
              </a:r>
              <a:r>
                <a:rPr lang="en-US" sz="2600" kern="100" dirty="0">
                  <a:solidFill>
                    <a:prstClr val="black"/>
                  </a:solidFill>
                  <a:latin typeface="Atkinson Hyperlegible Bold" panose="020B0604020202020204" charset="0"/>
                  <a:cs typeface="Times New Roman" panose="02020603050405020304" pitchFamily="18" charset="0"/>
                </a:rPr>
                <a:t> </a:t>
              </a:r>
              <a:r>
                <a:rPr lang="en-US" sz="2600" kern="100" dirty="0">
                  <a:solidFill>
                    <a:srgbClr val="1B9B91"/>
                  </a:solidFill>
                  <a:latin typeface="Atkinson Hyperlegible Bold" panose="020B0604020202020204" charset="0"/>
                  <a:cs typeface="Times New Roman" panose="02020603050405020304" pitchFamily="18" charset="0"/>
                </a:rPr>
                <a:t>ALL </a:t>
              </a:r>
              <a:r>
                <a:rPr lang="en-US" sz="2600" kern="100" dirty="0">
                  <a:solidFill>
                    <a:prstClr val="black"/>
                  </a:solidFill>
                  <a:latin typeface="Atkinson Hyperlegible" panose="020B0604020202020204" charset="0"/>
                  <a:cs typeface="Times New Roman" panose="02020603050405020304" pitchFamily="18" charset="0"/>
                </a:rPr>
                <a:t>suspected cases are</a:t>
              </a:r>
              <a:r>
                <a:rPr lang="en-US" sz="2600" kern="100" dirty="0">
                  <a:solidFill>
                    <a:srgbClr val="1B9B91"/>
                  </a:solidFill>
                  <a:latin typeface="Atkinson Hyperlegible Bold" panose="020B0604020202020204" charset="0"/>
                  <a:cs typeface="Times New Roman" panose="02020603050405020304" pitchFamily="18" charset="0"/>
                </a:rPr>
                <a:t> tested</a:t>
              </a:r>
            </a:p>
          </p:txBody>
        </p:sp>
      </p:grpSp>
      <p:grpSp>
        <p:nvGrpSpPr>
          <p:cNvPr id="8" name="Group 7">
            <a:extLst>
              <a:ext uri="{FF2B5EF4-FFF2-40B4-BE49-F238E27FC236}">
                <a16:creationId xmlns:a16="http://schemas.microsoft.com/office/drawing/2014/main" id="{EF619D7F-C292-F0B3-1ED2-28891CAFEFE1}"/>
              </a:ext>
            </a:extLst>
          </p:cNvPr>
          <p:cNvGrpSpPr/>
          <p:nvPr/>
        </p:nvGrpSpPr>
        <p:grpSpPr>
          <a:xfrm>
            <a:off x="3522799" y="2376750"/>
            <a:ext cx="3772895" cy="7281953"/>
            <a:chOff x="3522799" y="2376750"/>
            <a:chExt cx="3772895" cy="7281953"/>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4"/>
            <a:stretch>
              <a:fillRect/>
            </a:stretch>
          </p:blipFill>
          <p:spPr>
            <a:xfrm>
              <a:off x="3522799" y="3999843"/>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802100" y="2376750"/>
              <a:ext cx="3383280" cy="148652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Transmit, analyze, interpret data</a:t>
              </a:r>
            </a:p>
          </p:txBody>
        </p:sp>
        <p:sp>
          <p:nvSpPr>
            <p:cNvPr id="34" name="Rectangle 33">
              <a:extLst>
                <a:ext uri="{FF2B5EF4-FFF2-40B4-BE49-F238E27FC236}">
                  <a16:creationId xmlns:a16="http://schemas.microsoft.com/office/drawing/2014/main" id="{8FA52255-CA20-7679-A9F9-E6DCA1D504F1}"/>
                </a:ext>
              </a:extLst>
            </p:cNvPr>
            <p:cNvSpPr/>
            <p:nvPr/>
          </p:nvSpPr>
          <p:spPr>
            <a:xfrm>
              <a:off x="3912414" y="6096602"/>
              <a:ext cx="3383280" cy="3562101"/>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394E0066-4D4E-77FC-F618-8A9995039798}"/>
                </a:ext>
              </a:extLst>
            </p:cNvPr>
            <p:cNvSpPr txBox="1"/>
            <p:nvPr/>
          </p:nvSpPr>
          <p:spPr>
            <a:xfrm>
              <a:off x="3957748" y="7070508"/>
              <a:ext cx="3292010" cy="1292662"/>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Analyze </a:t>
              </a:r>
              <a:r>
                <a:rPr lang="en-US" sz="2600" kern="100" dirty="0">
                  <a:solidFill>
                    <a:prstClr val="black"/>
                  </a:solidFill>
                  <a:latin typeface="Atkinson Hyperlegible" panose="020B0604020202020204" charset="0"/>
                  <a:cs typeface="Times New Roman" panose="02020603050405020304" pitchFamily="18" charset="0"/>
                </a:rPr>
                <a:t>the reported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data and test results </a:t>
              </a:r>
              <a:r>
                <a:rPr lang="en-US" sz="2600" kern="100" dirty="0">
                  <a:solidFill>
                    <a:srgbClr val="1B9B91"/>
                  </a:solidFill>
                  <a:latin typeface="Atkinson Hyperlegible Bold" panose="020B0604020202020204" charset="0"/>
                  <a:cs typeface="Times New Roman" panose="02020603050405020304" pitchFamily="18" charset="0"/>
                </a:rPr>
                <a:t>daily</a:t>
              </a:r>
            </a:p>
          </p:txBody>
        </p:sp>
      </p:grpSp>
      <p:grpSp>
        <p:nvGrpSpPr>
          <p:cNvPr id="17" name="Group 16">
            <a:extLst>
              <a:ext uri="{FF2B5EF4-FFF2-40B4-BE49-F238E27FC236}">
                <a16:creationId xmlns:a16="http://schemas.microsoft.com/office/drawing/2014/main" id="{101E6E17-E05D-5B18-FDD7-1A37148B7E05}"/>
              </a:ext>
            </a:extLst>
          </p:cNvPr>
          <p:cNvGrpSpPr/>
          <p:nvPr/>
        </p:nvGrpSpPr>
        <p:grpSpPr>
          <a:xfrm>
            <a:off x="11133833" y="2365975"/>
            <a:ext cx="3474481" cy="7292727"/>
            <a:chOff x="11133833" y="2365976"/>
            <a:chExt cx="3474481" cy="7209680"/>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5"/>
            <a:stretch>
              <a:fillRect/>
            </a:stretch>
          </p:blipFill>
          <p:spPr>
            <a:xfrm>
              <a:off x="11319681" y="4084269"/>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11133833" y="2365976"/>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Disseminate outcomes</a:t>
              </a:r>
            </a:p>
          </p:txBody>
        </p:sp>
        <p:sp>
          <p:nvSpPr>
            <p:cNvPr id="35" name="Rectangle 34">
              <a:extLst>
                <a:ext uri="{FF2B5EF4-FFF2-40B4-BE49-F238E27FC236}">
                  <a16:creationId xmlns:a16="http://schemas.microsoft.com/office/drawing/2014/main" id="{E351ECAC-6C29-DEE9-DE54-0CDB5695E82B}"/>
                </a:ext>
              </a:extLst>
            </p:cNvPr>
            <p:cNvSpPr/>
            <p:nvPr/>
          </p:nvSpPr>
          <p:spPr>
            <a:xfrm>
              <a:off x="11225034" y="6090457"/>
              <a:ext cx="3383280" cy="3485199"/>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993DF9BE-B6FF-F909-9914-0FCDF1C5504D}"/>
                </a:ext>
              </a:extLst>
            </p:cNvPr>
            <p:cNvSpPr txBox="1"/>
            <p:nvPr/>
          </p:nvSpPr>
          <p:spPr>
            <a:xfrm>
              <a:off x="11520700" y="6621382"/>
              <a:ext cx="2739303" cy="2069048"/>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 Inform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all  stakeholders of the</a:t>
              </a:r>
              <a:r>
                <a:rPr kumimoji="0" lang="en-US" sz="2600" b="0" i="0" u="none" strike="noStrike" kern="100" cap="none" spc="0" normalizeH="0" noProof="0" dirty="0">
                  <a:ln>
                    <a:noFill/>
                  </a:ln>
                  <a:solidFill>
                    <a:prstClr val="black"/>
                  </a:solidFill>
                  <a:effectLst/>
                  <a:uLnTx/>
                  <a:uFillTx/>
                  <a:latin typeface="Atkinson Hyperlegible" panose="020B0604020202020204" charset="0"/>
                  <a:ea typeface="+mn-ea"/>
                  <a:cs typeface="Times New Roman" panose="02020603050405020304" pitchFamily="18" charset="0"/>
                </a:rPr>
                <a:t> cholera situation on a </a:t>
              </a:r>
              <a:r>
                <a:rPr lang="en-US" sz="2600" kern="100" dirty="0">
                  <a:solidFill>
                    <a:srgbClr val="1B9B91"/>
                  </a:solidFill>
                  <a:latin typeface="Atkinson Hyperlegible Bold" panose="020B0604020202020204" charset="0"/>
                  <a:cs typeface="Times New Roman" panose="02020603050405020304" pitchFamily="18" charset="0"/>
                </a:rPr>
                <a:t>daily basis</a:t>
              </a:r>
            </a:p>
          </p:txBody>
        </p:sp>
      </p:grpSp>
      <p:grpSp>
        <p:nvGrpSpPr>
          <p:cNvPr id="19" name="Group 18">
            <a:extLst>
              <a:ext uri="{FF2B5EF4-FFF2-40B4-BE49-F238E27FC236}">
                <a16:creationId xmlns:a16="http://schemas.microsoft.com/office/drawing/2014/main" id="{769C2BF9-52ED-C152-85EB-A8FE16DE36A1}"/>
              </a:ext>
            </a:extLst>
          </p:cNvPr>
          <p:cNvGrpSpPr/>
          <p:nvPr/>
        </p:nvGrpSpPr>
        <p:grpSpPr>
          <a:xfrm>
            <a:off x="14810192" y="2347052"/>
            <a:ext cx="3217104" cy="7311650"/>
            <a:chOff x="14810192" y="2347052"/>
            <a:chExt cx="3217104" cy="7228605"/>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6"/>
            <a:stretch>
              <a:fillRect/>
            </a:stretch>
          </p:blipFill>
          <p:spPr>
            <a:xfrm>
              <a:off x="15284760" y="3827855"/>
              <a:ext cx="1943353"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4814771" y="2347052"/>
              <a:ext cx="3159060" cy="140494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Respond</a:t>
              </a:r>
            </a:p>
          </p:txBody>
        </p:sp>
        <p:sp>
          <p:nvSpPr>
            <p:cNvPr id="36" name="Rectangle 35">
              <a:extLst>
                <a:ext uri="{FF2B5EF4-FFF2-40B4-BE49-F238E27FC236}">
                  <a16:creationId xmlns:a16="http://schemas.microsoft.com/office/drawing/2014/main" id="{40D33C81-EA09-708E-93D8-641593D49C9E}"/>
                </a:ext>
              </a:extLst>
            </p:cNvPr>
            <p:cNvSpPr/>
            <p:nvPr/>
          </p:nvSpPr>
          <p:spPr>
            <a:xfrm>
              <a:off x="14851668" y="6090457"/>
              <a:ext cx="3175628" cy="34852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D0F404E-5759-9F58-79EE-1E0155AB50C7}"/>
                </a:ext>
              </a:extLst>
            </p:cNvPr>
            <p:cNvSpPr txBox="1"/>
            <p:nvPr/>
          </p:nvSpPr>
          <p:spPr>
            <a:xfrm>
              <a:off x="14810192" y="6764455"/>
              <a:ext cx="3129983" cy="2092881"/>
            </a:xfrm>
            <a:prstGeom prst="rect">
              <a:avLst/>
            </a:prstGeom>
            <a:noFill/>
          </p:spPr>
          <p:txBody>
            <a:bodyPr wrap="square" rtlCol="0">
              <a:spAutoFit/>
            </a:bodyPr>
            <a:lstStyle/>
            <a:p>
              <a:pPr lvl="0" algn="ctr">
                <a:defRPr/>
              </a:pPr>
              <a:r>
                <a:rPr lang="en-CA" sz="2600" kern="100" dirty="0">
                  <a:solidFill>
                    <a:srgbClr val="1B9B91"/>
                  </a:solidFill>
                  <a:latin typeface="Atkinson Hyperlegible Bold" panose="020B0604020202020204" charset="0"/>
                  <a:cs typeface="Times New Roman" panose="02020603050405020304" pitchFamily="18" charset="0"/>
                </a:rPr>
                <a:t>Guide highly targeted interventions </a:t>
              </a:r>
              <a:r>
                <a:rPr lang="en-CA" sz="2600" kern="100" dirty="0">
                  <a:solidFill>
                    <a:prstClr val="black"/>
                  </a:solidFill>
                  <a:latin typeface="Atkinson Hyperlegible" panose="020B0604020202020204" charset="0"/>
                  <a:cs typeface="Times New Roman" panose="02020603050405020304" pitchFamily="18" charset="0"/>
                </a:rPr>
                <a:t>to interrupt transmission</a:t>
              </a:r>
              <a:endParaRPr lang="en-US" sz="2600" kern="100" dirty="0">
                <a:solidFill>
                  <a:prstClr val="black"/>
                </a:solidFill>
                <a:latin typeface="Atkinson Hyperlegible" panose="020B060402020202020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895B56D5-38C3-3248-3C2E-34D637FE2ABD}"/>
              </a:ext>
            </a:extLst>
          </p:cNvPr>
          <p:cNvGrpSpPr/>
          <p:nvPr/>
        </p:nvGrpSpPr>
        <p:grpSpPr>
          <a:xfrm>
            <a:off x="7436176" y="2397274"/>
            <a:ext cx="3492860" cy="7263347"/>
            <a:chOff x="7436176" y="2397274"/>
            <a:chExt cx="3492860" cy="7263347"/>
          </a:xfrm>
        </p:grpSpPr>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7"/>
            <a:stretch>
              <a:fillRect/>
            </a:stretch>
          </p:blipFill>
          <p:spPr>
            <a:xfrm>
              <a:off x="8012492" y="3879515"/>
              <a:ext cx="2185193" cy="2159282"/>
            </a:xfrm>
            <a:prstGeom prst="rect">
              <a:avLst/>
            </a:prstGeom>
          </p:spPr>
        </p:pic>
        <p:sp>
          <p:nvSpPr>
            <p:cNvPr id="4" name="Rectangle 3">
              <a:extLst>
                <a:ext uri="{FF2B5EF4-FFF2-40B4-BE49-F238E27FC236}">
                  <a16:creationId xmlns:a16="http://schemas.microsoft.com/office/drawing/2014/main" id="{436FA00F-3C38-D2D1-A0AC-1EBF894A5908}"/>
                </a:ext>
              </a:extLst>
            </p:cNvPr>
            <p:cNvSpPr/>
            <p:nvPr/>
          </p:nvSpPr>
          <p:spPr>
            <a:xfrm>
              <a:off x="7436176" y="2397274"/>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Cavolini" panose="03000502040302020204" pitchFamily="66" charset="0"/>
                  <a:cs typeface="Cavolini" panose="03000502040302020204" pitchFamily="66" charset="0"/>
                </a:rPr>
                <a:t>Investigate</a:t>
              </a:r>
              <a:endParaRPr lang="en-US" sz="3000" b="1" dirty="0">
                <a:solidFill>
                  <a:prstClr val="white"/>
                </a:solidFill>
                <a:latin typeface="Cavolini" panose="03000502040302020204" pitchFamily="66" charset="0"/>
                <a:cs typeface="Cavolini" panose="03000502040302020204" pitchFamily="66" charset="0"/>
              </a:endParaRPr>
            </a:p>
          </p:txBody>
        </p:sp>
        <p:sp>
          <p:nvSpPr>
            <p:cNvPr id="12" name="Rectangle 11">
              <a:extLst>
                <a:ext uri="{FF2B5EF4-FFF2-40B4-BE49-F238E27FC236}">
                  <a16:creationId xmlns:a16="http://schemas.microsoft.com/office/drawing/2014/main" id="{1A492ACB-5D17-863C-7369-8E73268B5CC3}"/>
                </a:ext>
              </a:extLst>
            </p:cNvPr>
            <p:cNvSpPr/>
            <p:nvPr/>
          </p:nvSpPr>
          <p:spPr>
            <a:xfrm>
              <a:off x="7545756" y="6106222"/>
              <a:ext cx="3383280" cy="3554399"/>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2A87F76-FE7D-ABC9-714D-F84D5EADF173}"/>
                </a:ext>
              </a:extLst>
            </p:cNvPr>
            <p:cNvSpPr txBox="1"/>
            <p:nvPr/>
          </p:nvSpPr>
          <p:spPr>
            <a:xfrm>
              <a:off x="7511486" y="6470344"/>
              <a:ext cx="3417550" cy="2492990"/>
            </a:xfrm>
            <a:prstGeom prst="rect">
              <a:avLst/>
            </a:prstGeom>
            <a:noFill/>
          </p:spPr>
          <p:txBody>
            <a:bodyPr wrap="square" rtlCol="0">
              <a:spAutoFit/>
            </a:bodyPr>
            <a:lstStyle/>
            <a:p>
              <a:pPr lvl="0" algn="ctr">
                <a:defRPr/>
              </a:pPr>
              <a:r>
                <a:rPr lang="en-US" sz="2600" kern="100" dirty="0">
                  <a:solidFill>
                    <a:prstClr val="black"/>
                  </a:solidFill>
                  <a:latin typeface="Atkinson Hyperlegible" panose="020B0604020202020204" charset="0"/>
                  <a:cs typeface="Times New Roman" panose="02020603050405020304" pitchFamily="18" charset="0"/>
                </a:rPr>
                <a:t>Determine </a:t>
              </a:r>
              <a:r>
                <a:rPr lang="en-US" sz="2600" kern="100" dirty="0">
                  <a:solidFill>
                    <a:srgbClr val="1B9B91"/>
                  </a:solidFill>
                  <a:latin typeface="Atkinson Hyperlegible Bold" panose="020B0604020202020204" charset="0"/>
                  <a:cs typeface="Times New Roman" panose="02020603050405020304" pitchFamily="18" charset="0"/>
                </a:rPr>
                <a:t>epidemiological links between confirmed cases </a:t>
              </a:r>
              <a:r>
                <a:rPr lang="en-US" sz="2600" kern="100" dirty="0">
                  <a:solidFill>
                    <a:prstClr val="black"/>
                  </a:solidFill>
                  <a:latin typeface="Atkinson Hyperlegible" panose="020B0604020202020204" charset="0"/>
                  <a:cs typeface="Times New Roman" panose="02020603050405020304" pitchFamily="18" charset="0"/>
                </a:rPr>
                <a:t>with case investigation</a:t>
              </a:r>
            </a:p>
          </p:txBody>
        </p:sp>
      </p:grpSp>
      <p:sp>
        <p:nvSpPr>
          <p:cNvPr id="20" name="Slide Number Placeholder 19">
            <a:extLst>
              <a:ext uri="{FF2B5EF4-FFF2-40B4-BE49-F238E27FC236}">
                <a16:creationId xmlns:a16="http://schemas.microsoft.com/office/drawing/2014/main" id="{44997FB8-F954-B781-037B-7A5E9A162089}"/>
              </a:ext>
            </a:extLst>
          </p:cNvPr>
          <p:cNvSpPr>
            <a:spLocks noGrp="1"/>
          </p:cNvSpPr>
          <p:nvPr>
            <p:ph type="sldNum" sz="quarter" idx="7"/>
          </p:nvPr>
        </p:nvSpPr>
        <p:spPr>
          <a:xfrm>
            <a:off x="13375907" y="9784082"/>
            <a:ext cx="4206240" cy="184666"/>
          </a:xfrm>
        </p:spPr>
        <p:txBody>
          <a:bodyPr/>
          <a:lstStyle/>
          <a:p>
            <a:fld id="{B6F15528-21DE-4FAA-801E-634DDDAF4B2B}" type="slidenum">
              <a:rPr lang="en-US" sz="1200" smtClean="0"/>
              <a:t>38</a:t>
            </a:fld>
            <a:endParaRPr lang="en-US" sz="1200" dirty="0"/>
          </a:p>
        </p:txBody>
      </p:sp>
    </p:spTree>
    <p:extLst>
      <p:ext uri="{BB962C8B-B14F-4D97-AF65-F5344CB8AC3E}">
        <p14:creationId xmlns:p14="http://schemas.microsoft.com/office/powerpoint/2010/main" val="980395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9357F331-8939-62AB-C315-4A1EEE4579F6}"/>
              </a:ext>
            </a:extLst>
          </p:cNvPr>
          <p:cNvSpPr>
            <a:spLocks noGrp="1"/>
          </p:cNvSpPr>
          <p:nvPr>
            <p:ph type="sldNum" sz="quarter" idx="12"/>
          </p:nvPr>
        </p:nvSpPr>
        <p:spPr>
          <a:xfrm>
            <a:off x="13509457" y="953452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8C1926-C9B4-BC85-EFB0-77D361025B75}"/>
              </a:ext>
            </a:extLst>
          </p:cNvPr>
          <p:cNvGrpSpPr/>
          <p:nvPr/>
        </p:nvGrpSpPr>
        <p:grpSpPr>
          <a:xfrm>
            <a:off x="1264660" y="2880226"/>
            <a:ext cx="15758680" cy="5745747"/>
            <a:chOff x="1400045" y="3302000"/>
            <a:chExt cx="15758680" cy="5302629"/>
          </a:xfrm>
        </p:grpSpPr>
        <p:sp>
          <p:nvSpPr>
            <p:cNvPr id="20" name="Rectangle 19">
              <a:extLst>
                <a:ext uri="{FF2B5EF4-FFF2-40B4-BE49-F238E27FC236}">
                  <a16:creationId xmlns:a16="http://schemas.microsoft.com/office/drawing/2014/main" id="{6BAB5282-636C-49C9-8906-400122A811EC}"/>
                </a:ext>
              </a:extLst>
            </p:cNvPr>
            <p:cNvSpPr/>
            <p:nvPr/>
          </p:nvSpPr>
          <p:spPr>
            <a:xfrm>
              <a:off x="2731509" y="3805021"/>
              <a:ext cx="12998465" cy="429624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400045" y="3302000"/>
              <a:ext cx="1443990" cy="5302629"/>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4735" y="3302000"/>
              <a:ext cx="1443990" cy="5302629"/>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018859" y="4029362"/>
            <a:ext cx="12250282" cy="3447098"/>
          </a:xfrm>
          <a:prstGeom prst="rect">
            <a:avLst/>
          </a:prstGeom>
          <a:noFill/>
        </p:spPr>
        <p:txBody>
          <a:bodyPr wrap="square" lIns="91440" tIns="45720" rIns="91440" bIns="45720" rtlCol="0" anchor="t">
            <a:spAutoFit/>
          </a:bodyPr>
          <a:lstStyle/>
          <a:p>
            <a:pPr marL="457200" indent="-457200" defTabSz="1371600">
              <a:spcAft>
                <a:spcPts val="1200"/>
              </a:spcAft>
              <a:buBlip>
                <a:blip r:embed="rId3"/>
              </a:buBlip>
              <a:defRPr/>
            </a:pPr>
            <a:r>
              <a:rPr lang="en-US" sz="2800" b="1" dirty="0">
                <a:solidFill>
                  <a:srgbClr val="009999"/>
                </a:solidFill>
                <a:latin typeface="Atkinson Hyperlegible Bold" panose="020B0604020202020204" charset="0"/>
                <a:sym typeface="Atkinson Hyperlegible Bold"/>
              </a:rPr>
              <a:t>Surveillance strategies </a:t>
            </a:r>
            <a:r>
              <a:rPr lang="en-US" sz="2800" dirty="0">
                <a:solidFill>
                  <a:srgbClr val="37290F"/>
                </a:solidFill>
                <a:latin typeface="Atkinson Hyperlegible" panose="020B0604020202020204" charset="0"/>
                <a:sym typeface="Atkinson Hyperlegible Bold"/>
              </a:rPr>
              <a:t>to track clusters of cholera cases</a:t>
            </a:r>
          </a:p>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lang="en-US" sz="2800" dirty="0">
                <a:solidFill>
                  <a:srgbClr val="37290F"/>
                </a:solidFill>
                <a:latin typeface="Atkinson Hyperlegible" panose="020B0604020202020204" charset="0"/>
              </a:rPr>
              <a:t>How health authorities</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a:p>
            <a:pPr marL="914400" lvl="1" indent="-457200" defTabSz="1371600">
              <a:spcAft>
                <a:spcPts val="1200"/>
              </a:spcAft>
              <a:buClr>
                <a:srgbClr val="009999"/>
              </a:buClr>
              <a:buFont typeface="Arial" panose="020B0604020202020204" pitchFamily="34" charset="0"/>
              <a:buChar char="•"/>
              <a:defRPr/>
            </a:pPr>
            <a:r>
              <a:rPr lang="en-US" sz="2800" b="1" dirty="0">
                <a:solidFill>
                  <a:srgbClr val="009999"/>
                </a:solidFill>
                <a:latin typeface="Atkinson Hyperlegible Bold" panose="020B0604020202020204" charset="0"/>
                <a:sym typeface="Atkinson Hyperlegible Bold"/>
              </a:rPr>
              <a:t>Monitor</a:t>
            </a:r>
            <a:r>
              <a:rPr lang="en-US" sz="2800" dirty="0">
                <a:solidFill>
                  <a:srgbClr val="008080"/>
                </a:solidFill>
                <a:latin typeface="Atkinson Hyperlegible Bold" panose="020B0604020202020204" charset="0"/>
                <a:sym typeface="Atkinson Hyperlegible Bold"/>
              </a:rPr>
              <a:t> </a:t>
            </a:r>
            <a:r>
              <a:rPr lang="en-US" sz="2800">
                <a:solidFill>
                  <a:srgbClr val="37290F"/>
                </a:solidFill>
                <a:latin typeface="Atkinson Hyperlegible" panose="020B0604020202020204" charset="0"/>
                <a:sym typeface="Atkinson Hyperlegible Bold"/>
              </a:rPr>
              <a:t>that these strategies </a:t>
            </a:r>
            <a:r>
              <a:rPr lang="en-US" sz="2800" dirty="0">
                <a:solidFill>
                  <a:srgbClr val="37290F"/>
                </a:solidFill>
                <a:latin typeface="Atkinson Hyperlegible" panose="020B0604020202020204" charset="0"/>
                <a:sym typeface="Atkinson Hyperlegible Bold"/>
              </a:rPr>
              <a:t>are </a:t>
            </a:r>
            <a:r>
              <a:rPr lang="en-US" sz="2800" b="1" dirty="0">
                <a:solidFill>
                  <a:srgbClr val="009999"/>
                </a:solidFill>
                <a:latin typeface="Atkinson Hyperlegible Bold" panose="020B0604020202020204" charset="0"/>
                <a:sym typeface="Atkinson Hyperlegible Bold"/>
              </a:rPr>
              <a:t>effectively implemented</a:t>
            </a:r>
          </a:p>
          <a:p>
            <a:pPr marL="914400" lvl="1" indent="-457200" defTabSz="1371600">
              <a:spcAft>
                <a:spcPts val="1200"/>
              </a:spcAft>
              <a:buClr>
                <a:srgbClr val="009999"/>
              </a:buClr>
              <a:buFont typeface="Arial" panose="020B0604020202020204" pitchFamily="34" charset="0"/>
              <a:buChar char="•"/>
              <a:defRPr/>
            </a:pPr>
            <a:r>
              <a:rPr lang="en-US" sz="2800" b="1" dirty="0">
                <a:solidFill>
                  <a:srgbClr val="009999"/>
                </a:solidFill>
                <a:latin typeface="Atkinson Hyperlegible Bold" panose="020B0604020202020204" charset="0"/>
                <a:sym typeface="Atkinson Hyperlegible Bold"/>
              </a:rPr>
              <a:t>Analyze</a:t>
            </a:r>
            <a:r>
              <a:rPr lang="en-US" sz="2800" dirty="0">
                <a:solidFill>
                  <a:srgbClr val="008080"/>
                </a:solidFill>
                <a:latin typeface="Atkinson Hyperlegible Bold" panose="020B0604020202020204" charset="0"/>
                <a:sym typeface="Atkinson Hyperlegible Bold"/>
              </a:rPr>
              <a:t> </a:t>
            </a:r>
            <a:r>
              <a:rPr lang="en-US" sz="2800" dirty="0">
                <a:solidFill>
                  <a:srgbClr val="37290F"/>
                </a:solidFill>
                <a:latin typeface="Atkinson Hyperlegible" panose="020B0604020202020204" charset="0"/>
                <a:sym typeface="Atkinson Hyperlegible Bold"/>
              </a:rPr>
              <a:t>surveillance data </a:t>
            </a:r>
          </a:p>
          <a:p>
            <a:pPr marL="914400" lvl="1" indent="-457200" defTabSz="1371600">
              <a:spcAft>
                <a:spcPts val="1200"/>
              </a:spcAft>
              <a:buClr>
                <a:srgbClr val="009999"/>
              </a:buClr>
              <a:buFont typeface="Arial" panose="020B0604020202020204" pitchFamily="34" charset="0"/>
              <a:buChar char="•"/>
              <a:defRPr/>
            </a:pPr>
            <a:r>
              <a:rPr lang="en-US" sz="2800" b="1" dirty="0">
                <a:solidFill>
                  <a:srgbClr val="009999"/>
                </a:solidFill>
                <a:latin typeface="Atkinson Hyperlegible Bold" panose="020B0604020202020204" charset="0"/>
                <a:sym typeface="Atkinson Hyperlegible Bold"/>
              </a:rPr>
              <a:t>Investigate cholera cases </a:t>
            </a:r>
            <a:r>
              <a:rPr lang="en-US" sz="2800" dirty="0">
                <a:solidFill>
                  <a:srgbClr val="37290F"/>
                </a:solidFill>
                <a:latin typeface="Atkinson Hyperlegible" panose="020B0604020202020204" charset="0"/>
                <a:sym typeface="Atkinson Hyperlegible Bold"/>
              </a:rPr>
              <a:t>to understand epidemiological links</a:t>
            </a:r>
          </a:p>
          <a:p>
            <a:pPr marL="914400" lvl="1" indent="-457200" defTabSz="1371600">
              <a:spcAft>
                <a:spcPts val="1200"/>
              </a:spcAft>
              <a:buClr>
                <a:srgbClr val="009999"/>
              </a:buClr>
              <a:buFont typeface="Arial" panose="020B0604020202020204" pitchFamily="34" charset="0"/>
              <a:buChar char="•"/>
              <a:defRPr/>
            </a:pPr>
            <a:r>
              <a:rPr lang="en-US" sz="2800" dirty="0">
                <a:solidFill>
                  <a:srgbClr val="37290F"/>
                </a:solidFill>
                <a:latin typeface="Atkinson Hyperlegible" panose="020B0604020202020204" charset="0"/>
                <a:sym typeface="Atkinson Hyperlegible Bold"/>
              </a:rPr>
              <a:t>Disseminate findings to </a:t>
            </a:r>
            <a:r>
              <a:rPr lang="en-US" sz="2800" b="1" dirty="0">
                <a:solidFill>
                  <a:srgbClr val="009999"/>
                </a:solidFill>
                <a:latin typeface="Atkinson Hyperlegible Bold" panose="020B0604020202020204" charset="0"/>
                <a:sym typeface="Atkinson Hyperlegible Bold"/>
              </a:rPr>
              <a:t>guide highly targeted interventions</a:t>
            </a:r>
            <a:endParaRPr lang="en-US" sz="2800" dirty="0">
              <a:solidFill>
                <a:srgbClr val="37290F"/>
              </a:solidFill>
              <a:latin typeface="Atkinson Hyperlegible" panose="020B0604020202020204" charset="0"/>
              <a:sym typeface="Atkinson Hyperlegible Bold"/>
            </a:endParaRPr>
          </a:p>
        </p:txBody>
      </p:sp>
      <p:grpSp>
        <p:nvGrpSpPr>
          <p:cNvPr id="3" name="Group 4">
            <a:extLst>
              <a:ext uri="{FF2B5EF4-FFF2-40B4-BE49-F238E27FC236}">
                <a16:creationId xmlns:a16="http://schemas.microsoft.com/office/drawing/2014/main" id="{09B59C51-85B6-4967-AE10-D41CA6F880F9}"/>
              </a:ext>
            </a:extLst>
          </p:cNvPr>
          <p:cNvGrpSpPr/>
          <p:nvPr/>
        </p:nvGrpSpPr>
        <p:grpSpPr>
          <a:xfrm>
            <a:off x="-705853" y="-1432486"/>
            <a:ext cx="984985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9F2A783-AA92-C169-915B-DEDD6B9A47B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34AA3B3-E41F-1884-BBF0-0C064937702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4A4034B-0FC7-9205-3CB2-01411EE72F24}"/>
              </a:ext>
            </a:extLst>
          </p:cNvPr>
          <p:cNvSpPr txBox="1"/>
          <p:nvPr/>
        </p:nvSpPr>
        <p:spPr>
          <a:xfrm>
            <a:off x="838200" y="541766"/>
            <a:ext cx="1015345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2C9FE5A5-2DB5-4800-8773-D0C444C66E9C}"/>
              </a:ext>
            </a:extLst>
          </p:cNvPr>
          <p:cNvSpPr>
            <a:spLocks noGrp="1"/>
          </p:cNvSpPr>
          <p:nvPr>
            <p:ph type="sldNum" sz="quarter" idx="7"/>
          </p:nvPr>
        </p:nvSpPr>
        <p:spPr>
          <a:xfrm>
            <a:off x="13279654" y="9631078"/>
            <a:ext cx="4206240" cy="184666"/>
          </a:xfrm>
        </p:spPr>
        <p:txBody>
          <a:bodyPr/>
          <a:lstStyle/>
          <a:p>
            <a:fld id="{B6F15528-21DE-4FAA-801E-634DDDAF4B2B}" type="slidenum">
              <a:rPr lang="en-US" sz="1200" smtClean="0"/>
              <a:t>4</a:t>
            </a:fld>
            <a:endParaRPr lang="en-US"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970379" y="2567329"/>
            <a:ext cx="12210716" cy="64585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When the surveillance objective is to track cholera clusters, health authorities review surveillance performance indicators to monitor that:</a:t>
            </a:r>
          </a:p>
          <a:p>
            <a:pPr marR="0" lvl="0" algn="l" defTabSz="914400" rtl="0" eaLnBrk="1" fontAlgn="auto" latinLnBrk="0" hangingPunct="1">
              <a:lnSpc>
                <a:spcPct val="100000"/>
              </a:lnSpc>
              <a:spcBef>
                <a:spcPts val="0"/>
              </a:spcBef>
              <a:spcAft>
                <a:spcPts val="1800"/>
              </a:spcAft>
              <a:buClrTx/>
              <a:buSzTx/>
              <a:tabLst/>
              <a:defRPr/>
            </a:pPr>
            <a:r>
              <a:rPr lang="en-US" sz="28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Select all that apply</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Suspected cholera cases are reported within 24 hours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Suspected cholera cases are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suspected cholera cases is reported within 24 hours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suspected cholera cases is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All suspected cholera cases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 subset of suspected cholera cases selected according to a systematic sampling scheme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825500" y="3390900"/>
            <a:ext cx="4610100" cy="4524375"/>
          </a:xfrm>
          <a:prstGeom prst="rect">
            <a:avLst/>
          </a:prstGeom>
        </p:spPr>
      </p:pic>
      <p:sp>
        <p:nvSpPr>
          <p:cNvPr id="3" name="Slide Number Placeholder 2">
            <a:extLst>
              <a:ext uri="{FF2B5EF4-FFF2-40B4-BE49-F238E27FC236}">
                <a16:creationId xmlns:a16="http://schemas.microsoft.com/office/drawing/2014/main" id="{FAC1211B-ACC2-4658-9200-8B5F7B43A4B6}"/>
              </a:ext>
            </a:extLst>
          </p:cNvPr>
          <p:cNvSpPr>
            <a:spLocks noGrp="1"/>
          </p:cNvSpPr>
          <p:nvPr>
            <p:ph type="sldNum" sz="quarter" idx="12"/>
          </p:nvPr>
        </p:nvSpPr>
        <p:spPr>
          <a:xfrm>
            <a:off x="13622235" y="949601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40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Answers</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48260647-FF97-94E4-32AE-FD8208C6507C}"/>
              </a:ext>
            </a:extLst>
          </p:cNvPr>
          <p:cNvSpPr txBox="1"/>
          <p:nvPr/>
        </p:nvSpPr>
        <p:spPr>
          <a:xfrm>
            <a:off x="4970379" y="2567329"/>
            <a:ext cx="12836358" cy="595073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When the surveillance objective is to track cholera clusters, health authorities review surveillance performance indicators to monitor that: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Suspected cholera cases are reported within 24 hours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Suspected cholera cases are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The absence of suspected cholera cases is reported within 24 hours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The absence of suspected cholera cases is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All suspected cholera cases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A subset of suspected cholera cases selected according to a systematic sampling scheme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C036664F-F24E-00CA-4043-DF10AD0BB229}"/>
              </a:ext>
            </a:extLst>
          </p:cNvPr>
          <p:cNvSpPr>
            <a:spLocks noGrp="1"/>
          </p:cNvSpPr>
          <p:nvPr>
            <p:ph type="sldNum" sz="quarter" idx="12"/>
          </p:nvPr>
        </p:nvSpPr>
        <p:spPr>
          <a:xfrm>
            <a:off x="15456567" y="9664659"/>
            <a:ext cx="2133600" cy="365125"/>
          </a:xfrm>
        </p:spPr>
        <p:txBody>
          <a:bodyPr/>
          <a:lstStyle/>
          <a:p>
            <a:fld id="{B6F15528-21DE-4FAA-801E-634DDDAF4B2B}" type="slidenum">
              <a:rPr lang="en-US" smtClean="0"/>
              <a:pPr/>
              <a:t>41</a:t>
            </a:fld>
            <a:endParaRPr lang="en-US" dirty="0"/>
          </a:p>
        </p:txBody>
      </p:sp>
    </p:spTree>
    <p:extLst>
      <p:ext uri="{BB962C8B-B14F-4D97-AF65-F5344CB8AC3E}">
        <p14:creationId xmlns:p14="http://schemas.microsoft.com/office/powerpoint/2010/main" val="3867862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sp>
        <p:nvSpPr>
          <p:cNvPr id="10" name="TextBox 9">
            <a:extLst>
              <a:ext uri="{FF2B5EF4-FFF2-40B4-BE49-F238E27FC236}">
                <a16:creationId xmlns:a16="http://schemas.microsoft.com/office/drawing/2014/main" id="{322F0B21-A891-163F-2110-FD3FEE5B4863}"/>
              </a:ext>
            </a:extLst>
          </p:cNvPr>
          <p:cNvSpPr txBox="1"/>
          <p:nvPr/>
        </p:nvSpPr>
        <p:spPr>
          <a:xfrm>
            <a:off x="4730586" y="3574070"/>
            <a:ext cx="13385385" cy="417037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When the surveillance objective is to track cholera clusters, health authorities:</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Analyze reports of suspected cholera cases, test results, and findings of case investigation as soon as they are available to rapidly orient highly targeted interventions</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Compile and analyze reports of suspected cholera cases, test results, and findings of case investigation on a weekly basis to characterize transmission dynamics in a robust manner</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stretch>
            <a:fillRect/>
          </a:stretch>
        </p:blipFill>
        <p:spPr>
          <a:xfrm>
            <a:off x="172029" y="3140390"/>
            <a:ext cx="4610100" cy="4524375"/>
          </a:xfrm>
          <a:prstGeom prst="rect">
            <a:avLst/>
          </a:prstGeom>
        </p:spPr>
      </p:pic>
      <p:sp>
        <p:nvSpPr>
          <p:cNvPr id="8" name="Slide Number Placeholder 7">
            <a:extLst>
              <a:ext uri="{FF2B5EF4-FFF2-40B4-BE49-F238E27FC236}">
                <a16:creationId xmlns:a16="http://schemas.microsoft.com/office/drawing/2014/main" id="{177E6CA8-3C05-D360-0F4F-6803D9161550}"/>
              </a:ext>
            </a:extLst>
          </p:cNvPr>
          <p:cNvSpPr>
            <a:spLocks noGrp="1"/>
          </p:cNvSpPr>
          <p:nvPr>
            <p:ph type="sldNum" sz="quarter" idx="12"/>
          </p:nvPr>
        </p:nvSpPr>
        <p:spPr>
          <a:xfrm>
            <a:off x="15488653" y="9649862"/>
            <a:ext cx="2133600" cy="365125"/>
          </a:xfrm>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4244080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Answer</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272374" y="3687840"/>
            <a:ext cx="5276850" cy="4562475"/>
          </a:xfrm>
          <a:prstGeom prst="rect">
            <a:avLst/>
          </a:prstGeom>
        </p:spPr>
      </p:pic>
      <p:sp>
        <p:nvSpPr>
          <p:cNvPr id="7" name="TextBox 6">
            <a:extLst>
              <a:ext uri="{FF2B5EF4-FFF2-40B4-BE49-F238E27FC236}">
                <a16:creationId xmlns:a16="http://schemas.microsoft.com/office/drawing/2014/main" id="{97FBE895-486F-B266-CAC7-6CDE3AF6418D}"/>
              </a:ext>
            </a:extLst>
          </p:cNvPr>
          <p:cNvSpPr txBox="1"/>
          <p:nvPr/>
        </p:nvSpPr>
        <p:spPr>
          <a:xfrm>
            <a:off x="4762500" y="3883891"/>
            <a:ext cx="13385385" cy="417037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When the surveillance objective is to track cholera clusters, health authorities:</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a) </a:t>
            </a: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Analyze reports of suspected cholera cases, test results, and findings of case investigation as soon as they are available to rapidly orient highly targeted interventions</a:t>
            </a:r>
            <a:endParaRPr kumimoji="0" lang="fr-FR"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b) </a:t>
            </a:r>
            <a:r>
              <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Compile and analyze reports of suspected cholera cases, test results, and findings of case investigation on a weekly basis to characterize transmission dynamics in a robust manner</a:t>
            </a:r>
            <a:endPar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5D9074B9-EBA7-9531-C9DF-A89C7FEE23C2}"/>
              </a:ext>
            </a:extLst>
          </p:cNvPr>
          <p:cNvSpPr>
            <a:spLocks noGrp="1"/>
          </p:cNvSpPr>
          <p:nvPr>
            <p:ph type="sldNum" sz="quarter" idx="12"/>
          </p:nvPr>
        </p:nvSpPr>
        <p:spPr>
          <a:xfrm>
            <a:off x="15552821" y="9580813"/>
            <a:ext cx="2133600" cy="365125"/>
          </a:xfrm>
        </p:spPr>
        <p:txBody>
          <a:bodyPr/>
          <a:lstStyle/>
          <a:p>
            <a:fld id="{B6F15528-21DE-4FAA-801E-634DDDAF4B2B}" type="slidenum">
              <a:rPr lang="en-US" smtClean="0"/>
              <a:pPr/>
              <a:t>43</a:t>
            </a:fld>
            <a:endParaRPr lang="en-US" dirty="0"/>
          </a:p>
        </p:txBody>
      </p:sp>
    </p:spTree>
    <p:extLst>
      <p:ext uri="{BB962C8B-B14F-4D97-AF65-F5344CB8AC3E}">
        <p14:creationId xmlns:p14="http://schemas.microsoft.com/office/powerpoint/2010/main" val="1809511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2" name="TextBox 1">
            <a:extLst>
              <a:ext uri="{FF2B5EF4-FFF2-40B4-BE49-F238E27FC236}">
                <a16:creationId xmlns:a16="http://schemas.microsoft.com/office/drawing/2014/main" id="{75509B2D-C7B9-870D-93A8-7BAFDFCEA5CC}"/>
              </a:ext>
            </a:extLst>
          </p:cNvPr>
          <p:cNvSpPr txBox="1"/>
          <p:nvPr/>
        </p:nvSpPr>
        <p:spPr>
          <a:xfrm>
            <a:off x="4782129" y="3240446"/>
            <a:ext cx="12870025" cy="4324261"/>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characterize the type of cholera transmission in a surveillance unit (clustered transmission or community transmission), health authorities determine epidemiological links (or lack of thereof) between: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Suspected cholera cases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Suspected cholera cases tested positive by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RDT</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Confirmed cholera cases</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1" name="Slide Number Placeholder 10">
            <a:extLst>
              <a:ext uri="{FF2B5EF4-FFF2-40B4-BE49-F238E27FC236}">
                <a16:creationId xmlns:a16="http://schemas.microsoft.com/office/drawing/2014/main" id="{4196680A-F14B-C1AA-4D64-A42CBD97EBFE}"/>
              </a:ext>
            </a:extLst>
          </p:cNvPr>
          <p:cNvSpPr>
            <a:spLocks noGrp="1"/>
          </p:cNvSpPr>
          <p:nvPr>
            <p:ph type="sldNum" sz="quarter" idx="12"/>
          </p:nvPr>
        </p:nvSpPr>
        <p:spPr>
          <a:xfrm>
            <a:off x="15518554" y="9513331"/>
            <a:ext cx="2133600" cy="365125"/>
          </a:xfrm>
        </p:spPr>
        <p:txBody>
          <a:bodyPr/>
          <a:lstStyle/>
          <a:p>
            <a:fld id="{B6F15528-21DE-4FAA-801E-634DDDAF4B2B}" type="slidenum">
              <a:rPr lang="en-US" smtClean="0"/>
              <a:pPr/>
              <a:t>44</a:t>
            </a:fld>
            <a:endParaRPr lang="en-US" dirty="0"/>
          </a:p>
        </p:txBody>
      </p:sp>
    </p:spTree>
    <p:extLst>
      <p:ext uri="{BB962C8B-B14F-4D97-AF65-F5344CB8AC3E}">
        <p14:creationId xmlns:p14="http://schemas.microsoft.com/office/powerpoint/2010/main" val="1406677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Answer</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96E7C828-2852-0394-DA67-62AFFC82440E}"/>
              </a:ext>
            </a:extLst>
          </p:cNvPr>
          <p:cNvSpPr txBox="1"/>
          <p:nvPr/>
        </p:nvSpPr>
        <p:spPr>
          <a:xfrm>
            <a:off x="4782129" y="3521169"/>
            <a:ext cx="12870025" cy="4324261"/>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To characterize the type of cholera transmission in a surveillance unit (clustered transmission or community transmission), health authorities determine epidemiological links (or lack of thereof) between: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a) Suspected cholera cases</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b) Suspected cholera cases tested positive by </a:t>
            </a:r>
            <a:r>
              <a:rPr kumimoji="0" lang="en-US" sz="2600" b="0" i="0" u="none" strike="noStrike" kern="1200" cap="none" spc="0" normalizeH="0" baseline="0" noProof="0" dirty="0" err="1">
                <a:ln>
                  <a:noFill/>
                </a:ln>
                <a:solidFill>
                  <a:schemeClr val="bg1">
                    <a:lumMod val="65000"/>
                  </a:schemeClr>
                </a:solidFill>
                <a:effectLst/>
                <a:uLnTx/>
                <a:uFillTx/>
                <a:latin typeface="Atkinson Hyperlegible" panose="020B0604020202020204" charset="0"/>
                <a:ea typeface="+mn-ea"/>
                <a:cs typeface="+mn-cs"/>
              </a:rPr>
              <a:t>RDT</a:t>
            </a:r>
            <a:endPar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rgbClr val="209D94"/>
                </a:solidFill>
                <a:effectLst/>
                <a:uLnTx/>
                <a:uFillTx/>
                <a:latin typeface="Atkinson Hyperlegible Bold" panose="020B0604020202020204" charset="0"/>
              </a:rPr>
              <a:t>c) </a:t>
            </a:r>
            <a:r>
              <a:rPr lang="en-US"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Confirmed </a:t>
            </a: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cholera cases</a:t>
            </a:r>
            <a:endParaRPr kumimoji="0" lang="fr-FR"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6074F98C-96AE-F1DA-967D-7EF7E4310055}"/>
              </a:ext>
            </a:extLst>
          </p:cNvPr>
          <p:cNvSpPr>
            <a:spLocks noGrp="1"/>
          </p:cNvSpPr>
          <p:nvPr>
            <p:ph type="sldNum" sz="quarter" idx="12"/>
          </p:nvPr>
        </p:nvSpPr>
        <p:spPr>
          <a:xfrm>
            <a:off x="15518554" y="9530502"/>
            <a:ext cx="2133600" cy="365125"/>
          </a:xfrm>
        </p:spPr>
        <p:txBody>
          <a:bodyPr/>
          <a:lstStyle/>
          <a:p>
            <a:fld id="{B6F15528-21DE-4FAA-801E-634DDDAF4B2B}" type="slidenum">
              <a:rPr lang="en-US" smtClean="0"/>
              <a:pPr/>
              <a:t>45</a:t>
            </a:fld>
            <a:endParaRPr lang="en-US" dirty="0"/>
          </a:p>
        </p:txBody>
      </p:sp>
    </p:spTree>
    <p:extLst>
      <p:ext uri="{BB962C8B-B14F-4D97-AF65-F5344CB8AC3E}">
        <p14:creationId xmlns:p14="http://schemas.microsoft.com/office/powerpoint/2010/main" val="1316753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1B6E78E8-3FE4-C7A1-8332-BE841D4EE2CB}"/>
              </a:ext>
            </a:extLst>
          </p:cNvPr>
          <p:cNvSpPr>
            <a:spLocks noGrp="1"/>
          </p:cNvSpPr>
          <p:nvPr>
            <p:ph type="sldNum" sz="quarter" idx="12"/>
          </p:nvPr>
        </p:nvSpPr>
        <p:spPr/>
        <p:txBody>
          <a:bodyPr/>
          <a:lstStyle/>
          <a:p>
            <a:fld id="{64BE81A3-ADE1-4B8A-B1A6-4A8F0AD1777A}" type="slidenum">
              <a:rPr lang="en-GB" sz="1200" smtClean="0">
                <a:latin typeface="Calibri" panose="020F0502020204030204" pitchFamily="34" charset="0"/>
                <a:cs typeface="Calibri" panose="020F0502020204030204" pitchFamily="34" charset="0"/>
              </a:rPr>
              <a:t>46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4FB7C34-9576-567C-C55D-475574068FDC}"/>
              </a:ext>
            </a:extLst>
          </p:cNvPr>
          <p:cNvSpPr/>
          <p:nvPr/>
        </p:nvSpPr>
        <p:spPr>
          <a:xfrm>
            <a:off x="4686300" y="2838122"/>
            <a:ext cx="10883900" cy="2487858"/>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4519996" y="2838121"/>
            <a:ext cx="998207" cy="2487859"/>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F0819B31-1A4C-E4E2-2809-5FC874398A98}"/>
              </a:ext>
            </a:extLst>
          </p:cNvPr>
          <p:cNvSpPr txBox="1"/>
          <p:nvPr/>
        </p:nvSpPr>
        <p:spPr>
          <a:xfrm>
            <a:off x="5665433" y="3029063"/>
            <a:ext cx="10071071" cy="2185214"/>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32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Case studies </a:t>
            </a:r>
          </a:p>
          <a:p>
            <a:pPr marL="914400" lvl="1" indent="-457200" defTabSz="1371600">
              <a:spcAft>
                <a:spcPts val="1200"/>
              </a:spcAft>
              <a:buClr>
                <a:srgbClr val="209D94"/>
              </a:buClr>
              <a:buFont typeface="Arial" panose="020B0604020202020204" pitchFamily="34" charset="0"/>
              <a:buChar char="•"/>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B</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ased</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on fictional scenarios</a:t>
            </a:r>
          </a:p>
          <a:p>
            <a:pPr marL="914400" lvl="1" indent="-457200" defTabSz="1371600">
              <a:spcAft>
                <a:spcPts val="1200"/>
              </a:spcAft>
              <a:buClr>
                <a:srgbClr val="209D94"/>
              </a:buClr>
              <a:buFont typeface="Arial" panose="020B0604020202020204" pitchFamily="34" charset="0"/>
              <a:buChar char="•"/>
              <a:defRPr/>
            </a:pPr>
            <a:r>
              <a:rPr lang="en-US" sz="2800" noProof="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 deepen your understanding of how health authorities track cholera</a:t>
            </a:r>
            <a:r>
              <a:rPr kumimoji="0" lang="en-US" sz="2800" b="0" i="0" u="none" strike="noStrike" kern="1200" cap="none" spc="0" normalizeH="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c</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lusters</a:t>
            </a:r>
          </a:p>
        </p:txBody>
      </p:sp>
      <p:grpSp>
        <p:nvGrpSpPr>
          <p:cNvPr id="3" name="Group 4">
            <a:extLst>
              <a:ext uri="{FF2B5EF4-FFF2-40B4-BE49-F238E27FC236}">
                <a16:creationId xmlns:a16="http://schemas.microsoft.com/office/drawing/2014/main" id="{5C606562-B6C3-C35E-1166-9B139E72D204}"/>
              </a:ext>
            </a:extLst>
          </p:cNvPr>
          <p:cNvGrpSpPr/>
          <p:nvPr/>
        </p:nvGrpSpPr>
        <p:grpSpPr>
          <a:xfrm>
            <a:off x="-834189" y="-1423335"/>
            <a:ext cx="99781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813335" y="444250"/>
            <a:ext cx="1058658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Get ready to practice</a:t>
            </a:r>
          </a:p>
        </p:txBody>
      </p:sp>
      <p:pic>
        <p:nvPicPr>
          <p:cNvPr id="8" name="Picture 7">
            <a:extLst>
              <a:ext uri="{FF2B5EF4-FFF2-40B4-BE49-F238E27FC236}">
                <a16:creationId xmlns:a16="http://schemas.microsoft.com/office/drawing/2014/main" id="{75BAFE8E-7335-745E-717D-E1878209887B}"/>
              </a:ext>
            </a:extLst>
          </p:cNvPr>
          <p:cNvPicPr>
            <a:picLocks noChangeAspect="1"/>
          </p:cNvPicPr>
          <p:nvPr/>
        </p:nvPicPr>
        <p:blipFill>
          <a:blip r:embed="rId4"/>
          <a:stretch>
            <a:fillRect/>
          </a:stretch>
        </p:blipFill>
        <p:spPr>
          <a:xfrm>
            <a:off x="1754666" y="2527167"/>
            <a:ext cx="1905346" cy="2798813"/>
          </a:xfrm>
          <a:prstGeom prst="rect">
            <a:avLst/>
          </a:prstGeom>
        </p:spPr>
      </p:pic>
      <p:grpSp>
        <p:nvGrpSpPr>
          <p:cNvPr id="17" name="Group 16">
            <a:extLst>
              <a:ext uri="{FF2B5EF4-FFF2-40B4-BE49-F238E27FC236}">
                <a16:creationId xmlns:a16="http://schemas.microsoft.com/office/drawing/2014/main" id="{E60F171B-AF59-1EE4-E2BD-71134F134DAC}"/>
              </a:ext>
            </a:extLst>
          </p:cNvPr>
          <p:cNvGrpSpPr/>
          <p:nvPr/>
        </p:nvGrpSpPr>
        <p:grpSpPr>
          <a:xfrm>
            <a:off x="5114917" y="7845483"/>
            <a:ext cx="9539009" cy="1997267"/>
            <a:chOff x="5114917" y="7845483"/>
            <a:chExt cx="9539009" cy="1997267"/>
          </a:xfrm>
        </p:grpSpPr>
        <p:sp>
          <p:nvSpPr>
            <p:cNvPr id="12" name="Rectangle 11">
              <a:extLst>
                <a:ext uri="{FF2B5EF4-FFF2-40B4-BE49-F238E27FC236}">
                  <a16:creationId xmlns:a16="http://schemas.microsoft.com/office/drawing/2014/main" id="{1ABF2080-C09E-0B00-AAA1-1CA5EEE110F7}"/>
                </a:ext>
              </a:extLst>
            </p:cNvPr>
            <p:cNvSpPr/>
            <p:nvPr/>
          </p:nvSpPr>
          <p:spPr>
            <a:xfrm rot="5400000">
              <a:off x="10690560" y="5441037"/>
              <a:ext cx="998207" cy="692852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873FA9E-F47D-6D72-560D-34656C71C299}"/>
                </a:ext>
              </a:extLst>
            </p:cNvPr>
            <p:cNvSpPr txBox="1"/>
            <p:nvPr/>
          </p:nvSpPr>
          <p:spPr>
            <a:xfrm>
              <a:off x="7725402" y="8643689"/>
              <a:ext cx="69285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https://tinyurl.com/</a:t>
              </a:r>
              <a:r>
                <a:rPr kumimoji="0" lang="en-US" sz="2800" b="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cholerasurv2024</a:t>
              </a:r>
              <a:r>
                <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11" name="Picture 10">
              <a:extLst>
                <a:ext uri="{FF2B5EF4-FFF2-40B4-BE49-F238E27FC236}">
                  <a16:creationId xmlns:a16="http://schemas.microsoft.com/office/drawing/2014/main" id="{B553E432-1487-897B-FE62-27BA6E6254CE}"/>
                </a:ext>
              </a:extLst>
            </p:cNvPr>
            <p:cNvPicPr>
              <a:picLocks noChangeAspect="1"/>
            </p:cNvPicPr>
            <p:nvPr/>
          </p:nvPicPr>
          <p:blipFill>
            <a:blip r:embed="rId5"/>
            <a:stretch>
              <a:fillRect/>
            </a:stretch>
          </p:blipFill>
          <p:spPr>
            <a:xfrm>
              <a:off x="5114917" y="7845483"/>
              <a:ext cx="1983421" cy="1997267"/>
            </a:xfrm>
            <a:prstGeom prst="rect">
              <a:avLst/>
            </a:prstGeom>
          </p:spPr>
        </p:pic>
      </p:grpSp>
      <p:grpSp>
        <p:nvGrpSpPr>
          <p:cNvPr id="20" name="Group 19">
            <a:extLst>
              <a:ext uri="{FF2B5EF4-FFF2-40B4-BE49-F238E27FC236}">
                <a16:creationId xmlns:a16="http://schemas.microsoft.com/office/drawing/2014/main" id="{CB6178BF-26D5-9007-8649-8226B13A8B04}"/>
              </a:ext>
            </a:extLst>
          </p:cNvPr>
          <p:cNvGrpSpPr/>
          <p:nvPr/>
        </p:nvGrpSpPr>
        <p:grpSpPr>
          <a:xfrm>
            <a:off x="4571050" y="6004941"/>
            <a:ext cx="10999149" cy="1067826"/>
            <a:chOff x="4571051" y="6004941"/>
            <a:chExt cx="10883900" cy="1067826"/>
          </a:xfrm>
        </p:grpSpPr>
        <p:sp>
          <p:nvSpPr>
            <p:cNvPr id="22" name="Rectangle: Rounded Corners 21">
              <a:extLst>
                <a:ext uri="{FF2B5EF4-FFF2-40B4-BE49-F238E27FC236}">
                  <a16:creationId xmlns:a16="http://schemas.microsoft.com/office/drawing/2014/main" id="{7F271FB6-2B6A-56A5-F57B-36F1575D6D2B}"/>
                </a:ext>
              </a:extLst>
            </p:cNvPr>
            <p:cNvSpPr/>
            <p:nvPr/>
          </p:nvSpPr>
          <p:spPr>
            <a:xfrm>
              <a:off x="4571051" y="6004941"/>
              <a:ext cx="10883900" cy="1067826"/>
            </a:xfrm>
            <a:prstGeom prst="roundRect">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32A4287-3DB6-6CA4-2035-C865DA0E35CA}"/>
                </a:ext>
              </a:extLst>
            </p:cNvPr>
            <p:cNvSpPr txBox="1"/>
            <p:nvPr/>
          </p:nvSpPr>
          <p:spPr>
            <a:xfrm>
              <a:off x="4571051" y="6347772"/>
              <a:ext cx="10883900" cy="55399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1200"/>
                </a:spcAft>
                <a:buClrTx/>
                <a:buSzTx/>
                <a:buFontTx/>
                <a:buNone/>
                <a:tabLst/>
                <a:defRPr/>
              </a:pPr>
              <a:r>
                <a:rPr kumimoji="0" lang="en-US" sz="3000" b="1" i="0" u="none" strike="noStrike" kern="1200" cap="none" spc="0" normalizeH="0" baseline="0" noProof="0" dirty="0">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Use the GTFCC Surveillance Guidance</a:t>
              </a:r>
            </a:p>
          </p:txBody>
        </p:sp>
      </p:grpSp>
      <p:sp>
        <p:nvSpPr>
          <p:cNvPr id="2" name="Slide Number Placeholder 1">
            <a:extLst>
              <a:ext uri="{FF2B5EF4-FFF2-40B4-BE49-F238E27FC236}">
                <a16:creationId xmlns:a16="http://schemas.microsoft.com/office/drawing/2014/main" id="{D26BBD7D-483B-CA8D-C3EF-FF1B91F0558D}"/>
              </a:ext>
            </a:extLst>
          </p:cNvPr>
          <p:cNvSpPr>
            <a:spLocks noGrp="1"/>
          </p:cNvSpPr>
          <p:nvPr>
            <p:ph type="sldNum" sz="quarter" idx="7"/>
          </p:nvPr>
        </p:nvSpPr>
        <p:spPr>
          <a:xfrm>
            <a:off x="13263612" y="9715150"/>
            <a:ext cx="4206240" cy="184666"/>
          </a:xfrm>
        </p:spPr>
        <p:txBody>
          <a:bodyPr/>
          <a:lstStyle/>
          <a:p>
            <a:fld id="{B6F15528-21DE-4FAA-801E-634DDDAF4B2B}" type="slidenum">
              <a:rPr lang="en-US" sz="1200" smtClean="0"/>
              <a:t>5</a:t>
            </a:fld>
            <a:endParaRPr lang="en-US" sz="1200"/>
          </a:p>
        </p:txBody>
      </p:sp>
    </p:spTree>
    <p:extLst>
      <p:ext uri="{BB962C8B-B14F-4D97-AF65-F5344CB8AC3E}">
        <p14:creationId xmlns:p14="http://schemas.microsoft.com/office/powerpoint/2010/main" val="1200399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01DC5-FD67-A326-5F49-C526B9E8C915}"/>
              </a:ext>
            </a:extLst>
          </p:cNvPr>
          <p:cNvPicPr>
            <a:picLocks noChangeAspect="1"/>
          </p:cNvPicPr>
          <p:nvPr/>
        </p:nvPicPr>
        <p:blipFill>
          <a:blip r:embed="rId3"/>
          <a:stretch>
            <a:fillRect/>
          </a:stretch>
        </p:blipFill>
        <p:spPr>
          <a:xfrm>
            <a:off x="5637130" y="2050791"/>
            <a:ext cx="10530240" cy="3305124"/>
          </a:xfrm>
          <a:prstGeom prst="rect">
            <a:avLst/>
          </a:prstGeom>
        </p:spPr>
      </p:pic>
      <p:sp>
        <p:nvSpPr>
          <p:cNvPr id="12" name="TextBox 11">
            <a:extLst>
              <a:ext uri="{FF2B5EF4-FFF2-40B4-BE49-F238E27FC236}">
                <a16:creationId xmlns:a16="http://schemas.microsoft.com/office/drawing/2014/main" id="{A2D07116-ADF3-67D5-4D90-16FDFA54FF66}"/>
              </a:ext>
            </a:extLst>
          </p:cNvPr>
          <p:cNvSpPr txBox="1"/>
          <p:nvPr/>
        </p:nvSpPr>
        <p:spPr>
          <a:xfrm>
            <a:off x="7205785" y="2483788"/>
            <a:ext cx="8027729" cy="2439129"/>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600"/>
              </a:spcAft>
              <a:buClrTx/>
              <a:buSzTx/>
              <a:tabLst/>
              <a:defRPr/>
            </a:pP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Al</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 cholera </a:t>
            </a: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cases have epidemiological links </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457200" indent="-457200">
              <a:spcAft>
                <a:spcPts val="300"/>
              </a:spcAft>
              <a:buClr>
                <a:srgbClr val="209D94"/>
              </a:buClr>
              <a:buFont typeface="Arial" panose="020B0604020202020204" pitchFamily="34" charset="0"/>
              <a:buChar char="•"/>
            </a:pPr>
            <a:r>
              <a:rPr lang="en-US" sz="2800" dirty="0">
                <a:solidFill>
                  <a:prstClr val="black">
                    <a:lumMod val="95000"/>
                    <a:lumOff val="5000"/>
                  </a:prstClr>
                </a:solidFill>
                <a:latin typeface="Atkinson Hyperlegible" panose="020B0604020202020204" charset="0"/>
              </a:rPr>
              <a:t>A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group of cases</a:t>
            </a:r>
          </a:p>
          <a:p>
            <a:pPr marL="914400" lvl="1" indent="-457200">
              <a:spcAft>
                <a:spcPts val="300"/>
              </a:spcAft>
              <a:buClr>
                <a:srgbClr val="009999"/>
              </a:buClr>
              <a:buFont typeface="Courier New" panose="02070309020205020404" pitchFamily="49" charset="0"/>
              <a:buChar char="o"/>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Infected one another</a:t>
            </a:r>
            <a:endParaRPr lang="en-US" sz="2800" dirty="0">
              <a:solidFill>
                <a:prstClr val="black">
                  <a:lumMod val="95000"/>
                  <a:lumOff val="5000"/>
                </a:prstClr>
              </a:solidFill>
              <a:latin typeface="Atkinson Hyperlegible" panose="020B0604020202020204" charset="0"/>
              <a:sym typeface="Atkinson Hyperlegible Bold"/>
            </a:endParaRPr>
          </a:p>
          <a:p>
            <a:pPr lvl="1">
              <a:spcAft>
                <a:spcPts val="300"/>
              </a:spcAft>
              <a:buClr>
                <a:srgbClr val="009999"/>
              </a:buCl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or </a:t>
            </a:r>
          </a:p>
          <a:p>
            <a:pPr marL="914400" lvl="1" indent="-457200">
              <a:spcAft>
                <a:spcPts val="300"/>
              </a:spcAft>
              <a:buClr>
                <a:srgbClr val="009999"/>
              </a:buClr>
              <a:buFont typeface="Courier New" panose="02070309020205020404" pitchFamily="49" charset="0"/>
              <a:buChar char="o"/>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Were infected with the same source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endParaRPr>
          </a:p>
        </p:txBody>
      </p:sp>
      <p:sp>
        <p:nvSpPr>
          <p:cNvPr id="16" name="Freeform 5">
            <a:extLst>
              <a:ext uri="{FF2B5EF4-FFF2-40B4-BE49-F238E27FC236}">
                <a16:creationId xmlns:a16="http://schemas.microsoft.com/office/drawing/2014/main" id="{EFAE74BE-819E-6E96-CEF4-C6245B6F260F}"/>
              </a:ext>
            </a:extLst>
          </p:cNvPr>
          <p:cNvSpPr/>
          <p:nvPr/>
        </p:nvSpPr>
        <p:spPr>
          <a:xfrm>
            <a:off x="-685799" y="-1432486"/>
            <a:ext cx="9829800"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7">
            <a:extLst>
              <a:ext uri="{FF2B5EF4-FFF2-40B4-BE49-F238E27FC236}">
                <a16:creationId xmlns:a16="http://schemas.microsoft.com/office/drawing/2014/main" id="{4983BC85-C4C7-2B8B-71C3-7B6E720BDD2F}"/>
              </a:ext>
            </a:extLst>
          </p:cNvPr>
          <p:cNvSpPr txBox="1"/>
          <p:nvPr/>
        </p:nvSpPr>
        <p:spPr>
          <a:xfrm>
            <a:off x="838200" y="468401"/>
            <a:ext cx="12117845"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Cluster of cholera cases</a:t>
            </a:r>
          </a:p>
        </p:txBody>
      </p:sp>
      <p:grpSp>
        <p:nvGrpSpPr>
          <p:cNvPr id="9" name="Group 8">
            <a:extLst>
              <a:ext uri="{FF2B5EF4-FFF2-40B4-BE49-F238E27FC236}">
                <a16:creationId xmlns:a16="http://schemas.microsoft.com/office/drawing/2014/main" id="{CEE9E490-8E01-8CD8-A659-91343D98AEBB}"/>
              </a:ext>
            </a:extLst>
          </p:cNvPr>
          <p:cNvGrpSpPr/>
          <p:nvPr/>
        </p:nvGrpSpPr>
        <p:grpSpPr>
          <a:xfrm>
            <a:off x="2986785" y="7561154"/>
            <a:ext cx="13355683" cy="1923604"/>
            <a:chOff x="2986785" y="7561154"/>
            <a:chExt cx="13355683" cy="1923604"/>
          </a:xfrm>
        </p:grpSpPr>
        <p:sp>
          <p:nvSpPr>
            <p:cNvPr id="24" name="Freeform 4">
              <a:extLst>
                <a:ext uri="{FF2B5EF4-FFF2-40B4-BE49-F238E27FC236}">
                  <a16:creationId xmlns:a16="http://schemas.microsoft.com/office/drawing/2014/main" id="{BF3CB4C3-56BA-7313-74E3-35571A850DF4}"/>
                </a:ext>
              </a:extLst>
            </p:cNvPr>
            <p:cNvSpPr/>
            <p:nvPr/>
          </p:nvSpPr>
          <p:spPr>
            <a:xfrm>
              <a:off x="2986785" y="7561154"/>
              <a:ext cx="12655292" cy="192360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6" name="TextBox 5">
              <a:extLst>
                <a:ext uri="{FF2B5EF4-FFF2-40B4-BE49-F238E27FC236}">
                  <a16:creationId xmlns:a16="http://schemas.microsoft.com/office/drawing/2014/main" id="{264721B6-1617-A0A0-F887-AA68E4C1E8A5}"/>
                </a:ext>
              </a:extLst>
            </p:cNvPr>
            <p:cNvSpPr txBox="1"/>
            <p:nvPr/>
          </p:nvSpPr>
          <p:spPr>
            <a:xfrm>
              <a:off x="3687176" y="7803212"/>
              <a:ext cx="12655292" cy="1538883"/>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600"/>
                </a:spcAft>
                <a:buClr>
                  <a:srgbClr val="009999"/>
                </a:buClr>
                <a:buSzTx/>
                <a:buBlip>
                  <a:blip r:embed="rId4"/>
                </a:buBlip>
                <a:tabLst/>
                <a:defRPr/>
              </a:pP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Surveillance </a:t>
              </a:r>
              <a:r>
                <a:rPr lang="fr-FR"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aims</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to </a:t>
              </a:r>
            </a:p>
            <a:p>
              <a:pPr marL="914400" lvl="1" indent="-457200">
                <a:spcAft>
                  <a:spcPts val="600"/>
                </a:spcAft>
                <a:buClr>
                  <a:srgbClr val="009999"/>
                </a:buClr>
                <a:buFont typeface="Arial" panose="020B0604020202020204" pitchFamily="34" charset="0"/>
                <a:buChar char="•"/>
                <a:defRPr/>
              </a:pP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Guide </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quick and highly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targeted interventions </a:t>
              </a:r>
            </a:p>
            <a:p>
              <a:pPr marL="914400" lvl="1" indent="-457200">
                <a:spcAft>
                  <a:spcPts val="6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Interrupt transmission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before it spreads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 the community</a:t>
              </a:r>
            </a:p>
          </p:txBody>
        </p:sp>
      </p:grpSp>
      <p:sp>
        <p:nvSpPr>
          <p:cNvPr id="5" name="TextBox 4">
            <a:extLst>
              <a:ext uri="{FF2B5EF4-FFF2-40B4-BE49-F238E27FC236}">
                <a16:creationId xmlns:a16="http://schemas.microsoft.com/office/drawing/2014/main" id="{60EDC189-2720-4731-B981-4A04C264FD6B}"/>
              </a:ext>
            </a:extLst>
          </p:cNvPr>
          <p:cNvSpPr txBox="1"/>
          <p:nvPr/>
        </p:nvSpPr>
        <p:spPr>
          <a:xfrm>
            <a:off x="3218626" y="5860452"/>
            <a:ext cx="12014888" cy="103105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Tx/>
              <a:buBlip>
                <a:blip r:embed="rId5"/>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More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likely</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to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occur</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at the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very</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early</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stage of an outbreak </a:t>
            </a:r>
          </a:p>
          <a:p>
            <a:pPr marL="914400" lvl="1" indent="-457200">
              <a:spcAft>
                <a:spcPts val="18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sym typeface="Atkinson Hyperlegible Bold"/>
              </a:rPr>
              <a:t>Following cholera introduction in a new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geographic</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area</a:t>
            </a:r>
          </a:p>
        </p:txBody>
      </p:sp>
      <p:pic>
        <p:nvPicPr>
          <p:cNvPr id="4" name="Picture 3">
            <a:extLst>
              <a:ext uri="{FF2B5EF4-FFF2-40B4-BE49-F238E27FC236}">
                <a16:creationId xmlns:a16="http://schemas.microsoft.com/office/drawing/2014/main" id="{8573546C-39B9-DD8C-FE8E-B8930B547F53}"/>
              </a:ext>
            </a:extLst>
          </p:cNvPr>
          <p:cNvPicPr>
            <a:picLocks noChangeAspect="1"/>
          </p:cNvPicPr>
          <p:nvPr/>
        </p:nvPicPr>
        <p:blipFill>
          <a:blip r:embed="rId6"/>
          <a:stretch>
            <a:fillRect/>
          </a:stretch>
        </p:blipFill>
        <p:spPr>
          <a:xfrm>
            <a:off x="2596057" y="2025912"/>
            <a:ext cx="3266087" cy="3305124"/>
          </a:xfrm>
          <a:prstGeom prst="rect">
            <a:avLst/>
          </a:prstGeom>
        </p:spPr>
      </p:pic>
      <p:sp>
        <p:nvSpPr>
          <p:cNvPr id="3" name="Slide Number Placeholder 2">
            <a:extLst>
              <a:ext uri="{FF2B5EF4-FFF2-40B4-BE49-F238E27FC236}">
                <a16:creationId xmlns:a16="http://schemas.microsoft.com/office/drawing/2014/main" id="{096983BA-1B7E-76E2-2943-553045AAC4FB}"/>
              </a:ext>
            </a:extLst>
          </p:cNvPr>
          <p:cNvSpPr>
            <a:spLocks noGrp="1"/>
          </p:cNvSpPr>
          <p:nvPr>
            <p:ph type="sldNum" sz="quarter" idx="7"/>
          </p:nvPr>
        </p:nvSpPr>
        <p:spPr>
          <a:xfrm>
            <a:off x="13247570" y="9726816"/>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2455752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5E21698-9035-49D0-1603-D74F25C6C1E9}"/>
              </a:ext>
            </a:extLst>
          </p:cNvPr>
          <p:cNvSpPr/>
          <p:nvPr/>
        </p:nvSpPr>
        <p:spPr>
          <a:xfrm>
            <a:off x="-758757" y="-1432486"/>
            <a:ext cx="9902757"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799630" y="506902"/>
            <a:ext cx="12887866"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T</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racking clusters</a:t>
            </a:r>
          </a:p>
        </p:txBody>
      </p:sp>
      <p:grpSp>
        <p:nvGrpSpPr>
          <p:cNvPr id="10" name="Group 9">
            <a:extLst>
              <a:ext uri="{FF2B5EF4-FFF2-40B4-BE49-F238E27FC236}">
                <a16:creationId xmlns:a16="http://schemas.microsoft.com/office/drawing/2014/main" id="{7F86F6A6-3519-459E-4354-4E9AB34077A9}"/>
              </a:ext>
            </a:extLst>
          </p:cNvPr>
          <p:cNvGrpSpPr/>
          <p:nvPr/>
        </p:nvGrpSpPr>
        <p:grpSpPr>
          <a:xfrm>
            <a:off x="412598" y="3165212"/>
            <a:ext cx="15346211" cy="2819401"/>
            <a:chOff x="412598" y="3165212"/>
            <a:chExt cx="15346211" cy="2819401"/>
          </a:xfrm>
        </p:grpSpPr>
        <p:sp>
          <p:nvSpPr>
            <p:cNvPr id="18" name="Rectangle: Rounded Corners 17">
              <a:extLst>
                <a:ext uri="{FF2B5EF4-FFF2-40B4-BE49-F238E27FC236}">
                  <a16:creationId xmlns:a16="http://schemas.microsoft.com/office/drawing/2014/main" id="{8CF280E5-2D86-0779-86C4-BF177251B534}"/>
                </a:ext>
              </a:extLst>
            </p:cNvPr>
            <p:cNvSpPr/>
            <p:nvPr/>
          </p:nvSpPr>
          <p:spPr>
            <a:xfrm>
              <a:off x="3374844" y="3165212"/>
              <a:ext cx="12383965" cy="281940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E29CC9-E5C3-57E3-402C-C73DC040ABAA}"/>
                </a:ext>
              </a:extLst>
            </p:cNvPr>
            <p:cNvPicPr>
              <a:picLocks noChangeAspect="1"/>
            </p:cNvPicPr>
            <p:nvPr/>
          </p:nvPicPr>
          <p:blipFill>
            <a:blip r:embed="rId3"/>
            <a:stretch>
              <a:fillRect/>
            </a:stretch>
          </p:blipFill>
          <p:spPr>
            <a:xfrm>
              <a:off x="412598" y="3165213"/>
              <a:ext cx="2590800" cy="2819400"/>
            </a:xfrm>
            <a:prstGeom prst="rect">
              <a:avLst/>
            </a:prstGeom>
          </p:spPr>
        </p:pic>
      </p:grpSp>
      <p:grpSp>
        <p:nvGrpSpPr>
          <p:cNvPr id="12" name="Group 11">
            <a:extLst>
              <a:ext uri="{FF2B5EF4-FFF2-40B4-BE49-F238E27FC236}">
                <a16:creationId xmlns:a16="http://schemas.microsoft.com/office/drawing/2014/main" id="{9C69B04E-4769-7EBE-7824-5ECFDD378E63}"/>
              </a:ext>
            </a:extLst>
          </p:cNvPr>
          <p:cNvGrpSpPr/>
          <p:nvPr/>
        </p:nvGrpSpPr>
        <p:grpSpPr>
          <a:xfrm>
            <a:off x="2977439" y="8767388"/>
            <a:ext cx="13967460" cy="1090426"/>
            <a:chOff x="2977439" y="8767388"/>
            <a:chExt cx="13967460" cy="1090426"/>
          </a:xfrm>
        </p:grpSpPr>
        <p:sp>
          <p:nvSpPr>
            <p:cNvPr id="4" name="TextBox 3">
              <a:extLst>
                <a:ext uri="{FF2B5EF4-FFF2-40B4-BE49-F238E27FC236}">
                  <a16:creationId xmlns:a16="http://schemas.microsoft.com/office/drawing/2014/main" id="{CA93B81E-8A74-BF27-DA06-813885C97089}"/>
                </a:ext>
              </a:extLst>
            </p:cNvPr>
            <p:cNvSpPr txBox="1"/>
            <p:nvPr/>
          </p:nvSpPr>
          <p:spPr>
            <a:xfrm>
              <a:off x="2977439" y="8767388"/>
              <a:ext cx="1396746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surveillance to monitor cholera outbreak in Module 4</a:t>
              </a:r>
            </a:p>
          </p:txBody>
        </p:sp>
        <p:pic>
          <p:nvPicPr>
            <p:cNvPr id="5" name="Graphic 4" descr="Information with solid fill">
              <a:extLst>
                <a:ext uri="{FF2B5EF4-FFF2-40B4-BE49-F238E27FC236}">
                  <a16:creationId xmlns:a16="http://schemas.microsoft.com/office/drawing/2014/main" id="{910DBB78-978A-3E48-C03B-E0B73B9566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71000" y="8864123"/>
              <a:ext cx="1014393" cy="993691"/>
            </a:xfrm>
            <a:prstGeom prst="rect">
              <a:avLst/>
            </a:prstGeom>
          </p:spPr>
        </p:pic>
      </p:grpSp>
      <p:grpSp>
        <p:nvGrpSpPr>
          <p:cNvPr id="11" name="Group 10">
            <a:extLst>
              <a:ext uri="{FF2B5EF4-FFF2-40B4-BE49-F238E27FC236}">
                <a16:creationId xmlns:a16="http://schemas.microsoft.com/office/drawing/2014/main" id="{A02C3AC7-E372-D4BA-8373-1E9C5A221580}"/>
              </a:ext>
            </a:extLst>
          </p:cNvPr>
          <p:cNvGrpSpPr/>
          <p:nvPr/>
        </p:nvGrpSpPr>
        <p:grpSpPr>
          <a:xfrm>
            <a:off x="1406256" y="6789905"/>
            <a:ext cx="15778577" cy="1687275"/>
            <a:chOff x="1406256" y="6538189"/>
            <a:chExt cx="15778577" cy="1938992"/>
          </a:xfrm>
        </p:grpSpPr>
        <p:pic>
          <p:nvPicPr>
            <p:cNvPr id="8" name="Picture 7">
              <a:extLst>
                <a:ext uri="{FF2B5EF4-FFF2-40B4-BE49-F238E27FC236}">
                  <a16:creationId xmlns:a16="http://schemas.microsoft.com/office/drawing/2014/main" id="{B94D291C-2929-C88F-936E-8493AE080EC8}"/>
                </a:ext>
              </a:extLst>
            </p:cNvPr>
            <p:cNvPicPr>
              <a:picLocks noChangeAspect="1"/>
            </p:cNvPicPr>
            <p:nvPr/>
          </p:nvPicPr>
          <p:blipFill>
            <a:blip r:embed="rId6"/>
            <a:stretch>
              <a:fillRect/>
            </a:stretch>
          </p:blipFill>
          <p:spPr>
            <a:xfrm>
              <a:off x="1406256" y="6538189"/>
              <a:ext cx="15778577" cy="1938992"/>
            </a:xfrm>
            <a:prstGeom prst="rect">
              <a:avLst/>
            </a:prstGeom>
          </p:spPr>
        </p:pic>
        <p:sp>
          <p:nvSpPr>
            <p:cNvPr id="19" name="TextBox 18">
              <a:extLst>
                <a:ext uri="{FF2B5EF4-FFF2-40B4-BE49-F238E27FC236}">
                  <a16:creationId xmlns:a16="http://schemas.microsoft.com/office/drawing/2014/main" id="{DACCBA3B-0AAC-BD45-C797-E466C919680B}"/>
                </a:ext>
              </a:extLst>
            </p:cNvPr>
            <p:cNvSpPr txBox="1"/>
            <p:nvPr/>
          </p:nvSpPr>
          <p:spPr>
            <a:xfrm>
              <a:off x="2851429" y="7030631"/>
              <a:ext cx="12907380" cy="1096446"/>
            </a:xfrm>
            <a:prstGeom prst="rect">
              <a:avLst/>
            </a:prstGeom>
            <a:noFill/>
          </p:spPr>
          <p:txBody>
            <a:bodyPr wrap="square" rtlCol="0">
              <a:spAutoFit/>
            </a:bodyPr>
            <a:lstStyle/>
            <a:p>
              <a:pPr lvl="1" algn="ctr">
                <a:spcAft>
                  <a:spcPts val="1200"/>
                </a:spcAft>
                <a:buClr>
                  <a:srgbClr val="008080"/>
                </a:buCl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By default, </a:t>
              </a: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OTHER</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countries </a:t>
              </a: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implement</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surveillance to monitor a cholera outbreak </a:t>
              </a: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regardless</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of the type of transmission</a:t>
              </a:r>
              <a:endPar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5" name="TextBox 14">
            <a:extLst>
              <a:ext uri="{FF2B5EF4-FFF2-40B4-BE49-F238E27FC236}">
                <a16:creationId xmlns:a16="http://schemas.microsoft.com/office/drawing/2014/main" id="{87CA08FC-E200-516A-C773-6811525EAF92}"/>
              </a:ext>
            </a:extLst>
          </p:cNvPr>
          <p:cNvSpPr txBox="1"/>
          <p:nvPr/>
        </p:nvSpPr>
        <p:spPr>
          <a:xfrm>
            <a:off x="0" y="2204236"/>
            <a:ext cx="18288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
                <a:srgbClr val="008080"/>
              </a:buClr>
              <a:buSzTx/>
              <a:buFontTx/>
              <a:buNone/>
              <a:tabLst/>
              <a:defRPr/>
            </a:pPr>
            <a:r>
              <a:rPr kumimoji="0" lang="fr-FR" sz="32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Tracking</a:t>
            </a:r>
            <a:r>
              <a:rPr kumimoji="0" lang="fr-FR" sz="32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cholera clusters is not </a:t>
            </a:r>
            <a:r>
              <a:rPr kumimoji="0" lang="fr-FR" sz="32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performed</a:t>
            </a:r>
            <a:r>
              <a:rPr kumimoji="0" lang="fr-FR" sz="32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in all countries</a:t>
            </a:r>
            <a:endParaRPr kumimoji="0" lang="en-US" sz="32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sp>
        <p:nvSpPr>
          <p:cNvPr id="20" name="TextBox 19">
            <a:extLst>
              <a:ext uri="{FF2B5EF4-FFF2-40B4-BE49-F238E27FC236}">
                <a16:creationId xmlns:a16="http://schemas.microsoft.com/office/drawing/2014/main" id="{854D08EE-D12B-AE8E-5FF9-CA0157BC765F}"/>
              </a:ext>
            </a:extLst>
          </p:cNvPr>
          <p:cNvSpPr txBox="1"/>
          <p:nvPr/>
        </p:nvSpPr>
        <p:spPr>
          <a:xfrm>
            <a:off x="3778196" y="5314965"/>
            <a:ext cx="10330774" cy="49244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7"/>
              </a:buBlip>
              <a:tabLst/>
              <a:defRPr/>
            </a:pP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To </a:t>
            </a:r>
            <a:r>
              <a:rPr kumimoji="0" lang="en-CA"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prevent the (re)emergence of large outbreaks</a:t>
            </a:r>
            <a:endPar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24" name="TextBox 23">
            <a:extLst>
              <a:ext uri="{FF2B5EF4-FFF2-40B4-BE49-F238E27FC236}">
                <a16:creationId xmlns:a16="http://schemas.microsoft.com/office/drawing/2014/main" id="{6CC76E6F-4DFD-D0E6-6783-CF1C2CBD7632}"/>
              </a:ext>
            </a:extLst>
          </p:cNvPr>
          <p:cNvSpPr txBox="1"/>
          <p:nvPr/>
        </p:nvSpPr>
        <p:spPr>
          <a:xfrm>
            <a:off x="3778196" y="3296841"/>
            <a:ext cx="11820902" cy="184665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8080"/>
              </a:buClr>
              <a:buSzTx/>
              <a:buFontTx/>
              <a:buBlip>
                <a:blip r:embed="rId7"/>
              </a:buBlip>
              <a:tabLst/>
              <a:defRPr/>
            </a:pPr>
            <a:r>
              <a:rPr kumimoji="0" lang="en-US" sz="26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Recommended </a:t>
            </a:r>
            <a:r>
              <a:rPr kumimoji="0" lang="fr-FR"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in countries which</a:t>
            </a:r>
          </a:p>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Are not </a:t>
            </a: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frequently affected by cholera (“</a:t>
            </a: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non endemic</a:t>
            </a: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914400" marR="0" lvl="2"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or </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Used to be endemic but are </a:t>
            </a: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on the path to eliminate cholera</a:t>
            </a:r>
          </a:p>
        </p:txBody>
      </p:sp>
      <p:sp>
        <p:nvSpPr>
          <p:cNvPr id="3" name="Slide Number Placeholder 2">
            <a:extLst>
              <a:ext uri="{FF2B5EF4-FFF2-40B4-BE49-F238E27FC236}">
                <a16:creationId xmlns:a16="http://schemas.microsoft.com/office/drawing/2014/main" id="{B0BB85E6-6769-0798-4AB2-34051B566839}"/>
              </a:ext>
            </a:extLst>
          </p:cNvPr>
          <p:cNvSpPr>
            <a:spLocks noGrp="1"/>
          </p:cNvSpPr>
          <p:nvPr>
            <p:ph type="sldNum" sz="quarter" idx="12"/>
          </p:nvPr>
        </p:nvSpPr>
        <p:spPr>
          <a:xfrm>
            <a:off x="15376358" y="9620382"/>
            <a:ext cx="2133600" cy="365125"/>
          </a:xfrm>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855723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5E21698-9035-49D0-1603-D74F25C6C1E9}"/>
              </a:ext>
            </a:extLst>
          </p:cNvPr>
          <p:cNvSpPr/>
          <p:nvPr/>
        </p:nvSpPr>
        <p:spPr>
          <a:xfrm>
            <a:off x="-721894" y="-1299182"/>
            <a:ext cx="10844298"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667678" y="560124"/>
            <a:ext cx="1434704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t>
            </a:r>
            <a:r>
              <a:rPr lang="en-US" sz="4400" b="1" dirty="0">
                <a:solidFill>
                  <a:srgbClr val="FFFFFF"/>
                </a:solidFill>
                <a:latin typeface="Cavolini" panose="03000502040302020204" pitchFamily="66" charset="0"/>
                <a:cs typeface="Cavolini" panose="03000502040302020204" pitchFamily="66" charset="0"/>
                <a:sym typeface="Atkinson Hyperlegible Bold"/>
              </a:rPr>
              <a:t>to track clusters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10" name="Rectangle 9">
            <a:extLst>
              <a:ext uri="{FF2B5EF4-FFF2-40B4-BE49-F238E27FC236}">
                <a16:creationId xmlns:a16="http://schemas.microsoft.com/office/drawing/2014/main" id="{C3DABADC-C299-D136-A107-4B187BA2B381}"/>
              </a:ext>
            </a:extLst>
          </p:cNvPr>
          <p:cNvSpPr/>
          <p:nvPr/>
        </p:nvSpPr>
        <p:spPr>
          <a:xfrm>
            <a:off x="1791078" y="2387864"/>
            <a:ext cx="6374518"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4934C6B-E8E7-9998-425C-C694DA994FF3}"/>
              </a:ext>
            </a:extLst>
          </p:cNvPr>
          <p:cNvSpPr txBox="1"/>
          <p:nvPr/>
        </p:nvSpPr>
        <p:spPr>
          <a:xfrm>
            <a:off x="1791078" y="2474068"/>
            <a:ext cx="6374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Where</a:t>
            </a:r>
          </a:p>
        </p:txBody>
      </p:sp>
      <p:sp>
        <p:nvSpPr>
          <p:cNvPr id="17" name="TextBox 16">
            <a:extLst>
              <a:ext uri="{FF2B5EF4-FFF2-40B4-BE49-F238E27FC236}">
                <a16:creationId xmlns:a16="http://schemas.microsoft.com/office/drawing/2014/main" id="{8EE7B1B7-BAD1-F74E-E1B1-1995BD6352FD}"/>
              </a:ext>
            </a:extLst>
          </p:cNvPr>
          <p:cNvSpPr txBox="1"/>
          <p:nvPr/>
        </p:nvSpPr>
        <p:spPr>
          <a:xfrm>
            <a:off x="1646411" y="4007954"/>
            <a:ext cx="6725606" cy="2123658"/>
          </a:xfrm>
          <a:prstGeom prst="rect">
            <a:avLst/>
          </a:prstGeom>
          <a:noFill/>
        </p:spPr>
        <p:txBody>
          <a:bodyPr wrap="square" rtlCol="0">
            <a:spAutoFit/>
          </a:bodyPr>
          <a:lstStyle/>
          <a:p>
            <a:pPr marL="457200" indent="-457200">
              <a:spcAft>
                <a:spcPts val="2400"/>
              </a:spcAft>
              <a:buBlip>
                <a:blip r:embed="rId3"/>
              </a:buBlip>
              <a:defRPr/>
            </a:pPr>
            <a:r>
              <a:rPr lang="fr-FR" sz="2800" dirty="0">
                <a:solidFill>
                  <a:prstClr val="black">
                    <a:lumMod val="95000"/>
                    <a:lumOff val="5000"/>
                  </a:prstClr>
                </a:solidFill>
                <a:latin typeface="Atkinson Hyperlegible"/>
                <a:sym typeface="Atkinson Hyperlegible Bold"/>
              </a:rPr>
              <a:t>In surveillance </a:t>
            </a:r>
            <a:r>
              <a:rPr lang="fr-FR" sz="2800" dirty="0" err="1">
                <a:solidFill>
                  <a:prstClr val="black">
                    <a:lumMod val="95000"/>
                    <a:lumOff val="5000"/>
                  </a:prstClr>
                </a:solidFill>
                <a:latin typeface="Atkinson Hyperlegible"/>
                <a:sym typeface="Atkinson Hyperlegible Bold"/>
              </a:rPr>
              <a:t>units</a:t>
            </a:r>
            <a:r>
              <a:rPr lang="fr-FR" sz="2800" dirty="0">
                <a:solidFill>
                  <a:prstClr val="black">
                    <a:lumMod val="95000"/>
                    <a:lumOff val="5000"/>
                  </a:prstClr>
                </a:solidFill>
                <a:latin typeface="Atkinson Hyperlegible"/>
                <a:sym typeface="Atkinson Hyperlegible Bold"/>
              </a:rPr>
              <a:t> </a:t>
            </a:r>
            <a:r>
              <a:rPr lang="fr-FR" sz="2800" dirty="0" err="1">
                <a:solidFill>
                  <a:srgbClr val="209D94"/>
                </a:solidFill>
                <a:latin typeface="Atkinson Hyperlegible Bold" panose="020B0604020202020204" charset="0"/>
                <a:sym typeface="Atkinson Hyperlegible Bold"/>
              </a:rPr>
              <a:t>where</a:t>
            </a:r>
            <a:r>
              <a:rPr lang="fr-FR" sz="2800" dirty="0">
                <a:solidFill>
                  <a:srgbClr val="209D94"/>
                </a:solidFill>
                <a:latin typeface="Atkinson Hyperlegible Bold" panose="020B0604020202020204" charset="0"/>
                <a:sym typeface="Atkinson Hyperlegible Bold"/>
              </a:rPr>
              <a:t> there is </a:t>
            </a:r>
            <a:r>
              <a:rPr lang="fr-FR" sz="2800" dirty="0" err="1">
                <a:solidFill>
                  <a:srgbClr val="209D94"/>
                </a:solidFill>
                <a:latin typeface="Atkinson Hyperlegible Bold" panose="020B0604020202020204" charset="0"/>
                <a:sym typeface="Atkinson Hyperlegible Bold"/>
              </a:rPr>
              <a:t>clustered</a:t>
            </a:r>
            <a:r>
              <a:rPr lang="fr-FR" sz="2800" dirty="0">
                <a:solidFill>
                  <a:srgbClr val="209D94"/>
                </a:solidFill>
                <a:latin typeface="Atkinson Hyperlegible Bold" panose="020B0604020202020204" charset="0"/>
                <a:sym typeface="Atkinson Hyperlegible Bold"/>
              </a:rPr>
              <a:t> transmission </a:t>
            </a:r>
            <a:endParaRPr lang="fr-FR" sz="2800" dirty="0">
              <a:solidFill>
                <a:srgbClr val="209D94"/>
              </a:solidFill>
              <a:latin typeface="Atkinson Hyperlegible"/>
              <a:sym typeface="Atkinson Hyperlegible Bold"/>
            </a:endParaRPr>
          </a:p>
          <a:p>
            <a:pPr marL="457200" indent="-457200">
              <a:spcAft>
                <a:spcPts val="2400"/>
              </a:spcAft>
              <a:buBlip>
                <a:blip r:embed="rId3"/>
              </a:buBlip>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In non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endemic</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countries or countries on the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path</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to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eliminate</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cholera</a:t>
            </a:r>
          </a:p>
        </p:txBody>
      </p:sp>
      <p:grpSp>
        <p:nvGrpSpPr>
          <p:cNvPr id="20" name="Group 19">
            <a:extLst>
              <a:ext uri="{FF2B5EF4-FFF2-40B4-BE49-F238E27FC236}">
                <a16:creationId xmlns:a16="http://schemas.microsoft.com/office/drawing/2014/main" id="{E8F2475D-4328-62A1-2108-87AEB0F4A77C}"/>
              </a:ext>
            </a:extLst>
          </p:cNvPr>
          <p:cNvGrpSpPr/>
          <p:nvPr/>
        </p:nvGrpSpPr>
        <p:grpSpPr>
          <a:xfrm>
            <a:off x="5385946" y="7111574"/>
            <a:ext cx="7693943" cy="1956849"/>
            <a:chOff x="5385946" y="7111574"/>
            <a:chExt cx="7693943" cy="1956849"/>
          </a:xfrm>
        </p:grpSpPr>
        <p:sp>
          <p:nvSpPr>
            <p:cNvPr id="9" name="Rectangle 8">
              <a:extLst>
                <a:ext uri="{FF2B5EF4-FFF2-40B4-BE49-F238E27FC236}">
                  <a16:creationId xmlns:a16="http://schemas.microsoft.com/office/drawing/2014/main" id="{1F7C5B21-9AF7-C542-CFD5-6BEAF5469C8E}"/>
                </a:ext>
              </a:extLst>
            </p:cNvPr>
            <p:cNvSpPr/>
            <p:nvPr/>
          </p:nvSpPr>
          <p:spPr>
            <a:xfrm>
              <a:off x="5385946" y="7111574"/>
              <a:ext cx="7052487"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A2824E2-A8DF-174D-DF48-B8845247E92E}"/>
                </a:ext>
              </a:extLst>
            </p:cNvPr>
            <p:cNvSpPr txBox="1"/>
            <p:nvPr/>
          </p:nvSpPr>
          <p:spPr>
            <a:xfrm>
              <a:off x="5724930" y="7224567"/>
              <a:ext cx="6374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How</a:t>
              </a:r>
            </a:p>
          </p:txBody>
        </p:sp>
        <p:sp>
          <p:nvSpPr>
            <p:cNvPr id="8" name="TextBox 7">
              <a:extLst>
                <a:ext uri="{FF2B5EF4-FFF2-40B4-BE49-F238E27FC236}">
                  <a16:creationId xmlns:a16="http://schemas.microsoft.com/office/drawing/2014/main" id="{9FD92BE7-905E-EBE9-BD9B-33962E0FEBA1}"/>
                </a:ext>
              </a:extLst>
            </p:cNvPr>
            <p:cNvSpPr txBox="1"/>
            <p:nvPr/>
          </p:nvSpPr>
          <p:spPr>
            <a:xfrm>
              <a:off x="5911197" y="8545203"/>
              <a:ext cx="7168692"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In accordance with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this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module</a:t>
              </a:r>
              <a:endParaRPr kumimoji="0" lang="fr-FR"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sym typeface="Atkinson Hyperlegible Bold"/>
              </a:endParaRPr>
            </a:p>
          </p:txBody>
        </p:sp>
      </p:grpSp>
      <p:grpSp>
        <p:nvGrpSpPr>
          <p:cNvPr id="19" name="Group 18">
            <a:extLst>
              <a:ext uri="{FF2B5EF4-FFF2-40B4-BE49-F238E27FC236}">
                <a16:creationId xmlns:a16="http://schemas.microsoft.com/office/drawing/2014/main" id="{6A77FC2C-E222-EB00-2716-B0505529765F}"/>
              </a:ext>
            </a:extLst>
          </p:cNvPr>
          <p:cNvGrpSpPr/>
          <p:nvPr/>
        </p:nvGrpSpPr>
        <p:grpSpPr>
          <a:xfrm>
            <a:off x="9915985" y="2299290"/>
            <a:ext cx="7168692" cy="3902854"/>
            <a:chOff x="10734297" y="2362871"/>
            <a:chExt cx="7168692" cy="3902854"/>
          </a:xfrm>
        </p:grpSpPr>
        <p:sp>
          <p:nvSpPr>
            <p:cNvPr id="5" name="Rectangle 4">
              <a:extLst>
                <a:ext uri="{FF2B5EF4-FFF2-40B4-BE49-F238E27FC236}">
                  <a16:creationId xmlns:a16="http://schemas.microsoft.com/office/drawing/2014/main" id="{68895F02-D0BD-12C1-330C-7A206FECA769}"/>
                </a:ext>
              </a:extLst>
            </p:cNvPr>
            <p:cNvSpPr/>
            <p:nvPr/>
          </p:nvSpPr>
          <p:spPr>
            <a:xfrm>
              <a:off x="10940716" y="2362871"/>
              <a:ext cx="6374518"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56B7C17-6B21-292B-5869-7E7EEA57A3E5}"/>
                </a:ext>
              </a:extLst>
            </p:cNvPr>
            <p:cNvSpPr txBox="1"/>
            <p:nvPr/>
          </p:nvSpPr>
          <p:spPr>
            <a:xfrm>
              <a:off x="10956757" y="2505485"/>
              <a:ext cx="63584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Why</a:t>
              </a:r>
            </a:p>
          </p:txBody>
        </p:sp>
        <p:sp>
          <p:nvSpPr>
            <p:cNvPr id="18" name="TextBox 17">
              <a:extLst>
                <a:ext uri="{FF2B5EF4-FFF2-40B4-BE49-F238E27FC236}">
                  <a16:creationId xmlns:a16="http://schemas.microsoft.com/office/drawing/2014/main" id="{0FB5D193-C39E-BA1F-774D-A364C85F82FF}"/>
                </a:ext>
              </a:extLst>
            </p:cNvPr>
            <p:cNvSpPr txBox="1"/>
            <p:nvPr/>
          </p:nvSpPr>
          <p:spPr>
            <a:xfrm>
              <a:off x="10734297" y="3974184"/>
              <a:ext cx="7168692" cy="954107"/>
            </a:xfrm>
            <a:prstGeom prst="rect">
              <a:avLst/>
            </a:prstGeom>
            <a:noFill/>
          </p:spPr>
          <p:txBody>
            <a:bodyPr wrap="square" rtlCol="0">
              <a:spAutoFit/>
            </a:bodyPr>
            <a:lstStyle/>
            <a:p>
              <a:pPr marL="457200" indent="-457200">
                <a:buBlip>
                  <a:blip r:embed="rId3"/>
                </a:buBlip>
              </a:pPr>
              <a:r>
                <a:rPr lang="en-US" sz="2800" dirty="0">
                  <a:solidFill>
                    <a:prstClr val="black">
                      <a:lumMod val="95000"/>
                      <a:lumOff val="5000"/>
                    </a:prstClr>
                  </a:solidFill>
                  <a:latin typeface="Atkinson Hyperlegible"/>
                </a:rPr>
                <a:t>To</a:t>
              </a:r>
              <a:r>
                <a:rPr lang="fr-FR" sz="2800" dirty="0">
                  <a:solidFill>
                    <a:srgbClr val="008080"/>
                  </a:solidFill>
                  <a:latin typeface="Atkinson Hyperlegible Bold" panose="020B0604020202020204" charset="0"/>
                  <a:sym typeface="Atkinson Hyperlegible Bold"/>
                </a:rPr>
                <a:t> </a:t>
              </a:r>
              <a:r>
                <a:rPr lang="fr-FR" sz="2800" dirty="0">
                  <a:solidFill>
                    <a:srgbClr val="209D94"/>
                  </a:solidFill>
                  <a:latin typeface="Atkinson Hyperlegible Bold" panose="020B0604020202020204" charset="0"/>
                  <a:sym typeface="Atkinson Hyperlegible Bold"/>
                </a:rPr>
                <a:t>rapidly </a:t>
              </a:r>
              <a:r>
                <a:rPr lang="en-US" sz="2800" dirty="0">
                  <a:solidFill>
                    <a:srgbClr val="209D94"/>
                  </a:solidFill>
                  <a:latin typeface="Atkinson Hyperlegible Bold" panose="020B0604020202020204" charset="0"/>
                  <a:sym typeface="Atkinson Hyperlegible Bold"/>
                </a:rPr>
                <a:t>generate information </a:t>
              </a:r>
              <a:r>
                <a:rPr lang="en-US" sz="2800" dirty="0">
                  <a:solidFill>
                    <a:srgbClr val="2A1720"/>
                  </a:solidFill>
                  <a:latin typeface="Atkinson Hyperlegible" panose="020B0604020202020204" charset="0"/>
                  <a:sym typeface="Atkinson Hyperlegible Bold"/>
                </a:rPr>
                <a:t>to</a:t>
              </a:r>
              <a:r>
                <a:rPr lang="en-US" sz="2800" dirty="0">
                  <a:solidFill>
                    <a:srgbClr val="008080"/>
                  </a:solidFill>
                  <a:latin typeface="Atkinson Hyperlegible Bold" panose="020B0604020202020204" charset="0"/>
                  <a:sym typeface="Atkinson Hyperlegible Bold"/>
                </a:rPr>
                <a:t> </a:t>
              </a:r>
              <a:r>
                <a:rPr kumimoji="0" lang="en-CA"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guide highly targeted interventions to</a:t>
              </a:r>
            </a:p>
          </p:txBody>
        </p:sp>
        <p:sp>
          <p:nvSpPr>
            <p:cNvPr id="15" name="TextBox 14">
              <a:extLst>
                <a:ext uri="{FF2B5EF4-FFF2-40B4-BE49-F238E27FC236}">
                  <a16:creationId xmlns:a16="http://schemas.microsoft.com/office/drawing/2014/main" id="{FA1B5DB1-4FCC-398A-7FC5-927992AE7631}"/>
                </a:ext>
              </a:extLst>
            </p:cNvPr>
            <p:cNvSpPr txBox="1"/>
            <p:nvPr/>
          </p:nvSpPr>
          <p:spPr>
            <a:xfrm>
              <a:off x="11501711" y="4880730"/>
              <a:ext cx="6211109" cy="13849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lang="en-CA" sz="2800" dirty="0">
                  <a:solidFill>
                    <a:srgbClr val="209D94"/>
                  </a:solidFill>
                  <a:latin typeface="Atkinson Hyperlegible Bold" panose="020B0604020202020204" charset="0"/>
                </a:rPr>
                <a:t>Interrupt transmission </a:t>
              </a:r>
            </a:p>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lang="en-CA" sz="2800" dirty="0">
                  <a:solidFill>
                    <a:srgbClr val="2A1720"/>
                  </a:solidFill>
                  <a:latin typeface="Atkinson Hyperlegible" panose="020B0604020202020204" charset="0"/>
                </a:rPr>
                <a:t>Prevent the onset of transmission in the community</a:t>
              </a:r>
              <a:endParaRPr lang="en-US" sz="2800" dirty="0">
                <a:solidFill>
                  <a:srgbClr val="2A1720"/>
                </a:solidFill>
                <a:latin typeface="Atkinson Hyperlegible" panose="020B0604020202020204" charset="0"/>
              </a:endParaRPr>
            </a:p>
          </p:txBody>
        </p:sp>
      </p:grpSp>
      <p:sp>
        <p:nvSpPr>
          <p:cNvPr id="11" name="Slide Number Placeholder 10">
            <a:extLst>
              <a:ext uri="{FF2B5EF4-FFF2-40B4-BE49-F238E27FC236}">
                <a16:creationId xmlns:a16="http://schemas.microsoft.com/office/drawing/2014/main" id="{85AAD826-ACE6-0C18-FDC9-28723C9571DE}"/>
              </a:ext>
            </a:extLst>
          </p:cNvPr>
          <p:cNvSpPr>
            <a:spLocks noGrp="1"/>
          </p:cNvSpPr>
          <p:nvPr>
            <p:ph type="sldNum" sz="quarter" idx="12"/>
          </p:nvPr>
        </p:nvSpPr>
        <p:spPr>
          <a:xfrm>
            <a:off x="15352226" y="9580813"/>
            <a:ext cx="2133600" cy="365125"/>
          </a:xfrm>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285016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E91D47CF-D7A3-010A-BE2B-2DABCEF99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 y="0"/>
            <a:ext cx="18350714" cy="11762179"/>
          </a:xfrm>
          <a:prstGeom prst="rect">
            <a:avLst/>
          </a:prstGeom>
        </p:spPr>
      </p:pic>
      <p:sp>
        <p:nvSpPr>
          <p:cNvPr id="7" name="TextBox 6">
            <a:extLst>
              <a:ext uri="{FF2B5EF4-FFF2-40B4-BE49-F238E27FC236}">
                <a16:creationId xmlns:a16="http://schemas.microsoft.com/office/drawing/2014/main" id="{18288571-1408-0ED7-3B7F-88D73F50C740}"/>
              </a:ext>
            </a:extLst>
          </p:cNvPr>
          <p:cNvSpPr txBox="1"/>
          <p:nvPr/>
        </p:nvSpPr>
        <p:spPr>
          <a:xfrm>
            <a:off x="14036040" y="9948447"/>
            <a:ext cx="425196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Mulugeta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Ayene</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7FDA73D2-1D52-39C1-5E05-1B0533118415}"/>
              </a:ext>
            </a:extLst>
          </p:cNvPr>
          <p:cNvSpPr/>
          <p:nvPr/>
        </p:nvSpPr>
        <p:spPr>
          <a:xfrm>
            <a:off x="-78245" y="4221479"/>
            <a:ext cx="4902036" cy="2661921"/>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Reporting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and testing </a:t>
            </a: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strategies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196352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A02CAA-2037-4F8D-9B9C-D0B9A413A403}">
  <ds:schemaRefs>
    <ds:schemaRef ds:uri="http://schemas.microsoft.com/sharepoint/v3/contenttype/forms"/>
  </ds:schemaRefs>
</ds:datastoreItem>
</file>

<file path=customXml/itemProps2.xml><?xml version="1.0" encoding="utf-8"?>
<ds:datastoreItem xmlns:ds="http://schemas.openxmlformats.org/officeDocument/2006/customXml" ds:itemID="{5CC16DA2-6C5B-42DD-AA9C-B3D687AA8D08}">
  <ds:schemaRefs>
    <ds:schemaRef ds:uri="http://schemas.microsoft.com/office/infopath/2007/PartnerControls"/>
    <ds:schemaRef ds:uri="http://schemas.microsoft.com/office/2006/metadata/properties"/>
    <ds:schemaRef ds:uri="http://purl.org/dc/dcmitype/"/>
    <ds:schemaRef ds:uri="3e8c1917-30ce-4059-b20f-d25788032734"/>
    <ds:schemaRef ds:uri="http://purl.org/dc/terms/"/>
    <ds:schemaRef ds:uri="http://purl.org/dc/elements/1.1/"/>
    <ds:schemaRef ds:uri="http://www.w3.org/XML/1998/namespace"/>
    <ds:schemaRef ds:uri="http://schemas.openxmlformats.org/package/2006/metadata/core-properties"/>
    <ds:schemaRef ds:uri="http://schemas.microsoft.com/office/2006/documentManagement/types"/>
    <ds:schemaRef ds:uri="a4ccce07-d9df-40be-ba22-67d5c80ef237"/>
  </ds:schemaRefs>
</ds:datastoreItem>
</file>

<file path=customXml/itemProps3.xml><?xml version="1.0" encoding="utf-8"?>
<ds:datastoreItem xmlns:ds="http://schemas.openxmlformats.org/officeDocument/2006/customXml" ds:itemID="{4B83E651-CBA3-4311-BAC2-27BAD30E9909}"/>
</file>

<file path=docProps/app.xml><?xml version="1.0" encoding="utf-8"?>
<Properties xmlns="http://schemas.openxmlformats.org/officeDocument/2006/extended-properties" xmlns:vt="http://schemas.openxmlformats.org/officeDocument/2006/docPropsVTypes">
  <TotalTime>5522</TotalTime>
  <Words>6965</Words>
  <Application>Microsoft Office PowerPoint</Application>
  <PresentationFormat>Custom</PresentationFormat>
  <Paragraphs>570</Paragraphs>
  <Slides>46</Slides>
  <Notes>46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46</vt:i4>
      </vt:variant>
    </vt:vector>
  </HeadingPairs>
  <TitlesOfParts>
    <vt:vector size="58" baseType="lpstr">
      <vt:lpstr>Atkinson Hyperlegible Bold</vt:lpstr>
      <vt:lpstr>Aptos</vt:lpstr>
      <vt:lpstr>Cavolini</vt:lpstr>
      <vt:lpstr>Atkinson Hyperlegible</vt:lpstr>
      <vt:lpstr>Arial</vt:lpstr>
      <vt:lpstr>Courier New</vt:lpstr>
      <vt:lpstr>Aptos Display</vt:lpstr>
      <vt:lpstr>Calibri</vt:lpstr>
      <vt:lpstr>ADLaM Display</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lastModifiedBy>DOMINGUEZ, Morgane</cp:lastModifiedBy>
  <cp:revision>84</cp:revision>
  <dcterms:created xsi:type="dcterms:W3CDTF">2006-08-16T00:00:00Z</dcterms:created>
  <dcterms:modified xsi:type="dcterms:W3CDTF">2025-02-16T12:35:40Z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