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8" r:id="rId5"/>
    <p:sldMasterId id="2147483684" r:id="rId6"/>
  </p:sldMasterIdLst>
  <p:notesMasterIdLst>
    <p:notesMasterId r:id="rId61"/>
  </p:notesMasterIdLst>
  <p:sldIdLst>
    <p:sldId id="990" r:id="rId7"/>
    <p:sldId id="878" r:id="rId8"/>
    <p:sldId id="2147474636" r:id="rId9"/>
    <p:sldId id="879" r:id="rId10"/>
    <p:sldId id="1011" r:id="rId11"/>
    <p:sldId id="2147474641" r:id="rId12"/>
    <p:sldId id="955" r:id="rId13"/>
    <p:sldId id="2147474642" r:id="rId14"/>
    <p:sldId id="869" r:id="rId15"/>
    <p:sldId id="2147474643" r:id="rId16"/>
    <p:sldId id="885" r:id="rId17"/>
    <p:sldId id="2147474648" r:id="rId18"/>
    <p:sldId id="2147474640" r:id="rId19"/>
    <p:sldId id="911" r:id="rId20"/>
    <p:sldId id="916" r:id="rId21"/>
    <p:sldId id="917" r:id="rId22"/>
    <p:sldId id="889" r:id="rId23"/>
    <p:sldId id="890" r:id="rId24"/>
    <p:sldId id="953" r:id="rId25"/>
    <p:sldId id="2147474639" r:id="rId26"/>
    <p:sldId id="891" r:id="rId27"/>
    <p:sldId id="959" r:id="rId28"/>
    <p:sldId id="935" r:id="rId29"/>
    <p:sldId id="936" r:id="rId30"/>
    <p:sldId id="937" r:id="rId31"/>
    <p:sldId id="2147474638" r:id="rId32"/>
    <p:sldId id="942" r:id="rId33"/>
    <p:sldId id="943" r:id="rId34"/>
    <p:sldId id="894" r:id="rId35"/>
    <p:sldId id="920" r:id="rId36"/>
    <p:sldId id="921" r:id="rId37"/>
    <p:sldId id="2147474635" r:id="rId38"/>
    <p:sldId id="923" r:id="rId39"/>
    <p:sldId id="924" r:id="rId40"/>
    <p:sldId id="2147474637" r:id="rId41"/>
    <p:sldId id="930" r:id="rId42"/>
    <p:sldId id="931" r:id="rId43"/>
    <p:sldId id="929" r:id="rId44"/>
    <p:sldId id="948" r:id="rId45"/>
    <p:sldId id="895" r:id="rId46"/>
    <p:sldId id="950" r:id="rId47"/>
    <p:sldId id="949" r:id="rId48"/>
    <p:sldId id="2147474644" r:id="rId49"/>
    <p:sldId id="897" r:id="rId50"/>
    <p:sldId id="2147474645" r:id="rId51"/>
    <p:sldId id="872" r:id="rId52"/>
    <p:sldId id="2147474615" r:id="rId53"/>
    <p:sldId id="2147474611" r:id="rId54"/>
    <p:sldId id="2147474623" r:id="rId55"/>
    <p:sldId id="2147474617" r:id="rId56"/>
    <p:sldId id="2147474618" r:id="rId57"/>
    <p:sldId id="2147474619" r:id="rId58"/>
    <p:sldId id="2147474620" r:id="rId59"/>
    <p:sldId id="2147474632" r:id="rId60"/>
  </p:sldIdLst>
  <p:sldSz cx="18288000" cy="10287000"/>
  <p:notesSz cx="6858000" cy="9144000"/>
  <p:embeddedFontLst>
    <p:embeddedFont>
      <p:font typeface="ADLaM Display" panose="02010000000000000000" pitchFamily="2" charset="0"/>
      <p:regular r:id="rId62"/>
    </p:embeddedFont>
    <p:embeddedFont>
      <p:font typeface="Atkinson Hyperlegible" panose="020B0604020202020204" charset="0"/>
      <p:regular r:id="rId63"/>
    </p:embeddedFont>
    <p:embeddedFont>
      <p:font typeface="Atkinson Hyperlegible Bold" panose="020B0604020202020204" charset="0"/>
      <p:regular r:id="rId64"/>
    </p:embeddedFont>
    <p:embeddedFont>
      <p:font typeface="Cavolini" panose="03000502040302020204" pitchFamily="66" charset="0"/>
      <p:regular r:id="rId65"/>
      <p:bold r:id="rId66"/>
      <p:italic r:id="rId67"/>
      <p:boldItalic r:id="rId68"/>
    </p:embeddedFont>
    <p:embeddedFont>
      <p:font typeface="Congenial" panose="02000503040000020004" pitchFamily="2" charset="0"/>
      <p:regular r:id="rId69"/>
      <p:bold r:id="rId70"/>
      <p:italic r:id="rId71"/>
      <p:boldItalic r:id="rId72"/>
    </p:embeddedFont>
    <p:embeddedFont>
      <p:font typeface="Trebuchet MS" panose="020B0603020202020204" pitchFamily="34"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36" userDrawn="1">
          <p15:clr>
            <a:srgbClr val="A4A3A4"/>
          </p15:clr>
        </p15:guide>
        <p15:guide id="2" pos="295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CD5"/>
    <a:srgbClr val="E4F3F4"/>
    <a:srgbClr val="009999"/>
    <a:srgbClr val="64B8B1"/>
    <a:srgbClr val="F7AF76"/>
    <a:srgbClr val="EFC1B7"/>
    <a:srgbClr val="FEF2E8"/>
    <a:srgbClr val="FBE8D7"/>
    <a:srgbClr val="C5E6E8"/>
    <a:srgbClr val="F78D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3B2A1-7BAC-4A37-B107-DBB46FD21AE0}" v="1" dt="2025-02-21T15:09:26.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62551" autoAdjust="0"/>
  </p:normalViewPr>
  <p:slideViewPr>
    <p:cSldViewPr snapToGrid="0">
      <p:cViewPr varScale="1">
        <p:scale>
          <a:sx n="46" d="100"/>
          <a:sy n="46" d="100"/>
        </p:scale>
        <p:origin x="2448" y="66"/>
      </p:cViewPr>
      <p:guideLst>
        <p:guide orient="horz" pos="6336"/>
        <p:guide pos="29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3.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8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1.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5.fntdata"/><Relationship Id="rId7" Type="http://schemas.openxmlformats.org/officeDocument/2006/relationships/slide" Target="slides/slide1.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52EC49D5-05BD-484F-9344-B46FD43964D6}"/>
    <pc:docChg chg="undo custSel modSld">
      <pc:chgData name="DOMINGUEZ, Morgane" userId="d29c428e-ee62-4017-a838-521138d5b01c" providerId="ADAL" clId="{52EC49D5-05BD-484F-9344-B46FD43964D6}" dt="2025-02-16T08:09:03.414" v="519"/>
      <pc:docMkLst>
        <pc:docMk/>
      </pc:docMkLst>
      <pc:sldChg chg="delSp modSp mod modTransition delAnim modAnim modNotesTx">
        <pc:chgData name="DOMINGUEZ, Morgane" userId="d29c428e-ee62-4017-a838-521138d5b01c" providerId="ADAL" clId="{52EC49D5-05BD-484F-9344-B46FD43964D6}" dt="2025-02-16T08:03:03.319" v="473"/>
        <pc:sldMkLst>
          <pc:docMk/>
          <pc:sldMk cId="141301970" sldId="869"/>
        </pc:sldMkLst>
        <pc:spChg chg="mod">
          <ac:chgData name="DOMINGUEZ, Morgane" userId="d29c428e-ee62-4017-a838-521138d5b01c" providerId="ADAL" clId="{52EC49D5-05BD-484F-9344-B46FD43964D6}" dt="2025-02-16T07:50:46.333" v="403" actId="1076"/>
          <ac:spMkLst>
            <pc:docMk/>
            <pc:sldMk cId="141301970" sldId="869"/>
            <ac:spMk id="12" creationId="{9B5B8789-0BC5-0DF3-728C-097D47F5D25D}"/>
          </ac:spMkLst>
        </pc:spChg>
      </pc:sldChg>
      <pc:sldChg chg="delSp modSp mod modTransition delAnim modAnim modNotesTx">
        <pc:chgData name="DOMINGUEZ, Morgane" userId="d29c428e-ee62-4017-a838-521138d5b01c" providerId="ADAL" clId="{52EC49D5-05BD-484F-9344-B46FD43964D6}" dt="2025-02-16T08:07:56.281" v="511"/>
        <pc:sldMkLst>
          <pc:docMk/>
          <pc:sldMk cId="980395221" sldId="872"/>
        </pc:sldMkLst>
        <pc:spChg chg="mod">
          <ac:chgData name="DOMINGUEZ, Morgane" userId="d29c428e-ee62-4017-a838-521138d5b01c" providerId="ADAL" clId="{52EC49D5-05BD-484F-9344-B46FD43964D6}" dt="2025-02-16T07:56:41.861" v="446" actId="255"/>
          <ac:spMkLst>
            <pc:docMk/>
            <pc:sldMk cId="980395221" sldId="872"/>
            <ac:spMk id="6" creationId="{035251F3-DC17-D620-96C7-6B1606B7BE49}"/>
          </ac:spMkLst>
        </pc:spChg>
      </pc:sldChg>
      <pc:sldChg chg="delSp mod modTransition delAnim modNotesTx">
        <pc:chgData name="DOMINGUEZ, Morgane" userId="d29c428e-ee62-4017-a838-521138d5b01c" providerId="ADAL" clId="{52EC49D5-05BD-484F-9344-B46FD43964D6}" dt="2025-02-16T08:00:14.708" v="462"/>
        <pc:sldMkLst>
          <pc:docMk/>
          <pc:sldMk cId="2372577413" sldId="878"/>
        </pc:sldMkLst>
      </pc:sldChg>
      <pc:sldChg chg="addSp delSp modSp mod modTransition delAnim modAnim modNotesTx">
        <pc:chgData name="DOMINGUEZ, Morgane" userId="d29c428e-ee62-4017-a838-521138d5b01c" providerId="ADAL" clId="{52EC49D5-05BD-484F-9344-B46FD43964D6}" dt="2025-02-16T08:02:26.864" v="468"/>
        <pc:sldMkLst>
          <pc:docMk/>
          <pc:sldMk cId="0" sldId="879"/>
        </pc:sldMkLst>
        <pc:spChg chg="mod">
          <ac:chgData name="DOMINGUEZ, Morgane" userId="d29c428e-ee62-4017-a838-521138d5b01c" providerId="ADAL" clId="{52EC49D5-05BD-484F-9344-B46FD43964D6}" dt="2025-02-16T07:49:40.647" v="394" actId="1076"/>
          <ac:spMkLst>
            <pc:docMk/>
            <pc:sldMk cId="0" sldId="879"/>
            <ac:spMk id="8" creationId="{B5A8C085-3354-A8FC-5B38-C92DC0774395}"/>
          </ac:spMkLst>
        </pc:spChg>
      </pc:sldChg>
      <pc:sldChg chg="delSp mod modTransition delAnim modNotesTx">
        <pc:chgData name="DOMINGUEZ, Morgane" userId="d29c428e-ee62-4017-a838-521138d5b01c" providerId="ADAL" clId="{52EC49D5-05BD-484F-9344-B46FD43964D6}" dt="2025-02-16T08:03:16.894" v="475"/>
        <pc:sldMkLst>
          <pc:docMk/>
          <pc:sldMk cId="1659211124" sldId="885"/>
        </pc:sldMkLst>
      </pc:sldChg>
      <pc:sldChg chg="delSp mod modTransition delAnim modNotesTx">
        <pc:chgData name="DOMINGUEZ, Morgane" userId="d29c428e-ee62-4017-a838-521138d5b01c" providerId="ADAL" clId="{52EC49D5-05BD-484F-9344-B46FD43964D6}" dt="2025-02-16T08:04:02.113" v="481"/>
        <pc:sldMkLst>
          <pc:docMk/>
          <pc:sldMk cId="2514464122" sldId="889"/>
        </pc:sldMkLst>
      </pc:sldChg>
      <pc:sldChg chg="delSp modSp mod modTransition delAnim modAnim modNotesTx">
        <pc:chgData name="DOMINGUEZ, Morgane" userId="d29c428e-ee62-4017-a838-521138d5b01c" providerId="ADAL" clId="{52EC49D5-05BD-484F-9344-B46FD43964D6}" dt="2025-02-16T08:04:08.547" v="482"/>
        <pc:sldMkLst>
          <pc:docMk/>
          <pc:sldMk cId="2304485107" sldId="890"/>
        </pc:sldMkLst>
        <pc:spChg chg="mod">
          <ac:chgData name="DOMINGUEZ, Morgane" userId="d29c428e-ee62-4017-a838-521138d5b01c" providerId="ADAL" clId="{52EC49D5-05BD-484F-9344-B46FD43964D6}" dt="2025-02-16T07:52:34.453" v="413" actId="1076"/>
          <ac:spMkLst>
            <pc:docMk/>
            <pc:sldMk cId="2304485107" sldId="890"/>
            <ac:spMk id="2" creationId="{01870FB9-2D83-5AB0-9ABA-57518FFE2D75}"/>
          </ac:spMkLst>
        </pc:spChg>
      </pc:sldChg>
      <pc:sldChg chg="delSp modSp mod modTransition delAnim modAnim modNotesTx">
        <pc:chgData name="DOMINGUEZ, Morgane" userId="d29c428e-ee62-4017-a838-521138d5b01c" providerId="ADAL" clId="{52EC49D5-05BD-484F-9344-B46FD43964D6}" dt="2025-02-16T08:04:28.089" v="485"/>
        <pc:sldMkLst>
          <pc:docMk/>
          <pc:sldMk cId="1533821627" sldId="891"/>
        </pc:sldMkLst>
        <pc:spChg chg="mod">
          <ac:chgData name="DOMINGUEZ, Morgane" userId="d29c428e-ee62-4017-a838-521138d5b01c" providerId="ADAL" clId="{52EC49D5-05BD-484F-9344-B46FD43964D6}" dt="2025-02-16T07:52:55.171" v="416" actId="1076"/>
          <ac:spMkLst>
            <pc:docMk/>
            <pc:sldMk cId="1533821627" sldId="891"/>
            <ac:spMk id="2" creationId="{2D93F1CB-D2E8-19E5-5AD6-ED7060F606FA}"/>
          </ac:spMkLst>
        </pc:spChg>
      </pc:sldChg>
      <pc:sldChg chg="delSp mod modTransition delAnim modNotesTx">
        <pc:chgData name="DOMINGUEZ, Morgane" userId="d29c428e-ee62-4017-a838-521138d5b01c" providerId="ADAL" clId="{52EC49D5-05BD-484F-9344-B46FD43964D6}" dt="2025-02-16T08:05:30.271" v="494"/>
        <pc:sldMkLst>
          <pc:docMk/>
          <pc:sldMk cId="3908767101" sldId="894"/>
        </pc:sldMkLst>
      </pc:sldChg>
      <pc:sldChg chg="addSp delSp modSp mod modTransition delAnim modNotesTx">
        <pc:chgData name="DOMINGUEZ, Morgane" userId="d29c428e-ee62-4017-a838-521138d5b01c" providerId="ADAL" clId="{52EC49D5-05BD-484F-9344-B46FD43964D6}" dt="2025-02-16T08:07:10.365" v="505"/>
        <pc:sldMkLst>
          <pc:docMk/>
          <pc:sldMk cId="716490604" sldId="895"/>
        </pc:sldMkLst>
        <pc:picChg chg="add mod ord">
          <ac:chgData name="DOMINGUEZ, Morgane" userId="d29c428e-ee62-4017-a838-521138d5b01c" providerId="ADAL" clId="{52EC49D5-05BD-484F-9344-B46FD43964D6}" dt="2025-02-16T07:55:54.601" v="440" actId="167"/>
          <ac:picMkLst>
            <pc:docMk/>
            <pc:sldMk cId="716490604" sldId="895"/>
            <ac:picMk id="4" creationId="{B2E327CD-2759-8886-A318-57B9A5033C3A}"/>
          </ac:picMkLst>
        </pc:picChg>
      </pc:sldChg>
      <pc:sldChg chg="delSp modSp mod modTransition delAnim modAnim modNotesTx">
        <pc:chgData name="DOMINGUEZ, Morgane" userId="d29c428e-ee62-4017-a838-521138d5b01c" providerId="ADAL" clId="{52EC49D5-05BD-484F-9344-B46FD43964D6}" dt="2025-02-16T08:07:42.018" v="509"/>
        <pc:sldMkLst>
          <pc:docMk/>
          <pc:sldMk cId="4091021066" sldId="897"/>
        </pc:sldMkLst>
        <pc:spChg chg="mod">
          <ac:chgData name="DOMINGUEZ, Morgane" userId="d29c428e-ee62-4017-a838-521138d5b01c" providerId="ADAL" clId="{52EC49D5-05BD-484F-9344-B46FD43964D6}" dt="2025-02-16T07:56:24.797" v="444" actId="1076"/>
          <ac:spMkLst>
            <pc:docMk/>
            <pc:sldMk cId="4091021066" sldId="897"/>
            <ac:spMk id="10" creationId="{2A23FEFF-EA4A-56F0-BD26-7D24DA4905E6}"/>
          </ac:spMkLst>
        </pc:spChg>
      </pc:sldChg>
      <pc:sldChg chg="delSp modSp mod modTransition delAnim modAnim modNotesTx">
        <pc:chgData name="DOMINGUEZ, Morgane" userId="d29c428e-ee62-4017-a838-521138d5b01c" providerId="ADAL" clId="{52EC49D5-05BD-484F-9344-B46FD43964D6}" dt="2025-02-16T08:03:39.601" v="478"/>
        <pc:sldMkLst>
          <pc:docMk/>
          <pc:sldMk cId="2808128518" sldId="911"/>
        </pc:sldMkLst>
        <pc:spChg chg="mod">
          <ac:chgData name="DOMINGUEZ, Morgane" userId="d29c428e-ee62-4017-a838-521138d5b01c" providerId="ADAL" clId="{52EC49D5-05BD-484F-9344-B46FD43964D6}" dt="2025-02-16T07:51:36.032" v="408" actId="1076"/>
          <ac:spMkLst>
            <pc:docMk/>
            <pc:sldMk cId="2808128518" sldId="911"/>
            <ac:spMk id="11" creationId="{020629B3-A8BB-E60C-E4E4-9ACF04DA388A}"/>
          </ac:spMkLst>
        </pc:spChg>
      </pc:sldChg>
      <pc:sldChg chg="delSp modSp mod modTransition delAnim modAnim modNotesTx">
        <pc:chgData name="DOMINGUEZ, Morgane" userId="d29c428e-ee62-4017-a838-521138d5b01c" providerId="ADAL" clId="{52EC49D5-05BD-484F-9344-B46FD43964D6}" dt="2025-02-16T08:03:46.201" v="479"/>
        <pc:sldMkLst>
          <pc:docMk/>
          <pc:sldMk cId="1518485166" sldId="916"/>
        </pc:sldMkLst>
        <pc:spChg chg="mod">
          <ac:chgData name="DOMINGUEZ, Morgane" userId="d29c428e-ee62-4017-a838-521138d5b01c" providerId="ADAL" clId="{52EC49D5-05BD-484F-9344-B46FD43964D6}" dt="2025-02-16T07:51:43.236" v="409" actId="1076"/>
          <ac:spMkLst>
            <pc:docMk/>
            <pc:sldMk cId="1518485166" sldId="916"/>
            <ac:spMk id="7" creationId="{D0FAAF04-9821-1084-E0A4-D622358752DA}"/>
          </ac:spMkLst>
        </pc:spChg>
      </pc:sldChg>
      <pc:sldChg chg="delSp modSp mod modTransition delAnim modAnim modNotesTx">
        <pc:chgData name="DOMINGUEZ, Morgane" userId="d29c428e-ee62-4017-a838-521138d5b01c" providerId="ADAL" clId="{52EC49D5-05BD-484F-9344-B46FD43964D6}" dt="2025-02-16T08:03:54.090" v="480"/>
        <pc:sldMkLst>
          <pc:docMk/>
          <pc:sldMk cId="927540140" sldId="917"/>
        </pc:sldMkLst>
        <pc:spChg chg="mod">
          <ac:chgData name="DOMINGUEZ, Morgane" userId="d29c428e-ee62-4017-a838-521138d5b01c" providerId="ADAL" clId="{52EC49D5-05BD-484F-9344-B46FD43964D6}" dt="2025-02-16T07:51:52.059" v="410" actId="1076"/>
          <ac:spMkLst>
            <pc:docMk/>
            <pc:sldMk cId="927540140" sldId="917"/>
            <ac:spMk id="11" creationId="{11EB791B-7EA0-1C4F-532C-5D3EC7C73614}"/>
          </ac:spMkLst>
        </pc:spChg>
      </pc:sldChg>
      <pc:sldChg chg="delSp modSp mod modTransition delAnim modAnim modNotesTx">
        <pc:chgData name="DOMINGUEZ, Morgane" userId="d29c428e-ee62-4017-a838-521138d5b01c" providerId="ADAL" clId="{52EC49D5-05BD-484F-9344-B46FD43964D6}" dt="2025-02-16T08:05:37.593" v="495"/>
        <pc:sldMkLst>
          <pc:docMk/>
          <pc:sldMk cId="698320955" sldId="920"/>
        </pc:sldMkLst>
        <pc:spChg chg="mod">
          <ac:chgData name="DOMINGUEZ, Morgane" userId="d29c428e-ee62-4017-a838-521138d5b01c" providerId="ADAL" clId="{52EC49D5-05BD-484F-9344-B46FD43964D6}" dt="2025-02-16T07:54:16.146" v="425" actId="1076"/>
          <ac:spMkLst>
            <pc:docMk/>
            <pc:sldMk cId="698320955" sldId="920"/>
            <ac:spMk id="4" creationId="{27BC3299-16E6-84B0-77EE-5F96131AFE6F}"/>
          </ac:spMkLst>
        </pc:spChg>
      </pc:sldChg>
      <pc:sldChg chg="delSp modSp mod modTransition delAnim modAnim modNotesTx">
        <pc:chgData name="DOMINGUEZ, Morgane" userId="d29c428e-ee62-4017-a838-521138d5b01c" providerId="ADAL" clId="{52EC49D5-05BD-484F-9344-B46FD43964D6}" dt="2025-02-16T08:05:45.636" v="496"/>
        <pc:sldMkLst>
          <pc:docMk/>
          <pc:sldMk cId="3257233512" sldId="921"/>
        </pc:sldMkLst>
        <pc:spChg chg="mod">
          <ac:chgData name="DOMINGUEZ, Morgane" userId="d29c428e-ee62-4017-a838-521138d5b01c" providerId="ADAL" clId="{52EC49D5-05BD-484F-9344-B46FD43964D6}" dt="2025-02-16T07:54:23.410" v="426" actId="1076"/>
          <ac:spMkLst>
            <pc:docMk/>
            <pc:sldMk cId="3257233512" sldId="921"/>
            <ac:spMk id="8" creationId="{9B6C74E9-2DE2-C87D-CE15-D247A55344E1}"/>
          </ac:spMkLst>
        </pc:spChg>
      </pc:sldChg>
      <pc:sldChg chg="addSp delSp modSp mod modTransition delAnim modAnim modNotesTx">
        <pc:chgData name="DOMINGUEZ, Morgane" userId="d29c428e-ee62-4017-a838-521138d5b01c" providerId="ADAL" clId="{52EC49D5-05BD-484F-9344-B46FD43964D6}" dt="2025-02-16T08:06:02.635" v="498"/>
        <pc:sldMkLst>
          <pc:docMk/>
          <pc:sldMk cId="3094279242" sldId="923"/>
        </pc:sldMkLst>
        <pc:spChg chg="add del mod">
          <ac:chgData name="DOMINGUEZ, Morgane" userId="d29c428e-ee62-4017-a838-521138d5b01c" providerId="ADAL" clId="{52EC49D5-05BD-484F-9344-B46FD43964D6}" dt="2025-02-16T07:54:48.200" v="430" actId="1076"/>
          <ac:spMkLst>
            <pc:docMk/>
            <pc:sldMk cId="3094279242" sldId="923"/>
            <ac:spMk id="7" creationId="{DBED31A1-64A5-6609-F1AB-785CB62DBC56}"/>
          </ac:spMkLst>
        </pc:spChg>
      </pc:sldChg>
      <pc:sldChg chg="delSp modSp mod modTransition delAnim modAnim modNotesTx">
        <pc:chgData name="DOMINGUEZ, Morgane" userId="d29c428e-ee62-4017-a838-521138d5b01c" providerId="ADAL" clId="{52EC49D5-05BD-484F-9344-B46FD43964D6}" dt="2025-02-16T08:06:12.362" v="499"/>
        <pc:sldMkLst>
          <pc:docMk/>
          <pc:sldMk cId="1338654876" sldId="924"/>
        </pc:sldMkLst>
        <pc:spChg chg="mod">
          <ac:chgData name="DOMINGUEZ, Morgane" userId="d29c428e-ee62-4017-a838-521138d5b01c" providerId="ADAL" clId="{52EC49D5-05BD-484F-9344-B46FD43964D6}" dt="2025-02-16T07:54:54.346" v="431" actId="1076"/>
          <ac:spMkLst>
            <pc:docMk/>
            <pc:sldMk cId="1338654876" sldId="924"/>
            <ac:spMk id="4" creationId="{9D92A0EB-659F-2CE3-1062-2CC8DD76A61D}"/>
          </ac:spMkLst>
        </pc:spChg>
      </pc:sldChg>
      <pc:sldChg chg="delSp modSp mod modTransition delAnim modAnim modNotesTx">
        <pc:chgData name="DOMINGUEZ, Morgane" userId="d29c428e-ee62-4017-a838-521138d5b01c" providerId="ADAL" clId="{52EC49D5-05BD-484F-9344-B46FD43964D6}" dt="2025-02-16T08:06:57.761" v="503"/>
        <pc:sldMkLst>
          <pc:docMk/>
          <pc:sldMk cId="1651047481" sldId="929"/>
        </pc:sldMkLst>
        <pc:spChg chg="mod">
          <ac:chgData name="DOMINGUEZ, Morgane" userId="d29c428e-ee62-4017-a838-521138d5b01c" providerId="ADAL" clId="{52EC49D5-05BD-484F-9344-B46FD43964D6}" dt="2025-02-16T07:55:25.500" v="435" actId="1076"/>
          <ac:spMkLst>
            <pc:docMk/>
            <pc:sldMk cId="1651047481" sldId="929"/>
            <ac:spMk id="9" creationId="{4056E14B-BC24-51E0-B337-8BC150F45BDB}"/>
          </ac:spMkLst>
        </pc:spChg>
      </pc:sldChg>
      <pc:sldChg chg="delSp modSp mod modTransition delAnim modAnim modNotesTx">
        <pc:chgData name="DOMINGUEZ, Morgane" userId="d29c428e-ee62-4017-a838-521138d5b01c" providerId="ADAL" clId="{52EC49D5-05BD-484F-9344-B46FD43964D6}" dt="2025-02-16T08:06:40.772" v="501"/>
        <pc:sldMkLst>
          <pc:docMk/>
          <pc:sldMk cId="1711070375" sldId="930"/>
        </pc:sldMkLst>
        <pc:spChg chg="mod">
          <ac:chgData name="DOMINGUEZ, Morgane" userId="d29c428e-ee62-4017-a838-521138d5b01c" providerId="ADAL" clId="{52EC49D5-05BD-484F-9344-B46FD43964D6}" dt="2025-02-16T07:55:09.047" v="433" actId="1076"/>
          <ac:spMkLst>
            <pc:docMk/>
            <pc:sldMk cId="1711070375" sldId="930"/>
            <ac:spMk id="2" creationId="{8D0C1BEE-E244-7EAE-0D4C-7EE0CE142986}"/>
          </ac:spMkLst>
        </pc:spChg>
      </pc:sldChg>
      <pc:sldChg chg="delSp modSp mod modTransition delAnim modAnim modNotesTx">
        <pc:chgData name="DOMINGUEZ, Morgane" userId="d29c428e-ee62-4017-a838-521138d5b01c" providerId="ADAL" clId="{52EC49D5-05BD-484F-9344-B46FD43964D6}" dt="2025-02-16T08:06:50.246" v="502"/>
        <pc:sldMkLst>
          <pc:docMk/>
          <pc:sldMk cId="99228531" sldId="931"/>
        </pc:sldMkLst>
        <pc:spChg chg="mod">
          <ac:chgData name="DOMINGUEZ, Morgane" userId="d29c428e-ee62-4017-a838-521138d5b01c" providerId="ADAL" clId="{52EC49D5-05BD-484F-9344-B46FD43964D6}" dt="2025-02-16T07:55:17.952" v="434" actId="1076"/>
          <ac:spMkLst>
            <pc:docMk/>
            <pc:sldMk cId="99228531" sldId="931"/>
            <ac:spMk id="10" creationId="{5E52AFC8-E136-3445-922F-E2D956AD1246}"/>
          </ac:spMkLst>
        </pc:spChg>
      </pc:sldChg>
      <pc:sldChg chg="delSp modSp mod modTransition delAnim modAnim modNotesTx">
        <pc:chgData name="DOMINGUEZ, Morgane" userId="d29c428e-ee62-4017-a838-521138d5b01c" providerId="ADAL" clId="{52EC49D5-05BD-484F-9344-B46FD43964D6}" dt="2025-02-16T08:04:49.014" v="488"/>
        <pc:sldMkLst>
          <pc:docMk/>
          <pc:sldMk cId="272508619" sldId="935"/>
        </pc:sldMkLst>
        <pc:spChg chg="mod">
          <ac:chgData name="DOMINGUEZ, Morgane" userId="d29c428e-ee62-4017-a838-521138d5b01c" providerId="ADAL" clId="{52EC49D5-05BD-484F-9344-B46FD43964D6}" dt="2025-02-16T07:53:12.569" v="418" actId="1076"/>
          <ac:spMkLst>
            <pc:docMk/>
            <pc:sldMk cId="272508619" sldId="935"/>
            <ac:spMk id="2" creationId="{E47303C3-CB6C-FF9F-BADC-E6455B5CBA46}"/>
          </ac:spMkLst>
        </pc:spChg>
      </pc:sldChg>
      <pc:sldChg chg="delSp modSp mod modTransition delAnim modAnim modNotesTx">
        <pc:chgData name="DOMINGUEZ, Morgane" userId="d29c428e-ee62-4017-a838-521138d5b01c" providerId="ADAL" clId="{52EC49D5-05BD-484F-9344-B46FD43964D6}" dt="2025-02-16T08:04:57.291" v="489"/>
        <pc:sldMkLst>
          <pc:docMk/>
          <pc:sldMk cId="2200481330" sldId="936"/>
        </pc:sldMkLst>
        <pc:spChg chg="mod">
          <ac:chgData name="DOMINGUEZ, Morgane" userId="d29c428e-ee62-4017-a838-521138d5b01c" providerId="ADAL" clId="{52EC49D5-05BD-484F-9344-B46FD43964D6}" dt="2025-02-16T07:53:20.376" v="419" actId="1076"/>
          <ac:spMkLst>
            <pc:docMk/>
            <pc:sldMk cId="2200481330" sldId="936"/>
            <ac:spMk id="4" creationId="{801D7C8C-12CB-105D-8AB2-C1AA13838502}"/>
          </ac:spMkLst>
        </pc:spChg>
      </pc:sldChg>
      <pc:sldChg chg="delSp modSp mod modTransition delAnim modAnim modNotesTx">
        <pc:chgData name="DOMINGUEZ, Morgane" userId="d29c428e-ee62-4017-a838-521138d5b01c" providerId="ADAL" clId="{52EC49D5-05BD-484F-9344-B46FD43964D6}" dt="2025-02-16T08:05:03.966" v="490"/>
        <pc:sldMkLst>
          <pc:docMk/>
          <pc:sldMk cId="2097466538" sldId="937"/>
        </pc:sldMkLst>
        <pc:spChg chg="mod">
          <ac:chgData name="DOMINGUEZ, Morgane" userId="d29c428e-ee62-4017-a838-521138d5b01c" providerId="ADAL" clId="{52EC49D5-05BD-484F-9344-B46FD43964D6}" dt="2025-02-16T07:53:30.812" v="420" actId="1076"/>
          <ac:spMkLst>
            <pc:docMk/>
            <pc:sldMk cId="2097466538" sldId="937"/>
            <ac:spMk id="7" creationId="{A263ABE8-99EA-4099-F5CF-438276110CEF}"/>
          </ac:spMkLst>
        </pc:spChg>
      </pc:sldChg>
      <pc:sldChg chg="delSp modSp mod modTransition delAnim modAnim modNotesTx">
        <pc:chgData name="DOMINGUEZ, Morgane" userId="d29c428e-ee62-4017-a838-521138d5b01c" providerId="ADAL" clId="{52EC49D5-05BD-484F-9344-B46FD43964D6}" dt="2025-02-16T08:05:17.189" v="492"/>
        <pc:sldMkLst>
          <pc:docMk/>
          <pc:sldMk cId="2149116287" sldId="942"/>
        </pc:sldMkLst>
        <pc:spChg chg="mod">
          <ac:chgData name="DOMINGUEZ, Morgane" userId="d29c428e-ee62-4017-a838-521138d5b01c" providerId="ADAL" clId="{52EC49D5-05BD-484F-9344-B46FD43964D6}" dt="2025-02-16T07:53:46.659" v="422" actId="1076"/>
          <ac:spMkLst>
            <pc:docMk/>
            <pc:sldMk cId="2149116287" sldId="942"/>
            <ac:spMk id="6" creationId="{B14C1DB5-1FB2-CB83-1A05-BA88BF599568}"/>
          </ac:spMkLst>
        </pc:spChg>
      </pc:sldChg>
      <pc:sldChg chg="delSp modSp mod modTransition delAnim modAnim modNotesTx">
        <pc:chgData name="DOMINGUEZ, Morgane" userId="d29c428e-ee62-4017-a838-521138d5b01c" providerId="ADAL" clId="{52EC49D5-05BD-484F-9344-B46FD43964D6}" dt="2025-02-16T08:05:24.574" v="493"/>
        <pc:sldMkLst>
          <pc:docMk/>
          <pc:sldMk cId="1541988826" sldId="943"/>
        </pc:sldMkLst>
        <pc:spChg chg="mod">
          <ac:chgData name="DOMINGUEZ, Morgane" userId="d29c428e-ee62-4017-a838-521138d5b01c" providerId="ADAL" clId="{52EC49D5-05BD-484F-9344-B46FD43964D6}" dt="2025-02-16T07:53:54.344" v="423" actId="1076"/>
          <ac:spMkLst>
            <pc:docMk/>
            <pc:sldMk cId="1541988826" sldId="943"/>
            <ac:spMk id="9" creationId="{FA624CEF-097F-5391-A1E9-5791D5DCD7C0}"/>
          </ac:spMkLst>
        </pc:spChg>
      </pc:sldChg>
      <pc:sldChg chg="delSp modSp mod modTransition delAnim modAnim modNotesTx">
        <pc:chgData name="DOMINGUEZ, Morgane" userId="d29c428e-ee62-4017-a838-521138d5b01c" providerId="ADAL" clId="{52EC49D5-05BD-484F-9344-B46FD43964D6}" dt="2025-02-16T08:07:04.080" v="504"/>
        <pc:sldMkLst>
          <pc:docMk/>
          <pc:sldMk cId="751944548" sldId="948"/>
        </pc:sldMkLst>
        <pc:spChg chg="mod">
          <ac:chgData name="DOMINGUEZ, Morgane" userId="d29c428e-ee62-4017-a838-521138d5b01c" providerId="ADAL" clId="{52EC49D5-05BD-484F-9344-B46FD43964D6}" dt="2025-02-16T07:55:33.229" v="436" actId="1076"/>
          <ac:spMkLst>
            <pc:docMk/>
            <pc:sldMk cId="751944548" sldId="948"/>
            <ac:spMk id="7" creationId="{8A6BF72B-D251-6AA6-B528-0CC347ED0DBD}"/>
          </ac:spMkLst>
        </pc:spChg>
      </pc:sldChg>
      <pc:sldChg chg="delSp modSp mod modTransition delAnim modAnim modNotesTx">
        <pc:chgData name="DOMINGUEZ, Morgane" userId="d29c428e-ee62-4017-a838-521138d5b01c" providerId="ADAL" clId="{52EC49D5-05BD-484F-9344-B46FD43964D6}" dt="2025-02-16T08:07:23.870" v="507"/>
        <pc:sldMkLst>
          <pc:docMk/>
          <pc:sldMk cId="191595185" sldId="949"/>
        </pc:sldMkLst>
        <pc:spChg chg="mod">
          <ac:chgData name="DOMINGUEZ, Morgane" userId="d29c428e-ee62-4017-a838-521138d5b01c" providerId="ADAL" clId="{52EC49D5-05BD-484F-9344-B46FD43964D6}" dt="2025-02-16T07:56:10.566" v="442" actId="1076"/>
          <ac:spMkLst>
            <pc:docMk/>
            <pc:sldMk cId="191595185" sldId="949"/>
            <ac:spMk id="7" creationId="{EDCBA7CA-EF5B-E522-1F3E-58CDFB0BFAA2}"/>
          </ac:spMkLst>
        </pc:spChg>
      </pc:sldChg>
      <pc:sldChg chg="delSp modSp mod modTransition delAnim modAnim modNotesTx">
        <pc:chgData name="DOMINGUEZ, Morgane" userId="d29c428e-ee62-4017-a838-521138d5b01c" providerId="ADAL" clId="{52EC49D5-05BD-484F-9344-B46FD43964D6}" dt="2025-02-16T08:07:17.336" v="506"/>
        <pc:sldMkLst>
          <pc:docMk/>
          <pc:sldMk cId="2451646482" sldId="950"/>
        </pc:sldMkLst>
        <pc:spChg chg="mod">
          <ac:chgData name="DOMINGUEZ, Morgane" userId="d29c428e-ee62-4017-a838-521138d5b01c" providerId="ADAL" clId="{52EC49D5-05BD-484F-9344-B46FD43964D6}" dt="2025-02-16T07:56:02.894" v="441" actId="1076"/>
          <ac:spMkLst>
            <pc:docMk/>
            <pc:sldMk cId="2451646482" sldId="950"/>
            <ac:spMk id="2" creationId="{751FB3E7-F1F1-7BB0-A70B-0161AE535086}"/>
          </ac:spMkLst>
        </pc:spChg>
      </pc:sldChg>
      <pc:sldChg chg="delSp modSp mod modTransition delAnim modAnim modNotesTx">
        <pc:chgData name="DOMINGUEZ, Morgane" userId="d29c428e-ee62-4017-a838-521138d5b01c" providerId="ADAL" clId="{52EC49D5-05BD-484F-9344-B46FD43964D6}" dt="2025-02-16T08:04:15.010" v="483"/>
        <pc:sldMkLst>
          <pc:docMk/>
          <pc:sldMk cId="1449741359" sldId="953"/>
        </pc:sldMkLst>
        <pc:spChg chg="mod">
          <ac:chgData name="DOMINGUEZ, Morgane" userId="d29c428e-ee62-4017-a838-521138d5b01c" providerId="ADAL" clId="{52EC49D5-05BD-484F-9344-B46FD43964D6}" dt="2025-02-16T07:52:40.527" v="414" actId="1076"/>
          <ac:spMkLst>
            <pc:docMk/>
            <pc:sldMk cId="1449741359" sldId="953"/>
            <ac:spMk id="13" creationId="{0A185BDC-E60C-A8A0-8612-2F4A512D4B51}"/>
          </ac:spMkLst>
        </pc:spChg>
      </pc:sldChg>
      <pc:sldChg chg="delSp mod modTransition delAnim modNotesTx">
        <pc:chgData name="DOMINGUEZ, Morgane" userId="d29c428e-ee62-4017-a838-521138d5b01c" providerId="ADAL" clId="{52EC49D5-05BD-484F-9344-B46FD43964D6}" dt="2025-02-16T08:02:50.336" v="471"/>
        <pc:sldMkLst>
          <pc:docMk/>
          <pc:sldMk cId="196352555" sldId="955"/>
        </pc:sldMkLst>
      </pc:sldChg>
      <pc:sldChg chg="delSp modSp mod modTransition delAnim modAnim modNotesTx">
        <pc:chgData name="DOMINGUEZ, Morgane" userId="d29c428e-ee62-4017-a838-521138d5b01c" providerId="ADAL" clId="{52EC49D5-05BD-484F-9344-B46FD43964D6}" dt="2025-02-16T08:04:42.242" v="487" actId="6549"/>
        <pc:sldMkLst>
          <pc:docMk/>
          <pc:sldMk cId="2388634492" sldId="959"/>
        </pc:sldMkLst>
        <pc:spChg chg="mod">
          <ac:chgData name="DOMINGUEZ, Morgane" userId="d29c428e-ee62-4017-a838-521138d5b01c" providerId="ADAL" clId="{52EC49D5-05BD-484F-9344-B46FD43964D6}" dt="2025-02-16T07:53:03.835" v="417" actId="1076"/>
          <ac:spMkLst>
            <pc:docMk/>
            <pc:sldMk cId="2388634492" sldId="959"/>
            <ac:spMk id="6" creationId="{63B6CD59-1B09-01D0-AD7D-11E9A7B04132}"/>
          </ac:spMkLst>
        </pc:spChg>
      </pc:sldChg>
      <pc:sldChg chg="addSp delSp modSp mod modTransition delAnim modNotesTx">
        <pc:chgData name="DOMINGUEZ, Morgane" userId="d29c428e-ee62-4017-a838-521138d5b01c" providerId="ADAL" clId="{52EC49D5-05BD-484F-9344-B46FD43964D6}" dt="2025-02-16T08:00:06.045" v="461"/>
        <pc:sldMkLst>
          <pc:docMk/>
          <pc:sldMk cId="3080157707" sldId="990"/>
        </pc:sldMkLst>
        <pc:picChg chg="add mod">
          <ac:chgData name="DOMINGUEZ, Morgane" userId="d29c428e-ee62-4017-a838-521138d5b01c" providerId="ADAL" clId="{52EC49D5-05BD-484F-9344-B46FD43964D6}" dt="2025-02-16T07:49:01.745" v="389"/>
          <ac:picMkLst>
            <pc:docMk/>
            <pc:sldMk cId="3080157707" sldId="990"/>
            <ac:picMk id="5" creationId="{87B4EEF0-D574-4E18-2DAD-D7CB1C42B818}"/>
          </ac:picMkLst>
        </pc:picChg>
      </pc:sldChg>
      <pc:sldChg chg="delSp modSp mod modTransition delAnim modAnim modNotesTx">
        <pc:chgData name="DOMINGUEZ, Morgane" userId="d29c428e-ee62-4017-a838-521138d5b01c" providerId="ADAL" clId="{52EC49D5-05BD-484F-9344-B46FD43964D6}" dt="2025-02-16T08:02:36.789" v="469"/>
        <pc:sldMkLst>
          <pc:docMk/>
          <pc:sldMk cId="3729637218" sldId="1011"/>
        </pc:sldMkLst>
        <pc:spChg chg="mod">
          <ac:chgData name="DOMINGUEZ, Morgane" userId="d29c428e-ee62-4017-a838-521138d5b01c" providerId="ADAL" clId="{52EC49D5-05BD-484F-9344-B46FD43964D6}" dt="2025-02-16T07:49:54.515" v="397" actId="1076"/>
          <ac:spMkLst>
            <pc:docMk/>
            <pc:sldMk cId="3729637218" sldId="1011"/>
            <ac:spMk id="14" creationId="{CAF0D9D0-F9BE-9E16-9899-A64DBB1379AA}"/>
          </ac:spMkLst>
        </pc:spChg>
      </pc:sldChg>
      <pc:sldChg chg="delSp modSp mod modTransition delAnim modAnim modNotesTx">
        <pc:chgData name="DOMINGUEZ, Morgane" userId="d29c428e-ee62-4017-a838-521138d5b01c" providerId="ADAL" clId="{52EC49D5-05BD-484F-9344-B46FD43964D6}" dt="2025-02-16T08:08:08.905" v="513"/>
        <pc:sldMkLst>
          <pc:docMk/>
          <pc:sldMk cId="1163143416" sldId="2147474611"/>
        </pc:sldMkLst>
        <pc:spChg chg="mod">
          <ac:chgData name="DOMINGUEZ, Morgane" userId="d29c428e-ee62-4017-a838-521138d5b01c" providerId="ADAL" clId="{52EC49D5-05BD-484F-9344-B46FD43964D6}" dt="2025-02-16T07:57:16.462" v="452" actId="1076"/>
          <ac:spMkLst>
            <pc:docMk/>
            <pc:sldMk cId="1163143416" sldId="2147474611"/>
            <ac:spMk id="3" creationId="{6433B74B-2E52-8706-0AD0-727078F1D3E5}"/>
          </ac:spMkLst>
        </pc:spChg>
      </pc:sldChg>
      <pc:sldChg chg="delSp modSp mod modTransition delAnim modNotesTx">
        <pc:chgData name="DOMINGUEZ, Morgane" userId="d29c428e-ee62-4017-a838-521138d5b01c" providerId="ADAL" clId="{52EC49D5-05BD-484F-9344-B46FD43964D6}" dt="2025-02-16T08:08:02.674" v="512"/>
        <pc:sldMkLst>
          <pc:docMk/>
          <pc:sldMk cId="4257536088" sldId="2147474615"/>
        </pc:sldMkLst>
        <pc:spChg chg="mod">
          <ac:chgData name="DOMINGUEZ, Morgane" userId="d29c428e-ee62-4017-a838-521138d5b01c" providerId="ADAL" clId="{52EC49D5-05BD-484F-9344-B46FD43964D6}" dt="2025-02-16T07:56:56.738" v="449" actId="1076"/>
          <ac:spMkLst>
            <pc:docMk/>
            <pc:sldMk cId="4257536088" sldId="2147474615"/>
            <ac:spMk id="3" creationId="{C94FF8F6-5FF7-A6C8-15E8-8171392E71FE}"/>
          </ac:spMkLst>
        </pc:spChg>
      </pc:sldChg>
      <pc:sldChg chg="delSp modSp mod modTransition delAnim modAnim modNotesTx">
        <pc:chgData name="DOMINGUEZ, Morgane" userId="d29c428e-ee62-4017-a838-521138d5b01c" providerId="ADAL" clId="{52EC49D5-05BD-484F-9344-B46FD43964D6}" dt="2025-02-16T08:08:36.626" v="515"/>
        <pc:sldMkLst>
          <pc:docMk/>
          <pc:sldMk cId="4244080021" sldId="2147474617"/>
        </pc:sldMkLst>
        <pc:spChg chg="mod">
          <ac:chgData name="DOMINGUEZ, Morgane" userId="d29c428e-ee62-4017-a838-521138d5b01c" providerId="ADAL" clId="{52EC49D5-05BD-484F-9344-B46FD43964D6}" dt="2025-02-16T07:57:36.061" v="454" actId="1076"/>
          <ac:spMkLst>
            <pc:docMk/>
            <pc:sldMk cId="4244080021" sldId="2147474617"/>
            <ac:spMk id="8" creationId="{39155204-DDA8-16B2-E2CC-766B910E34D5}"/>
          </ac:spMkLst>
        </pc:spChg>
      </pc:sldChg>
      <pc:sldChg chg="delSp modSp mod modTransition delAnim modNotesTx">
        <pc:chgData name="DOMINGUEZ, Morgane" userId="d29c428e-ee62-4017-a838-521138d5b01c" providerId="ADAL" clId="{52EC49D5-05BD-484F-9344-B46FD43964D6}" dt="2025-02-16T08:08:44.237" v="516"/>
        <pc:sldMkLst>
          <pc:docMk/>
          <pc:sldMk cId="1809511498" sldId="2147474618"/>
        </pc:sldMkLst>
        <pc:spChg chg="mod">
          <ac:chgData name="DOMINGUEZ, Morgane" userId="d29c428e-ee62-4017-a838-521138d5b01c" providerId="ADAL" clId="{52EC49D5-05BD-484F-9344-B46FD43964D6}" dt="2025-02-16T07:57:44.574" v="455" actId="1076"/>
          <ac:spMkLst>
            <pc:docMk/>
            <pc:sldMk cId="1809511498" sldId="2147474618"/>
            <ac:spMk id="9" creationId="{7CA76350-226C-24C3-07C6-AF7AE746DC19}"/>
          </ac:spMkLst>
        </pc:spChg>
      </pc:sldChg>
      <pc:sldChg chg="delSp modSp mod modTransition delAnim modAnim modNotesTx">
        <pc:chgData name="DOMINGUEZ, Morgane" userId="d29c428e-ee62-4017-a838-521138d5b01c" providerId="ADAL" clId="{52EC49D5-05BD-484F-9344-B46FD43964D6}" dt="2025-02-16T08:08:52.917" v="517"/>
        <pc:sldMkLst>
          <pc:docMk/>
          <pc:sldMk cId="1406677034" sldId="2147474619"/>
        </pc:sldMkLst>
        <pc:spChg chg="mod">
          <ac:chgData name="DOMINGUEZ, Morgane" userId="d29c428e-ee62-4017-a838-521138d5b01c" providerId="ADAL" clId="{52EC49D5-05BD-484F-9344-B46FD43964D6}" dt="2025-02-16T07:57:50.628" v="456" actId="1076"/>
          <ac:spMkLst>
            <pc:docMk/>
            <pc:sldMk cId="1406677034" sldId="2147474619"/>
            <ac:spMk id="11" creationId="{15AF8D0A-5E16-9F04-33B0-0BF2F314BB1B}"/>
          </ac:spMkLst>
        </pc:spChg>
      </pc:sldChg>
      <pc:sldChg chg="delSp modSp mod modTransition delAnim modNotesTx">
        <pc:chgData name="DOMINGUEZ, Morgane" userId="d29c428e-ee62-4017-a838-521138d5b01c" providerId="ADAL" clId="{52EC49D5-05BD-484F-9344-B46FD43964D6}" dt="2025-02-16T08:08:58.683" v="518"/>
        <pc:sldMkLst>
          <pc:docMk/>
          <pc:sldMk cId="1316753967" sldId="2147474620"/>
        </pc:sldMkLst>
        <pc:spChg chg="mod">
          <ac:chgData name="DOMINGUEZ, Morgane" userId="d29c428e-ee62-4017-a838-521138d5b01c" providerId="ADAL" clId="{52EC49D5-05BD-484F-9344-B46FD43964D6}" dt="2025-02-16T07:57:58.324" v="457" actId="1076"/>
          <ac:spMkLst>
            <pc:docMk/>
            <pc:sldMk cId="1316753967" sldId="2147474620"/>
            <ac:spMk id="9" creationId="{26CF11E2-E628-F072-7E27-1225B2D0ADFA}"/>
          </ac:spMkLst>
        </pc:spChg>
      </pc:sldChg>
      <pc:sldChg chg="delSp modSp mod modTransition delAnim modNotesTx">
        <pc:chgData name="DOMINGUEZ, Morgane" userId="d29c428e-ee62-4017-a838-521138d5b01c" providerId="ADAL" clId="{52EC49D5-05BD-484F-9344-B46FD43964D6}" dt="2025-02-16T08:08:25.875" v="514"/>
        <pc:sldMkLst>
          <pc:docMk/>
          <pc:sldMk cId="3867862830" sldId="2147474623"/>
        </pc:sldMkLst>
        <pc:spChg chg="mod">
          <ac:chgData name="DOMINGUEZ, Morgane" userId="d29c428e-ee62-4017-a838-521138d5b01c" providerId="ADAL" clId="{52EC49D5-05BD-484F-9344-B46FD43964D6}" dt="2025-02-16T07:57:25.563" v="453" actId="1076"/>
          <ac:spMkLst>
            <pc:docMk/>
            <pc:sldMk cId="3867862830" sldId="2147474623"/>
            <ac:spMk id="9" creationId="{897958FA-B4C1-C7E0-F03B-36F1A2A19780}"/>
          </ac:spMkLst>
        </pc:spChg>
      </pc:sldChg>
      <pc:sldChg chg="delSp modSp mod modTransition delAnim modNotesTx">
        <pc:chgData name="DOMINGUEZ, Morgane" userId="d29c428e-ee62-4017-a838-521138d5b01c" providerId="ADAL" clId="{52EC49D5-05BD-484F-9344-B46FD43964D6}" dt="2025-02-16T08:09:03.414" v="519"/>
        <pc:sldMkLst>
          <pc:docMk/>
          <pc:sldMk cId="2849894684" sldId="2147474632"/>
        </pc:sldMkLst>
        <pc:spChg chg="mod">
          <ac:chgData name="DOMINGUEZ, Morgane" userId="d29c428e-ee62-4017-a838-521138d5b01c" providerId="ADAL" clId="{52EC49D5-05BD-484F-9344-B46FD43964D6}" dt="2025-02-16T07:58:07.807" v="460" actId="1076"/>
          <ac:spMkLst>
            <pc:docMk/>
            <pc:sldMk cId="2849894684" sldId="2147474632"/>
            <ac:spMk id="4" creationId="{7AC8337B-4534-A9FC-CD58-05EA5894D998}"/>
          </ac:spMkLst>
        </pc:spChg>
      </pc:sldChg>
      <pc:sldChg chg="delSp mod modTransition delAnim modNotesTx">
        <pc:chgData name="DOMINGUEZ, Morgane" userId="d29c428e-ee62-4017-a838-521138d5b01c" providerId="ADAL" clId="{52EC49D5-05BD-484F-9344-B46FD43964D6}" dt="2025-02-16T08:05:52.308" v="497"/>
        <pc:sldMkLst>
          <pc:docMk/>
          <pc:sldMk cId="1230617023" sldId="2147474635"/>
        </pc:sldMkLst>
      </pc:sldChg>
      <pc:sldChg chg="delSp modSp mod modTransition delAnim modNotesTx">
        <pc:chgData name="DOMINGUEZ, Morgane" userId="d29c428e-ee62-4017-a838-521138d5b01c" providerId="ADAL" clId="{52EC49D5-05BD-484F-9344-B46FD43964D6}" dt="2025-02-16T08:00:33.080" v="465"/>
        <pc:sldMkLst>
          <pc:docMk/>
          <pc:sldMk cId="0" sldId="2147474636"/>
        </pc:sldMkLst>
        <pc:spChg chg="mod">
          <ac:chgData name="DOMINGUEZ, Morgane" userId="d29c428e-ee62-4017-a838-521138d5b01c" providerId="ADAL" clId="{52EC49D5-05BD-484F-9344-B46FD43964D6}" dt="2025-02-16T07:49:27.249" v="392" actId="1076"/>
          <ac:spMkLst>
            <pc:docMk/>
            <pc:sldMk cId="0" sldId="2147474636"/>
            <ac:spMk id="9" creationId="{82451685-6571-80CF-D355-9080530D10D5}"/>
          </ac:spMkLst>
        </pc:spChg>
      </pc:sldChg>
      <pc:sldChg chg="delSp mod modTransition delAnim modNotesTx">
        <pc:chgData name="DOMINGUEZ, Morgane" userId="d29c428e-ee62-4017-a838-521138d5b01c" providerId="ADAL" clId="{52EC49D5-05BD-484F-9344-B46FD43964D6}" dt="2025-02-16T08:06:31.821" v="500"/>
        <pc:sldMkLst>
          <pc:docMk/>
          <pc:sldMk cId="2624515524" sldId="2147474637"/>
        </pc:sldMkLst>
      </pc:sldChg>
      <pc:sldChg chg="delSp mod modTransition delAnim modNotesTx">
        <pc:chgData name="DOMINGUEZ, Morgane" userId="d29c428e-ee62-4017-a838-521138d5b01c" providerId="ADAL" clId="{52EC49D5-05BD-484F-9344-B46FD43964D6}" dt="2025-02-16T08:05:10.340" v="491"/>
        <pc:sldMkLst>
          <pc:docMk/>
          <pc:sldMk cId="1693444387" sldId="2147474638"/>
        </pc:sldMkLst>
      </pc:sldChg>
      <pc:sldChg chg="delSp mod modTransition delAnim modNotesTx">
        <pc:chgData name="DOMINGUEZ, Morgane" userId="d29c428e-ee62-4017-a838-521138d5b01c" providerId="ADAL" clId="{52EC49D5-05BD-484F-9344-B46FD43964D6}" dt="2025-02-16T08:04:19.841" v="484"/>
        <pc:sldMkLst>
          <pc:docMk/>
          <pc:sldMk cId="335465226" sldId="2147474639"/>
        </pc:sldMkLst>
      </pc:sldChg>
      <pc:sldChg chg="delSp mod modTransition delAnim modNotesTx">
        <pc:chgData name="DOMINGUEZ, Morgane" userId="d29c428e-ee62-4017-a838-521138d5b01c" providerId="ADAL" clId="{52EC49D5-05BD-484F-9344-B46FD43964D6}" dt="2025-02-16T08:03:32.408" v="477"/>
        <pc:sldMkLst>
          <pc:docMk/>
          <pc:sldMk cId="3498864830" sldId="2147474640"/>
        </pc:sldMkLst>
      </pc:sldChg>
      <pc:sldChg chg="delSp modSp mod modTransition delAnim modAnim modNotesTx">
        <pc:chgData name="DOMINGUEZ, Morgane" userId="d29c428e-ee62-4017-a838-521138d5b01c" providerId="ADAL" clId="{52EC49D5-05BD-484F-9344-B46FD43964D6}" dt="2025-02-16T08:02:44.109" v="470"/>
        <pc:sldMkLst>
          <pc:docMk/>
          <pc:sldMk cId="2850167451" sldId="2147474641"/>
        </pc:sldMkLst>
        <pc:spChg chg="mod">
          <ac:chgData name="DOMINGUEZ, Morgane" userId="d29c428e-ee62-4017-a838-521138d5b01c" providerId="ADAL" clId="{52EC49D5-05BD-484F-9344-B46FD43964D6}" dt="2025-02-16T07:50:14.577" v="398" actId="1076"/>
          <ac:spMkLst>
            <pc:docMk/>
            <pc:sldMk cId="2850167451" sldId="2147474641"/>
            <ac:spMk id="3" creationId="{C9042109-A214-215F-AA3F-95C3438CAE64}"/>
          </ac:spMkLst>
        </pc:spChg>
      </pc:sldChg>
      <pc:sldChg chg="delSp modSp mod modTransition delAnim modAnim modNotesTx">
        <pc:chgData name="DOMINGUEZ, Morgane" userId="d29c428e-ee62-4017-a838-521138d5b01c" providerId="ADAL" clId="{52EC49D5-05BD-484F-9344-B46FD43964D6}" dt="2025-02-16T08:02:56.633" v="472"/>
        <pc:sldMkLst>
          <pc:docMk/>
          <pc:sldMk cId="655097751" sldId="2147474642"/>
        </pc:sldMkLst>
        <pc:spChg chg="mod">
          <ac:chgData name="DOMINGUEZ, Morgane" userId="d29c428e-ee62-4017-a838-521138d5b01c" providerId="ADAL" clId="{52EC49D5-05BD-484F-9344-B46FD43964D6}" dt="2025-02-16T07:50:35.151" v="401" actId="1076"/>
          <ac:spMkLst>
            <pc:docMk/>
            <pc:sldMk cId="655097751" sldId="2147474642"/>
            <ac:spMk id="11" creationId="{2E966481-FE3B-0B69-A36B-B566E2E28D92}"/>
          </ac:spMkLst>
        </pc:spChg>
      </pc:sldChg>
      <pc:sldChg chg="delSp modSp mod modTransition delAnim modAnim modNotesTx">
        <pc:chgData name="DOMINGUEZ, Morgane" userId="d29c428e-ee62-4017-a838-521138d5b01c" providerId="ADAL" clId="{52EC49D5-05BD-484F-9344-B46FD43964D6}" dt="2025-02-16T08:03:10.179" v="474"/>
        <pc:sldMkLst>
          <pc:docMk/>
          <pc:sldMk cId="0" sldId="2147474643"/>
        </pc:sldMkLst>
        <pc:spChg chg="mod">
          <ac:chgData name="DOMINGUEZ, Morgane" userId="d29c428e-ee62-4017-a838-521138d5b01c" providerId="ADAL" clId="{52EC49D5-05BD-484F-9344-B46FD43964D6}" dt="2025-02-16T07:50:59.690" v="404" actId="1076"/>
          <ac:spMkLst>
            <pc:docMk/>
            <pc:sldMk cId="0" sldId="2147474643"/>
            <ac:spMk id="9" creationId="{EB47AF8E-C2CE-AB57-292F-2EB81B9899BC}"/>
          </ac:spMkLst>
        </pc:spChg>
      </pc:sldChg>
      <pc:sldChg chg="delSp modSp mod modTransition delAnim modAnim modNotesTx">
        <pc:chgData name="DOMINGUEZ, Morgane" userId="d29c428e-ee62-4017-a838-521138d5b01c" providerId="ADAL" clId="{52EC49D5-05BD-484F-9344-B46FD43964D6}" dt="2025-02-16T08:07:30.234" v="508"/>
        <pc:sldMkLst>
          <pc:docMk/>
          <pc:sldMk cId="3129105485" sldId="2147474644"/>
        </pc:sldMkLst>
        <pc:spChg chg="mod">
          <ac:chgData name="DOMINGUEZ, Morgane" userId="d29c428e-ee62-4017-a838-521138d5b01c" providerId="ADAL" clId="{52EC49D5-05BD-484F-9344-B46FD43964D6}" dt="2025-02-16T07:56:17.491" v="443" actId="1076"/>
          <ac:spMkLst>
            <pc:docMk/>
            <pc:sldMk cId="3129105485" sldId="2147474644"/>
            <ac:spMk id="7" creationId="{0B7BAB40-4B14-82F9-689E-DEFC0E5A8653}"/>
          </ac:spMkLst>
        </pc:spChg>
      </pc:sldChg>
      <pc:sldChg chg="delSp modSp mod modTransition delAnim modAnim modNotesTx">
        <pc:chgData name="DOMINGUEZ, Morgane" userId="d29c428e-ee62-4017-a838-521138d5b01c" providerId="ADAL" clId="{52EC49D5-05BD-484F-9344-B46FD43964D6}" dt="2025-02-16T08:07:48.644" v="510"/>
        <pc:sldMkLst>
          <pc:docMk/>
          <pc:sldMk cId="3449955578" sldId="2147474645"/>
        </pc:sldMkLst>
        <pc:spChg chg="mod">
          <ac:chgData name="DOMINGUEZ, Morgane" userId="d29c428e-ee62-4017-a838-521138d5b01c" providerId="ADAL" clId="{52EC49D5-05BD-484F-9344-B46FD43964D6}" dt="2025-02-16T07:56:32.739" v="445" actId="1076"/>
          <ac:spMkLst>
            <pc:docMk/>
            <pc:sldMk cId="3449955578" sldId="2147474645"/>
            <ac:spMk id="6" creationId="{117E16E4-7676-3E83-91CD-DA37EE3B87C3}"/>
          </ac:spMkLst>
        </pc:spChg>
      </pc:sldChg>
      <pc:sldChg chg="delSp modSp mod modTransition delAnim modAnim modNotesTx">
        <pc:chgData name="DOMINGUEZ, Morgane" userId="d29c428e-ee62-4017-a838-521138d5b01c" providerId="ADAL" clId="{52EC49D5-05BD-484F-9344-B46FD43964D6}" dt="2025-02-16T08:03:26.081" v="476"/>
        <pc:sldMkLst>
          <pc:docMk/>
          <pc:sldMk cId="881097512" sldId="2147474648"/>
        </pc:sldMkLst>
        <pc:spChg chg="mod">
          <ac:chgData name="DOMINGUEZ, Morgane" userId="d29c428e-ee62-4017-a838-521138d5b01c" providerId="ADAL" clId="{52EC49D5-05BD-484F-9344-B46FD43964D6}" dt="2025-02-16T07:51:16.107" v="406" actId="1076"/>
          <ac:spMkLst>
            <pc:docMk/>
            <pc:sldMk cId="881097512" sldId="2147474648"/>
            <ac:spMk id="2" creationId="{4E1D159D-C4C7-C7C0-CF2C-1A012B2EB9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3 of the GTFCC online course on cholera surveillance for health authorities.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350308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 surveillance objective is to detect a cholera outbreak, all suspected cholera cases are tested. Exhaustive testing is critical to determine whether or not cholera is circulating.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Where rapid diagnostic tests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available,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used to triage samples for laboratory testing, and any suspected cholera case is tested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Confirmatory testing is then performed on any suspected case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Where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not available, samples are not triaged for confirmatory testing, and confirmatory testing is performed on all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Confirmatory testing is by culture and seroagglutination or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additional tests are performed if a sample is tested positive by culture and PCR. First, testing for antimicrobial susceptibility is performed. In addition, if there is no confirmed cholera outbreak in another surveillance unit and no epidemiological link to a confirmed cholera case of source of exposure in another country, toxigenicity testing is also performed.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core function of health authorities in cholera surveillance is to continuously ensure that suspected cholera cases are reported and tested in accordance with applicable strategies. Let’s look into this.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11</a:t>
            </a:fld>
            <a:endParaRPr lang="en-US"/>
          </a:p>
        </p:txBody>
      </p:sp>
    </p:spTree>
    <p:extLst>
      <p:ext uri="{BB962C8B-B14F-4D97-AF65-F5344CB8AC3E}">
        <p14:creationId xmlns:p14="http://schemas.microsoft.com/office/powerpoint/2010/main" val="3056704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are responsible for ensuring that all reporting sites in the surveillance unit including for health facility-based surveillance and community-based surveillance as well as laboratories performing cholera testing are fully aware of the applicable strategies to report and test suspected cholera cases to detect an outbreak, and are in-capacity to implement reporting and testing accordingly.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then monitor surveillance performance indicators at least on a weekly basis to verify that reporting and testing is implemented according to applicable strategies. If any reporting site or laboratory does not implement reporting or testing in accordance with applicable strategies, health authorities then take supportive measures to improve reporting or testing.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12</a:t>
            </a:fld>
            <a:endParaRPr lang="en-US"/>
          </a:p>
        </p:txBody>
      </p:sp>
    </p:spTree>
    <p:extLst>
      <p:ext uri="{BB962C8B-B14F-4D97-AF65-F5344CB8AC3E}">
        <p14:creationId xmlns:p14="http://schemas.microsoft.com/office/powerpoint/2010/main" val="1578585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practice with a case study to better understand how health authorities continuously oversee reporting and testing.</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13</a:t>
            </a:fld>
            <a:endParaRPr lang="en-US"/>
          </a:p>
        </p:txBody>
      </p:sp>
    </p:spTree>
    <p:extLst>
      <p:ext uri="{BB962C8B-B14F-4D97-AF65-F5344CB8AC3E}">
        <p14:creationId xmlns:p14="http://schemas.microsoft.com/office/powerpoint/2010/main" val="67741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you are a local health authority officer working in a surveillance unit where there is no probable or confirmed cholera outbreak.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Today is Monday. We are on week 4. As on every week, you review surveillance performance indicators for the previous week, that is week 3.</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health facility-based surveillance, on week 3, the completeness of reporting was 95% and the timeliness of reporting was 90%.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community-based surveillance, on week 3, the completeness of reporting was 70% and the timeliness of reporting was 69%.</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testing, on week 3, 0% of the suspected cholera cases were tested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100% of the suspected cholera cases were tested by culture or PCR. Lastly, 90% of the samples for testing were received at the laboratory within the expected timelines.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Consider the column on the left showing the minimum performance target for each indicator.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 you have any concern regarding how reporting and testing have been implemented in week 3?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so, what would you do next?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and take the time you need, to reflect about this scenario and the appropriate course of action.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14</a:t>
            </a:fld>
            <a:endParaRPr lang="en-US"/>
          </a:p>
        </p:txBody>
      </p:sp>
    </p:spTree>
    <p:extLst>
      <p:ext uri="{BB962C8B-B14F-4D97-AF65-F5344CB8AC3E}">
        <p14:creationId xmlns:p14="http://schemas.microsoft.com/office/powerpoint/2010/main" val="64363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how reporting and testing have been implemented on week 3, the completeness and the timeliness of reporting by community-based surveillance are concerning. They have dropped below the minimum target.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all other performance indicators, minimum performance targets have been reached. This indicates that overall health facility-based reporting and testing have been performed according to applicable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testing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not of concern. The target for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testing is 0. This means that testing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not implemented in this surveillance unit.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15</a:t>
            </a:fld>
            <a:endParaRPr lang="en-US"/>
          </a:p>
        </p:txBody>
      </p:sp>
    </p:spTree>
    <p:extLst>
      <p:ext uri="{BB962C8B-B14F-4D97-AF65-F5344CB8AC3E}">
        <p14:creationId xmlns:p14="http://schemas.microsoft.com/office/powerpoint/2010/main" val="1771689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What could you do about this as a local health authority officer?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advisable first step would be to break down the indicators of concern at a finer geographic scale to better assess where the issue might be. This would help investigate the cause of the issue to resolve 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here is how it went. There are 4 geographic areas in the surveillance unit. The performance indicators of concern, that is completeness and timeliness of community-based reporting on week 3, were broken down for each geographic area, as shown in the table.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areas A, C and D, the completeness and timeliness of community-based reporting were satisfactory. However, in geographic area B, the completeness of community-based reporting was only 5% and the timeliness only 1%.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was therefore determined that the issue was localized in geographic area B, an area prone to insecurity.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local health authority contacted area B and found out that most community-based surveillance volunteers had their phone stolen whilst community-based reporting was performed by text messages. The cause of the issue was identified!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next step, volunteers should be rapidly reequipped.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illustrates that as long as surveillance performance indicators are closely monitored, issues with how reporting and testing are performed get detected. From there, it is then possible to work it out and find solutions.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111107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the next core function of health authorities in cholera surveillance, let’s look into the analysis and interpretation of surveillance data when the surveillance objective is to detect a cholera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180699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the early detection of a cholera outbreak, time is key. Therefore, as soon as a suspected cholera case or a cholera test result is reported, health authorities immediately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analyse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interpret the data to detect a potential suspected, probable, or confirmed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unsure about what is a suspected, probable or confirmed outbreak, we encourage you to go back to module 2 for a refresher on outbreak definitions.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surveillance data considered in the analysis are the suspected cholera cases reported by health facility-based surveillance and community-based surveillance, any cholera test result reported by laboratories as well as any cholera signal detected by event-based surveillance.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18</a:t>
            </a:fld>
            <a:endParaRPr lang="en-US"/>
          </a:p>
        </p:txBody>
      </p:sp>
    </p:spTree>
    <p:extLst>
      <p:ext uri="{BB962C8B-B14F-4D97-AF65-F5344CB8AC3E}">
        <p14:creationId xmlns:p14="http://schemas.microsoft.com/office/powerpoint/2010/main" val="3382205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analysis of the data indicates a potential suspected, probable, or confirmed cholera outbreak in a surveillance unit, this should be verified immediately, and if it is verified it should be notified.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verification of a potential suspected, probable, or confirmed cholera outbreak focuses on verifying that the relevant case and outbreak definitions are met. This is done by contacting the reporting sites or the laboratory as needed.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verified suspected, probable, or confirmed cholera outbreak should be immediately notified to the next upper level. </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19</a:t>
            </a:fld>
            <a:endParaRPr lang="en-US"/>
          </a:p>
        </p:txBody>
      </p:sp>
    </p:spTree>
    <p:extLst>
      <p:ext uri="{BB962C8B-B14F-4D97-AF65-F5344CB8AC3E}">
        <p14:creationId xmlns:p14="http://schemas.microsoft.com/office/powerpoint/2010/main" val="4083526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dive into surveillance for the early detection of cholera outbreaks.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3923573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practice with a case study to better understand how health authorities analyze and interpret surveillance data to detect a suspected cholera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1633691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you are a local health authority officer working in a surveillance unit where no cholera outbreak has been detected so far.</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not available in your surveillance unit. Today is the 10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October and you have just received two cholera case report forms from one hospital. These are the first suspected cholera cases that have been reported this month so far.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are some key information extracted from the case report forms.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reported case is a male, information on his age is missing. He started to have AWD on the 9</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October and had severe dehydration at admission.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reported case is a 43-year-old female who also started to have AWD on 9 October and who had some dehydration at admission.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your interpretation of the cholera situation in your surveillance unit, and what would you do next?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take the time you need to reflect about this scenario, and consult the GTFCC Surveillance guidance as needed.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21</a:t>
            </a:fld>
            <a:endParaRPr lang="en-US"/>
          </a:p>
        </p:txBody>
      </p:sp>
    </p:spTree>
    <p:extLst>
      <p:ext uri="{BB962C8B-B14F-4D97-AF65-F5344CB8AC3E}">
        <p14:creationId xmlns:p14="http://schemas.microsoft.com/office/powerpoint/2010/main" val="113788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Based on the reported information, the cholera situation is unclear.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Two suspected cholera cases reported in the surveillance unit within 7 days may correspond to a suspected cholera outbreak. However, there is insufficient information to determine if they meet the definition of suspected cholera cases. The age of case A and the dehydration level of case B should be determined to assess if they match the definition of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this stage, based on the information available it would be premature to conclude that there is a suspected outbreak and it would be imprudent to conclude that there is no suspected outbreak. You need to know more!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advisable next step would be to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immediately contact the hospital reporting focal point to learn more. In other words, the recommended next step is to rapidly perform a verification.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22</a:t>
            </a:fld>
            <a:endParaRPr lang="en-US"/>
          </a:p>
        </p:txBody>
      </p:sp>
    </p:spTree>
    <p:extLst>
      <p:ext uri="{BB962C8B-B14F-4D97-AF65-F5344CB8AC3E}">
        <p14:creationId xmlns:p14="http://schemas.microsoft.com/office/powerpoint/2010/main" val="1838176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immediately contacted the hospital reporting focal point and he provided additional information.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particular, he informed you that the first patient is 6-year-old, and the second patient had respiratory distress at admission.</a:t>
            </a:r>
          </a:p>
          <a:p>
            <a:pPr marL="0" marR="0">
              <a:lnSpc>
                <a:spcPct val="107000"/>
              </a:lnSpc>
              <a:spcBef>
                <a:spcPts val="0"/>
              </a:spcBef>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With this information, is there a verified suspected cholera outbreak in your surveillance unit?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What would be your key messages to the hospital reporting focal point?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take the time you need to reflect about this scenario and consult the GTFCC Surveillance guidance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16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 first case is older than 2-year-old.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 second case had one danger sign indicating severe dehydration at admission.</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They both are suspected cholera cases.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Since there have been 2 suspected cholera cases in your surveillance unit within 7 days, there is a verified suspected cholera outbreak.</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24</a:t>
            </a:fld>
            <a:endParaRPr lang="en-US"/>
          </a:p>
        </p:txBody>
      </p:sp>
    </p:spTree>
    <p:extLst>
      <p:ext uri="{BB962C8B-B14F-4D97-AF65-F5344CB8AC3E}">
        <p14:creationId xmlns:p14="http://schemas.microsoft.com/office/powerpoint/2010/main" val="1772980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key messages to the hospital reporting focal point, you may congratulate him on sending the case report forms to local health authorities in a timely manner.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you should sensitize him, and ask him to sensitize his colleagues, on how to assess and record the level of dehydration at admission and on how to fill cholera case report forms in a comprehensive manner.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Also check with the reporting focal point whether the patients received intravenous rehydration and whether samples were collected and sent to a laboratory for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illustrates that verifying that case definitions are met is essential for health authorities to be able to characterize the cholera situation in their surveillance unit in a reliable manner.</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25</a:t>
            </a:fld>
            <a:endParaRPr lang="en-US"/>
          </a:p>
        </p:txBody>
      </p:sp>
    </p:spTree>
    <p:extLst>
      <p:ext uri="{BB962C8B-B14F-4D97-AF65-F5344CB8AC3E}">
        <p14:creationId xmlns:p14="http://schemas.microsoft.com/office/powerpoint/2010/main" val="590813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move on to another case study. This time, it focuses on how health authorities analyze and interpret surveillance data to detect a probable cholera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26</a:t>
            </a:fld>
            <a:endParaRPr lang="en-US"/>
          </a:p>
        </p:txBody>
      </p:sp>
    </p:spTree>
    <p:extLst>
      <p:ext uri="{BB962C8B-B14F-4D97-AF65-F5344CB8AC3E}">
        <p14:creationId xmlns:p14="http://schemas.microsoft.com/office/powerpoint/2010/main" val="3348993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In this scenario, you are a local health authority officer working in a surveillance unit where no probable or confirmed cholera outbreak has been detected so far.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Today is the 16</a:t>
            </a:r>
            <a:r>
              <a:rPr lang="en-US" sz="1800" b="0" kern="100" baseline="30000" dirty="0">
                <a:solidFill>
                  <a:srgbClr val="009999"/>
                </a:solidFill>
                <a:effectLst/>
                <a:latin typeface="Calibri" panose="020F0502020204030204" pitchFamily="34" charset="0"/>
                <a:cs typeface="Times New Roman" panose="02020603050405020304" pitchFamily="18" charset="0"/>
              </a:rPr>
              <a:t>th</a:t>
            </a:r>
            <a:r>
              <a:rPr lang="en-US" sz="1800" b="0" kern="100" dirty="0">
                <a:solidFill>
                  <a:srgbClr val="009999"/>
                </a:solidFill>
                <a:effectLst/>
                <a:latin typeface="Calibri" panose="020F0502020204030204" pitchFamily="34" charset="0"/>
                <a:cs typeface="Times New Roman" panose="02020603050405020304" pitchFamily="18" charset="0"/>
              </a:rPr>
              <a:t> of November. You review the data reported in your surveillance unit in the last 14 days. This data has already been verified.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On the 11th of November, one suspected case who tested positive by </a:t>
            </a:r>
            <a:r>
              <a:rPr lang="en-US" sz="1800" b="0" kern="100" dirty="0" err="1">
                <a:solidFill>
                  <a:srgbClr val="009999"/>
                </a:solidFill>
                <a:effectLst/>
                <a:latin typeface="Calibri" panose="020F0502020204030204" pitchFamily="34" charset="0"/>
                <a:cs typeface="Times New Roman" panose="02020603050405020304" pitchFamily="18" charset="0"/>
              </a:rPr>
              <a:t>RDT</a:t>
            </a:r>
            <a:r>
              <a:rPr lang="en-US" sz="1800" b="0" kern="100" dirty="0">
                <a:solidFill>
                  <a:srgbClr val="009999"/>
                </a:solidFill>
                <a:effectLst/>
                <a:latin typeface="Calibri" panose="020F0502020204030204" pitchFamily="34" charset="0"/>
                <a:cs typeface="Times New Roman" panose="02020603050405020304" pitchFamily="18" charset="0"/>
              </a:rPr>
              <a:t> was reported, therefore there is a suspected cholera outbreak in your surveillance unit.</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On the 16th of November, three suspected cases have been reported , and two of them tested positive by </a:t>
            </a:r>
            <a:r>
              <a:rPr lang="en-US" sz="1800" b="0" kern="100" dirty="0" err="1">
                <a:solidFill>
                  <a:srgbClr val="009999"/>
                </a:solidFill>
                <a:effectLst/>
                <a:latin typeface="Calibri" panose="020F0502020204030204" pitchFamily="34" charset="0"/>
                <a:cs typeface="Times New Roman" panose="02020603050405020304" pitchFamily="18" charset="0"/>
              </a:rPr>
              <a:t>RDT</a:t>
            </a:r>
            <a:r>
              <a:rPr lang="en-US" sz="1800" b="0" kern="100" dirty="0">
                <a:solidFill>
                  <a:srgbClr val="009999"/>
                </a:solidFill>
                <a:effectLst/>
                <a:latin typeface="Calibri" panose="020F0502020204030204" pitchFamily="34" charset="0"/>
                <a:cs typeface="Times New Roman" panose="02020603050405020304" pitchFamily="18" charset="0"/>
              </a:rPr>
              <a:t>.</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What is the cholera situation in your surveillance unit as of 16 November?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Pause the video, take the time you need to reflect about this scenario, and consult the GTFCC Surveillance guidance as needed.</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27</a:t>
            </a:fld>
            <a:endParaRPr lang="en-US"/>
          </a:p>
        </p:txBody>
      </p:sp>
    </p:spTree>
    <p:extLst>
      <p:ext uri="{BB962C8B-B14F-4D97-AF65-F5344CB8AC3E}">
        <p14:creationId xmlns:p14="http://schemas.microsoft.com/office/powerpoint/2010/main" val="329086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Over the past 14 days, in total, in your surveillance unit 4 suspected cholera cases were tested by </a:t>
            </a:r>
            <a:r>
              <a:rPr lang="en-US" sz="1800" b="0" kern="100" dirty="0" err="1">
                <a:solidFill>
                  <a:srgbClr val="009999"/>
                </a:solidFill>
                <a:effectLst/>
                <a:latin typeface="Calibri" panose="020F0502020204030204" pitchFamily="34" charset="0"/>
                <a:cs typeface="Times New Roman" panose="02020603050405020304" pitchFamily="18" charset="0"/>
              </a:rPr>
              <a:t>RDT</a:t>
            </a:r>
            <a:r>
              <a:rPr lang="en-US" sz="1800" b="0" kern="100" dirty="0">
                <a:solidFill>
                  <a:srgbClr val="009999"/>
                </a:solidFill>
                <a:effectLst/>
                <a:latin typeface="Calibri" panose="020F0502020204030204" pitchFamily="34" charset="0"/>
                <a:cs typeface="Times New Roman" panose="02020603050405020304" pitchFamily="18" charset="0"/>
              </a:rPr>
              <a:t> and 3 of them tested positive. The threshold for a probable outbreak has been reached. There is a probable outbreak in your surveillance unit.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Make sure that samples have been collected for confirmatory testing, but launch a cholera outbreak response immediately without waiting for the laboratory results.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28</a:t>
            </a:fld>
            <a:endParaRPr lang="en-US"/>
          </a:p>
        </p:txBody>
      </p:sp>
    </p:spTree>
    <p:extLst>
      <p:ext uri="{BB962C8B-B14F-4D97-AF65-F5344CB8AC3E}">
        <p14:creationId xmlns:p14="http://schemas.microsoft.com/office/powerpoint/2010/main" val="1994048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solidFill>
                  <a:srgbClr val="009999"/>
                </a:solidFill>
                <a:effectLst/>
                <a:latin typeface="Calibri" panose="020F0502020204030204" pitchFamily="34" charset="0"/>
                <a:cs typeface="Times New Roman" panose="02020603050405020304" pitchFamily="18" charset="0"/>
              </a:rPr>
              <a:t>Let’s move on to investigation, an essential core function of health authorities to better assess the cholera situation.</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29</a:t>
            </a:fld>
            <a:endParaRPr lang="en-US"/>
          </a:p>
        </p:txBody>
      </p:sp>
    </p:spTree>
    <p:extLst>
      <p:ext uri="{BB962C8B-B14F-4D97-AF65-F5344CB8AC3E}">
        <p14:creationId xmlns:p14="http://schemas.microsoft.com/office/powerpoint/2010/main" val="258818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module goes through the different core functions of health authorities in cholera surveillance and describe how strategies are adapted when the objective is to detect a cholera outbreak early. As a prerequisite to follow this module, you should be familiar with the core functions of health authorities in cholera surveillance. Therefore, if you have not yet already done so, we encourage you to take module 2 of this course before taking this module.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a:t>
            </a:fld>
            <a:endParaRPr lang="en-US"/>
          </a:p>
        </p:txBody>
      </p:sp>
    </p:spTree>
    <p:extLst>
      <p:ext uri="{BB962C8B-B14F-4D97-AF65-F5344CB8AC3E}">
        <p14:creationId xmlns:p14="http://schemas.microsoft.com/office/powerpoint/2010/main" val="3944384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soon as a verified suspected, probable, or confirmed cholera outbreak is detected in a surveillance unit, health authorities conduct a case investigation on all suspected cholera cases within 24 hours of reporting.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information generated by the case investigations is used to classify cases by origin of infection. That is assessing whether the case is locally acquired which means that he was infected in the surveillance unit where he was reported or if the case is an imported case if he was infected outside of the surveillance unit where he was reported. A domestically imported case was infected in another surveillance unit of the country while an internationally imported case was infected in another country.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information generated by the case investigations is also used to rapidly orient a field investigation.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1338111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verified suspected, probable, or confirmed cholera outbreak has been detected in a surveillance unit and case investigations did not conclude that all cases were imported, a multisectoral field investigation is initiated within 24 hours </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to assess potential sources of contamination, contexts of transmission, and risk factors for spread.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31</a:t>
            </a:fld>
            <a:endParaRPr lang="en-US"/>
          </a:p>
        </p:txBody>
      </p:sp>
    </p:spTree>
    <p:extLst>
      <p:ext uri="{BB962C8B-B14F-4D97-AF65-F5344CB8AC3E}">
        <p14:creationId xmlns:p14="http://schemas.microsoft.com/office/powerpoint/2010/main" val="3519390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practice with a case study to better understand how health authorities use the findings of case investigations to classify cases by origin of infection.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32</a:t>
            </a:fld>
            <a:endParaRPr lang="en-US"/>
          </a:p>
        </p:txBody>
      </p:sp>
    </p:spTree>
    <p:extLst>
      <p:ext uri="{BB962C8B-B14F-4D97-AF65-F5344CB8AC3E}">
        <p14:creationId xmlns:p14="http://schemas.microsoft.com/office/powerpoint/2010/main" val="165843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you are a local health authority officer working in a surveillance unit where a verified suspected cholera outbreak has just been detected. Indeed, one suspected cholera case was reported and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one day ago. So far, that is the only suspected case. You have immediately performed a case investigation.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some key information about this case which was recorded in the case report form. It is a 39 year-old female. She started to have AWD on the 25</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July. She visited a hospital on the 28 of July and had severe dehydration at admission. She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sample was collected for confirmatory testing and test results are pending.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here is what you learned by performing a case investigation. She travelled in the 5 days before the onset of her illness. From 10 to 27 July, she went in a neighboring surveillance unit, in a village currently affected by a major cholera outbreak. She went there in order to attend the funeral of a relative who died from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the geographic origin of infection of this case?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this case got laboratory confirmed, will there be a confirmed cholera outbreak in your surveillance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take the time you need to reflect about this scenario and consult the GTFCC Surveillance guidance as needed.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33</a:t>
            </a:fld>
            <a:endParaRPr lang="en-US"/>
          </a:p>
        </p:txBody>
      </p:sp>
    </p:spTree>
    <p:extLst>
      <p:ext uri="{BB962C8B-B14F-4D97-AF65-F5344CB8AC3E}">
        <p14:creationId xmlns:p14="http://schemas.microsoft.com/office/powerpoint/2010/main" val="2432655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domestically imported case.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an imported case, because she was not in the surveillance unit before onset of illness. Therefore, she was not infected in the surveillance unit.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 domestically imported case because she did not travel abroad. She was infected in another surveillance unit in the same country.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this case got laboratory confirmed, there wouldn’t be a confirmed cholera outbreak in your surveillance unit. This is because there is a confirmed cholera outbreak in a surveillance unit if a confirmed cholera case was locally acquired in this surveillance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illustrates that case investigation provides critical information to classify cases by origin of infection for health authorities to be able to characterize the cholera situation.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34</a:t>
            </a:fld>
            <a:endParaRPr lang="en-US"/>
          </a:p>
        </p:txBody>
      </p:sp>
    </p:spTree>
    <p:extLst>
      <p:ext uri="{BB962C8B-B14F-4D97-AF65-F5344CB8AC3E}">
        <p14:creationId xmlns:p14="http://schemas.microsoft.com/office/powerpoint/2010/main" val="3513090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move on to another case study to better understand how health authorities use the findings of case investigations to orient the field investigation.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35</a:t>
            </a:fld>
            <a:endParaRPr lang="en-US"/>
          </a:p>
        </p:txBody>
      </p:sp>
    </p:spTree>
    <p:extLst>
      <p:ext uri="{BB962C8B-B14F-4D97-AF65-F5344CB8AC3E}">
        <p14:creationId xmlns:p14="http://schemas.microsoft.com/office/powerpoint/2010/main" val="2809281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scenario, you are a local health authority officer working in a surveillance unit where there was no active cholera outbreak so far.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Today is the 27</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March, and 3 suspected cholera cases have just been reported in your surveillance unit. Verification has been performed and here is key information from the case report forms.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suspected case was reported by hospital A. It is a 21-year-old male who lives in village 1. He started to have AWD on the 25</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March and visited the hospital on the 27</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March. He had severe dehydration at admission. He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 sample was collected for confirmatory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suspected case was reported by clinic B. It is a 32-year-old female who lives in City 2. She started to have AWD on the 26</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March and visited the clinic on the 27</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March. She had severe dehydration at admission. She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 sample was collected for confirmatory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third suspected case was reported by clinic C. It is a 17-year-old female who lives in Village 3. She started to have AWD on the 25</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March and visited the clinic on the 27</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March. She had severe dehydration at admission. No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was performed but a sample was collected for confirmatory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Based on this information, what is the current cholera situation in your surveillance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would you do to better characterize the current cholera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which locality, the field investigation team should go first?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and take the time you need to reflect about this scenario and the best course of actions.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36</a:t>
            </a:fld>
            <a:endParaRPr lang="en-US"/>
          </a:p>
        </p:txBody>
      </p:sp>
    </p:spTree>
    <p:extLst>
      <p:ext uri="{BB962C8B-B14F-4D97-AF65-F5344CB8AC3E}">
        <p14:creationId xmlns:p14="http://schemas.microsoft.com/office/powerpoint/2010/main" val="2426303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suspected cholera outbreak in your surveillance unit. This is because more than 2 suspected cases have been reported within 7 days. Furthermore, more than one suspected case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Several steps should be considered to better characterize the cholera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suspected case wasn’t tested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You could follow up on this with clinic C. This would help assess whether there is a probable cholera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to better characterize the cholera situation, you need to determine whether any case was locally acquired in your surveillance unit; this requires a case investigation to be performed.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make sure to follow up on the results of confirmatory testing to determine whether there is a confirmed cholera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where the field investigation team should go first, no solid recommendation can be made based on the information reported on the case report forms. You must collect additional information with case investigations to be able to orient the field investigation.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37</a:t>
            </a:fld>
            <a:endParaRPr lang="en-US"/>
          </a:p>
        </p:txBody>
      </p:sp>
    </p:spTree>
    <p:extLst>
      <p:ext uri="{BB962C8B-B14F-4D97-AF65-F5344CB8AC3E}">
        <p14:creationId xmlns:p14="http://schemas.microsoft.com/office/powerpoint/2010/main" val="264404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performed a case investigation on the three suspected cases. Here is key information you collected.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suspected case travelled to village 3 from 19 to 22 March to work at the principal market of village 3. His main water source in the 5 days before onset of illness was water piped into dwelling and he also had water from a water kiosk at the market when in village 3.</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suspected case also travelled to village 3 to work at the principal market and stayed there from 17 to 21 March. Her main water source in the 5 days before onset of illness was water piped to neighbor and she also had water from a water kiosk at the market when in village 3.</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third suspected case who as you may recall lives in village 3 did not travel in the 5 days before onset of illness. Her main water source in the 5 days before onset of illness was water piped into dwelling. She also had water from a water kiosk at the market of village 3 when she went to the market on 22 March.</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Based on this information, in which locality do you recommend the field investigation team go first? Which location of this locality the field investigation team should pay particular attention to?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Pause the video, and take the time you need to reflect about this scenario.</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38</a:t>
            </a:fld>
            <a:endParaRPr lang="en-US"/>
          </a:p>
        </p:txBody>
      </p:sp>
    </p:spTree>
    <p:extLst>
      <p:ext uri="{BB962C8B-B14F-4D97-AF65-F5344CB8AC3E}">
        <p14:creationId xmlns:p14="http://schemas.microsoft.com/office/powerpoint/2010/main" val="498935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priority, the field investigation team should go to village 3. This is because the three suspected cases have been in village 3 in the 5 days before onset of illness and one suspected case has only been in village 3.</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village 3, the field investigation team should pay particular attention to the market including the market water kiosk.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illustrates that case investigations provide critical information to generate hypotheses in order to rapidly orient a field investigation and initiate response measures.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39</a:t>
            </a:fld>
            <a:endParaRPr lang="en-US"/>
          </a:p>
        </p:txBody>
      </p:sp>
    </p:spTree>
    <p:extLst>
      <p:ext uri="{BB962C8B-B14F-4D97-AF65-F5344CB8AC3E}">
        <p14:creationId xmlns:p14="http://schemas.microsoft.com/office/powerpoint/2010/main" val="304594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familiar with surveillance strategies for the early detection of a cholera outbreak including:</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health authorities monitor that these strategies are effectively implemented;</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health authorities analyze, verify and interpret surveillance data to rapidly detect a potential cholera outbreak;</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how health authorities investigate, disseminate findings, and coordinate rapid response when an outbreak is detected.</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2578800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let’s look into the last core function of health authorities in cholera surveillance, disseminating the surveillance outcomes for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40</a:t>
            </a:fld>
            <a:endParaRPr lang="en-US"/>
          </a:p>
        </p:txBody>
      </p:sp>
    </p:spTree>
    <p:extLst>
      <p:ext uri="{BB962C8B-B14F-4D97-AF65-F5344CB8AC3E}">
        <p14:creationId xmlns:p14="http://schemas.microsoft.com/office/powerpoint/2010/main" val="254201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soon as a suspected, probable, or confirmed cholera outbreak is detected in a surveillance unit, all stakeholders should be immediately informed on the cholera situation. This is essential to trigger prompt actions to rapidly respond to the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Stakeholders to be informed include the upper-level health authority; stakeholders, partners, agencies from all sectors involved in responding to cholera; health professionals, community health workers or volunteers involved in surveillance.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41</a:t>
            </a:fld>
            <a:endParaRPr lang="en-US"/>
          </a:p>
        </p:txBody>
      </p:sp>
    </p:spTree>
    <p:extLst>
      <p:ext uri="{BB962C8B-B14F-4D97-AF65-F5344CB8AC3E}">
        <p14:creationId xmlns:p14="http://schemas.microsoft.com/office/powerpoint/2010/main" val="1499029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If a suspected cholera outbreak is detected in a surveillance unit, immediate public health measures for acute </a:t>
            </a:r>
            <a:r>
              <a:rPr lang="en-US" sz="1800" b="0" kern="100" dirty="0" err="1">
                <a:solidFill>
                  <a:srgbClr val="009999"/>
                </a:solidFill>
                <a:effectLst/>
                <a:latin typeface="Calibri" panose="020F0502020204030204" pitchFamily="34" charset="0"/>
                <a:cs typeface="Times New Roman" panose="02020603050405020304" pitchFamily="18" charset="0"/>
              </a:rPr>
              <a:t>diarrhoeal</a:t>
            </a:r>
            <a:r>
              <a:rPr lang="en-US" sz="1800" b="0" kern="100" dirty="0">
                <a:solidFill>
                  <a:srgbClr val="009999"/>
                </a:solidFill>
                <a:effectLst/>
                <a:latin typeface="Calibri" panose="020F0502020204030204" pitchFamily="34" charset="0"/>
                <a:cs typeface="Times New Roman" panose="02020603050405020304" pitchFamily="18" charset="0"/>
              </a:rPr>
              <a:t> diseases are implemented without waiting for laboratory confirmation.</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Public health measures for acute </a:t>
            </a:r>
            <a:r>
              <a:rPr lang="en-US" sz="1800" b="0" kern="100" dirty="0" err="1">
                <a:solidFill>
                  <a:srgbClr val="009999"/>
                </a:solidFill>
                <a:effectLst/>
                <a:latin typeface="Calibri" panose="020F0502020204030204" pitchFamily="34" charset="0"/>
                <a:cs typeface="Times New Roman" panose="02020603050405020304" pitchFamily="18" charset="0"/>
              </a:rPr>
              <a:t>diarrhoeal</a:t>
            </a:r>
            <a:r>
              <a:rPr lang="en-US" sz="1800" b="0" kern="100" dirty="0">
                <a:solidFill>
                  <a:srgbClr val="009999"/>
                </a:solidFill>
                <a:effectLst/>
                <a:latin typeface="Calibri" panose="020F0502020204030204" pitchFamily="34" charset="0"/>
                <a:cs typeface="Times New Roman" panose="02020603050405020304" pitchFamily="18" charset="0"/>
              </a:rPr>
              <a:t> diseases are not specific to cholera. They include awareness raising on rehydration protocols, promotion of handwashing with soap, sensitization on food hygiene, education about how </a:t>
            </a:r>
            <a:r>
              <a:rPr lang="en-US" sz="1800" b="0" kern="100" dirty="0" err="1">
                <a:solidFill>
                  <a:srgbClr val="009999"/>
                </a:solidFill>
                <a:effectLst/>
                <a:latin typeface="Calibri" panose="020F0502020204030204" pitchFamily="34" charset="0"/>
                <a:cs typeface="Times New Roman" panose="02020603050405020304" pitchFamily="18" charset="0"/>
              </a:rPr>
              <a:t>diarrhoeal</a:t>
            </a:r>
            <a:r>
              <a:rPr lang="en-US" sz="1800" b="0" kern="100" dirty="0">
                <a:solidFill>
                  <a:srgbClr val="009999"/>
                </a:solidFill>
                <a:effectLst/>
                <a:latin typeface="Calibri" panose="020F0502020204030204" pitchFamily="34" charset="0"/>
                <a:cs typeface="Times New Roman" panose="02020603050405020304" pitchFamily="18" charset="0"/>
              </a:rPr>
              <a:t> infections spread, and so on.</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42</a:t>
            </a:fld>
            <a:endParaRPr lang="en-US"/>
          </a:p>
        </p:txBody>
      </p:sp>
    </p:spTree>
    <p:extLst>
      <p:ext uri="{BB962C8B-B14F-4D97-AF65-F5344CB8AC3E}">
        <p14:creationId xmlns:p14="http://schemas.microsoft.com/office/powerpoint/2010/main" val="3730971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probable or confirmed cholera outbreak is detected in a surveillance unit, a rapid, comprehensive, and multisectoral cholera outbreak response is implemented. This is launched without waiting for laboratory confirmation if it is a probable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multisectoral response to cholera includes interventions to strengthen case management, surveillance and community engagement, WASH interventions and, as relevant, vaccination.</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43</a:t>
            </a:fld>
            <a:endParaRPr lang="en-US"/>
          </a:p>
        </p:txBody>
      </p:sp>
    </p:spTree>
    <p:extLst>
      <p:ext uri="{BB962C8B-B14F-4D97-AF65-F5344CB8AC3E}">
        <p14:creationId xmlns:p14="http://schemas.microsoft.com/office/powerpoint/2010/main" val="4130065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suspected cholera outbreak is detected in a surveillance unit, the surveillance strategies do not change. However, health authorities make sure to increase the awareness of surveillance stakeholders on applicable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Stakeholders to be sensitized include health facility workers, community health workers and volunteers, as well as laboratories.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stakeholders should be re-sensitized on the case definition, the data to be collected, the reporting timelines and the testing strategy.</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44</a:t>
            </a:fld>
            <a:endParaRPr lang="en-US"/>
          </a:p>
        </p:txBody>
      </p:sp>
    </p:spTree>
    <p:extLst>
      <p:ext uri="{BB962C8B-B14F-4D97-AF65-F5344CB8AC3E}">
        <p14:creationId xmlns:p14="http://schemas.microsoft.com/office/powerpoint/2010/main" val="75427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probable or a confirmed cholera outbreak is detected in a surveillance unit, the surveillance strategies need to be adapted. Health authorities should inform and train surveillance stakeholders on the new surveillance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stakeholders to be sensitized include health facility workers, community health workers and volunteers, and laboratories.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the applicable surveillance strategies in module 4 and module 5.</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45</a:t>
            </a:fld>
            <a:endParaRPr lang="en-US"/>
          </a:p>
        </p:txBody>
      </p:sp>
    </p:spTree>
    <p:extLst>
      <p:ext uri="{BB962C8B-B14F-4D97-AF65-F5344CB8AC3E}">
        <p14:creationId xmlns:p14="http://schemas.microsoft.com/office/powerpoint/2010/main" val="576219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is a summary of the key role of health authorities when the surveillance objective is to detect a cholera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a routine basis, health authorities monitor that any suspected cholera case is reported within a day and that all suspected cholera cases are tested.  Health authorities analyze, verify, and interpret the reported data and test results immediately to detect a potential suspected, probable or confirmed cholera outbreak.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suspected, probable or confirmed outbreak is detected, health authorities rapidly conduct a case investigation on all suspected cases and they perform a field investigation. They rapidly inform all stakeholders of the cholera situation and coordinate a rapid public health response.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46</a:t>
            </a:fld>
            <a:endParaRPr lang="en-US"/>
          </a:p>
        </p:txBody>
      </p:sp>
    </p:spTree>
    <p:extLst>
      <p:ext uri="{BB962C8B-B14F-4D97-AF65-F5344CB8AC3E}">
        <p14:creationId xmlns:p14="http://schemas.microsoft.com/office/powerpoint/2010/main" val="955128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Select all that apply. When the surveillance objective is to detect a cholera outbreak, health authorities review surveillance performance indicators to monitor that:</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cholera cases are reported within 24 hours.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cholera cases are reported on a weekly basis.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suspected cholera cases is reported within 24 hours.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absence of suspected cholera cases is reported on a weekly basis.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suspected cholera cases are tested for cholera.</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subset of suspected cholera cases selected according to a systematic sampling scheme are tested for cholera.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a, d and e. When the surveillance objective is to detect a cholera outbreak, health authorities review surveillance performance indicators to monitor that suspected cholera cases are reported within 24 hours, that the absence of suspected cholera cases is reported on a weekly basis, and that all suspected cholera cases are tested for cholera.</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49</a:t>
            </a:fld>
            <a:endParaRPr lang="en-US"/>
          </a:p>
        </p:txBody>
      </p:sp>
    </p:spTree>
    <p:extLst>
      <p:ext uri="{BB962C8B-B14F-4D97-AF65-F5344CB8AC3E}">
        <p14:creationId xmlns:p14="http://schemas.microsoft.com/office/powerpoint/2010/main" val="398384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studies are offered throughout this module. They are based on fictional scenarios. These case studies will help you better understand how health authorities detect cholera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encourage you to download the GTFCC guidance on cholera surveillance. Having it on hand will help you take the case studies. You can download the GTFCC surveillance guidance at https://tinyurl.com/</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cholerasurv2024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this QR code.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a:t>
            </a:fld>
            <a:endParaRPr lang="en-US"/>
          </a:p>
        </p:txBody>
      </p:sp>
    </p:spTree>
    <p:extLst>
      <p:ext uri="{BB962C8B-B14F-4D97-AF65-F5344CB8AC3E}">
        <p14:creationId xmlns:p14="http://schemas.microsoft.com/office/powerpoint/2010/main" val="2663669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When the surveillance objective is to detect a cholera outbreak, health authorities: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Analyze, verify, and interpret reports of suspected cholera cases and test results immediately to detect a suspected, probable or confirmed cholera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Compile and analyze reports of suspected cholera cases and test results weekly to interpret the disease situation in a robust manner.</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50</a:t>
            </a:fld>
            <a:endParaRPr lang="en-US"/>
          </a:p>
        </p:txBody>
      </p:sp>
    </p:spTree>
    <p:extLst>
      <p:ext uri="{BB962C8B-B14F-4D97-AF65-F5344CB8AC3E}">
        <p14:creationId xmlns:p14="http://schemas.microsoft.com/office/powerpoint/2010/main" val="3041547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When the surveillance objective is to detect a cholera outbreak, health authorities analyze, verify, and interpret reports of suspected cholera cases and test results immediately to detect a suspected, probable or confirmed cholera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51</a:t>
            </a:fld>
            <a:endParaRPr lang="en-US"/>
          </a:p>
        </p:txBody>
      </p:sp>
    </p:spTree>
    <p:extLst>
      <p:ext uri="{BB962C8B-B14F-4D97-AF65-F5344CB8AC3E}">
        <p14:creationId xmlns:p14="http://schemas.microsoft.com/office/powerpoint/2010/main" val="2658120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At the onset of a verified suspected, probable or confirmed cholera outbreak, health authorities perform case investigation:</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all suspected cholera cases.</a:t>
            </a:r>
          </a:p>
          <a:p>
            <a:pPr marL="342900" marR="0" lvl="0" indent="-342900">
              <a:lnSpc>
                <a:spcPct val="107000"/>
              </a:lnSpc>
              <a:spcBef>
                <a:spcPts val="0"/>
              </a:spcBef>
              <a:spcAft>
                <a:spcPts val="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all confirmed cholera cases.</a:t>
            </a:r>
          </a:p>
          <a:p>
            <a:pPr marL="342900" marR="0" lvl="0" indent="-342900">
              <a:lnSpc>
                <a:spcPct val="107000"/>
              </a:lnSpc>
              <a:spcBef>
                <a:spcPts val="0"/>
              </a:spcBef>
              <a:spcAft>
                <a:spcPts val="800"/>
              </a:spcAft>
              <a:buFont typeface="+mj-lt"/>
              <a:buAutoNum type="alphaLcParen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a subset of suspected cholera cases.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52</a:t>
            </a:fld>
            <a:endParaRPr lang="en-US"/>
          </a:p>
        </p:txBody>
      </p:sp>
    </p:spTree>
    <p:extLst>
      <p:ext uri="{BB962C8B-B14F-4D97-AF65-F5344CB8AC3E}">
        <p14:creationId xmlns:p14="http://schemas.microsoft.com/office/powerpoint/2010/main" val="3146796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At the onset of a verified suspected, probable or confirmed cholera outbreak, health authorities perform case investigation on all suspected cholera cases.</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53</a:t>
            </a:fld>
            <a:endParaRPr lang="en-US"/>
          </a:p>
        </p:txBody>
      </p:sp>
    </p:spTree>
    <p:extLst>
      <p:ext uri="{BB962C8B-B14F-4D97-AF65-F5344CB8AC3E}">
        <p14:creationId xmlns:p14="http://schemas.microsoft.com/office/powerpoint/2010/main" val="1364455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54</a:t>
            </a:fld>
            <a:endParaRPr lang="en-US"/>
          </a:p>
        </p:txBody>
      </p:sp>
    </p:spTree>
    <p:extLst>
      <p:ext uri="{BB962C8B-B14F-4D97-AF65-F5344CB8AC3E}">
        <p14:creationId xmlns:p14="http://schemas.microsoft.com/office/powerpoint/2010/main" val="224788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Surveillance is implemented for the early detection of a cholera outbreak in any surveillance unit where there is no ongoing probable or confirmed outbreak in order to detect any cholera outbreak early, so that response measures to contain its spread can be implemented rapidly.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surveillance to reach this objective effectively, it should be continuously implemented in accordance with the recommendations outlined in this module.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7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how suspected cholera cases are reported and tested when the surveillance objective is to detect a cholera outbreak.</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7</a:t>
            </a:fld>
            <a:endParaRPr lang="en-US"/>
          </a:p>
        </p:txBody>
      </p:sp>
    </p:spTree>
    <p:extLst>
      <p:ext uri="{BB962C8B-B14F-4D97-AF65-F5344CB8AC3E}">
        <p14:creationId xmlns:p14="http://schemas.microsoft.com/office/powerpoint/2010/main" val="2074186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 surveillance objective is to detect a cholera outbreak, a suspected cholera case is any person aged 2 years or older who has acute watery diarrhoea (AWD) and severe dehydration or any person aged 2 years or older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Various diseases can cause AWD, especially in young children. This is why, in addition to AWD, criteria on age and severe dehydration apply. It is more likely that patients with AWD who meet these criteria do have cholera. Therefore, applying criteria on age and severe dehydration level avoids triggering frequent false alarms for cholera. This makes the early detection system more efficient.</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8</a:t>
            </a:fld>
            <a:endParaRPr lang="en-US"/>
          </a:p>
        </p:txBody>
      </p:sp>
    </p:spTree>
    <p:extLst>
      <p:ext uri="{BB962C8B-B14F-4D97-AF65-F5344CB8AC3E}">
        <p14:creationId xmlns:p14="http://schemas.microsoft.com/office/powerpoint/2010/main" val="256164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suspected cholera case detected by health-facility based surveillance, community-based surveillance or event-based surveillance should be reported to the health authority within a day.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Prompt reporting is essential in order not to delay the detection of a potential outbreak. Time is key for early detection.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on a given week, no suspected cholera case was detected, the absence of cases should be reported to the health authority at the end of the week. This is zero reporting. Zero reporting should be performed by all reporting sites at health facility level and community level.</a:t>
            </a: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9</a:t>
            </a:fld>
            <a:endParaRPr lang="en-US"/>
          </a:p>
        </p:txBody>
      </p:sp>
    </p:spTree>
    <p:extLst>
      <p:ext uri="{BB962C8B-B14F-4D97-AF65-F5344CB8AC3E}">
        <p14:creationId xmlns:p14="http://schemas.microsoft.com/office/powerpoint/2010/main" val="235970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49FA2A-B7E1-42B2-879F-B4CDFC886BF0}"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8E22AD-45C8-4945-9C7A-391FA30BB460}"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D2126D-FC8D-4061-8BE7-5BA6E7A9854E}"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4B1A2D1-65BB-412E-A428-ACD89D050FFE}" type="datetime1">
              <a:rPr lang="en-US" smtClean="0"/>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8507235-012A-4BAE-BC93-9A98BA790167}" type="datetime1">
              <a:rPr lang="en-US" smtClean="0"/>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9B09FA1-F47A-4C2D-A3E9-5F0BDAEE7C68}" type="datetime1">
              <a:rPr lang="en-US" smtClean="0"/>
              <a:t>2/21/2025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66D7A99-A762-4F1B-AD88-CE695A7A3838}" type="datetime1">
              <a:rPr lang="en-US" smtClean="0"/>
              <a:t>2/21/2025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23F7616-4004-4143-9C1B-5EA571BB65A2}" type="datetime1">
              <a:rPr lang="en-US" smtClean="0"/>
              <a:t>2/21/2025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2A94E055-0D58-40A8-954E-94208DC7801A}" type="datetime1">
              <a:rPr lang="en-US" smtClean="0"/>
              <a:t>2/21/2025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370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6F816C7-E75F-4EA2-A32C-78417E54B0D2}"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54443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F989C3B-873E-4353-9D69-EA9B831D7513}"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7016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9A64AA-6290-42D2-84D9-8604B2C9A230}"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4509C99-4E64-46F1-8B5D-813B4B3DD4AF}"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61078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15FFAF5-70A2-486B-A422-C607354A9420}"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88939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B81DD00-7D9E-4B42-BF3D-6458590E6250}"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07722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163580F-E438-4575-AECB-BDC7E09A6A52}"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60222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146DE2B-CE9F-4FA0-A66F-6FDA56F7B0D9}"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20617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DEEC95E4-2831-4137-8874-FC60350049D8}" type="datetime1">
              <a:rPr lang="en-US" smtClean="0"/>
              <a:t>2/21/2025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138098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8218828A-EF22-4227-BB07-B02ACE9FC537}" type="datetime1">
              <a:rPr lang="en-US" smtClean="0"/>
              <a:t>2/21/2025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01383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A443EBC8-2093-4586-9D51-7DF343F46ACF}" type="datetime1">
              <a:rPr lang="en-US" smtClean="0"/>
              <a:t>2/21/2025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09525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E20CF564-8D56-40E6-804C-DDC465378B1F}" type="datetime1">
              <a:rPr lang="en-US" smtClean="0"/>
              <a:t>2/21/2025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85254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DD94E6C8-5EDE-4CD8-B9CF-CFFDFAF58C38}" type="datetime1">
              <a:rPr lang="en-US" smtClean="0"/>
              <a:t>2/21/2025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62030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FD54F-1820-4179-9608-E81FB2B8D018}"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1896C88-145B-4D27-9D70-C2F1504FA5DE}" type="datetime1">
              <a:rPr lang="en-US" smtClean="0"/>
              <a:t>2/21/2025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17900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242DC18A-7708-46D3-9B0B-B8AD292E39EC}" type="datetime1">
              <a:rPr lang="en-US" smtClean="0"/>
              <a:t>2/21/2025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91178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8639A599-C79A-4293-BE01-5E0FD856E0DF}" type="datetime1">
              <a:rPr lang="en-US" smtClean="0"/>
              <a:t>2/21/2025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10936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D37E902C-EAB1-4229-BFC4-1D5B20E0273D}" type="datetime1">
              <a:rPr lang="en-US" smtClean="0"/>
              <a:t>2/21/2025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8614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DD6C31-D344-4A7C-92FC-D2EBF54DE603}"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B34797-5D6D-4125-9D91-D19A5829D73C}" type="datetime1">
              <a:rPr lang="en-US" smtClean="0"/>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98136-B946-4651-90CC-4761CD76180C}" type="datetime1">
              <a:rPr lang="en-US" smtClean="0"/>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0EFF2-2505-44D7-83ED-69C327BF1ABB}" type="datetime1">
              <a:rPr lang="en-US" smtClean="0"/>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1EEF45-9E9E-4456-B9C4-37462D5508D7}"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62ACC9-C287-4CB9-8A66-262B2AB0EC70}"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C31AB-8952-443D-ABA6-46DC41202464}" type="datetime1">
              <a:rPr lang="en-US" smtClean="0"/>
              <a:t>2/21/2025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AFCEA8F3-20DE-42D5-86BB-0F277F1B02B2}" type="datetime1">
              <a:rPr lang="en-US" smtClean="0"/>
              <a:t>2/21/2025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79E82019-4A75-43EB-887D-DABFE90EC0C3}" type="datetime1">
              <a:rPr lang="en-US" smtClean="0"/>
              <a:t>2/21/2025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13688663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4EEF0-D574-4E18-2DAD-D7CB1C42B818}"/>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08015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9847" y="-2009228"/>
            <a:ext cx="9863847"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010838" y="394863"/>
            <a:ext cx="76273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Testing</a:t>
            </a:r>
          </a:p>
        </p:txBody>
      </p:sp>
      <p:sp>
        <p:nvSpPr>
          <p:cNvPr id="18" name="Freeform 4">
            <a:extLst>
              <a:ext uri="{FF2B5EF4-FFF2-40B4-BE49-F238E27FC236}">
                <a16:creationId xmlns:a16="http://schemas.microsoft.com/office/drawing/2014/main" id="{A038D7F5-710F-BA5E-3082-41DF68B25D9F}"/>
              </a:ext>
            </a:extLst>
          </p:cNvPr>
          <p:cNvSpPr/>
          <p:nvPr/>
        </p:nvSpPr>
        <p:spPr>
          <a:xfrm>
            <a:off x="465221" y="2109897"/>
            <a:ext cx="17233855" cy="91440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588924" y="2343565"/>
            <a:ext cx="17110152"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ALL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suspected cholera cases are </a:t>
            </a: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tested</a:t>
            </a:r>
          </a:p>
        </p:txBody>
      </p:sp>
      <p:sp>
        <p:nvSpPr>
          <p:cNvPr id="20" name="TextBox 19">
            <a:extLst>
              <a:ext uri="{FF2B5EF4-FFF2-40B4-BE49-F238E27FC236}">
                <a16:creationId xmlns:a16="http://schemas.microsoft.com/office/drawing/2014/main" id="{47F59664-420A-9272-5CEF-CED155E1B16F}"/>
              </a:ext>
            </a:extLst>
          </p:cNvPr>
          <p:cNvSpPr txBox="1"/>
          <p:nvPr/>
        </p:nvSpPr>
        <p:spPr>
          <a:xfrm>
            <a:off x="852668" y="8341242"/>
            <a:ext cx="8114246" cy="954107"/>
          </a:xfrm>
          <a:prstGeom prst="rect">
            <a:avLst/>
          </a:prstGeom>
          <a:noFill/>
        </p:spPr>
        <p:txBody>
          <a:bodyPr wrap="square" rtlCol="0">
            <a:spAutoFit/>
          </a:bodyPr>
          <a:lstStyle/>
          <a:p>
            <a:pPr marL="342900" indent="-342900">
              <a:buClr>
                <a:srgbClr val="009999"/>
              </a:buClr>
              <a:buBlip>
                <a:blip r:embed="rId3"/>
              </a:buBlip>
              <a:defRPr/>
            </a:pPr>
            <a:r>
              <a:rPr lang="fr-FR" sz="2800" dirty="0">
                <a:solidFill>
                  <a:schemeClr val="tx1">
                    <a:lumMod val="95000"/>
                    <a:lumOff val="5000"/>
                  </a:schemeClr>
                </a:solidFill>
                <a:latin typeface="Atkinson Hyperlegible Bold" panose="020B0604020202020204" charset="0"/>
              </a:rPr>
              <a:t>If </a:t>
            </a:r>
            <a:r>
              <a:rPr lang="fr-FR" sz="2800" dirty="0" err="1">
                <a:solidFill>
                  <a:schemeClr val="tx1">
                    <a:lumMod val="95000"/>
                    <a:lumOff val="5000"/>
                  </a:schemeClr>
                </a:solidFill>
                <a:latin typeface="Atkinson Hyperlegible Bold" panose="020B0604020202020204" charset="0"/>
              </a:rPr>
              <a:t>RDTs</a:t>
            </a:r>
            <a:r>
              <a:rPr lang="fr-FR" sz="2800" dirty="0">
                <a:solidFill>
                  <a:schemeClr val="tx1">
                    <a:lumMod val="95000"/>
                    <a:lumOff val="5000"/>
                  </a:schemeClr>
                </a:solidFill>
                <a:latin typeface="Atkinson Hyperlegible Bold" panose="020B0604020202020204" charset="0"/>
              </a:rPr>
              <a:t> NOT available</a:t>
            </a:r>
            <a:endParaRPr lang="en-US" sz="2800" dirty="0">
              <a:solidFill>
                <a:schemeClr val="tx1">
                  <a:lumMod val="95000"/>
                  <a:lumOff val="5000"/>
                </a:schemeClr>
              </a:solidFill>
              <a:latin typeface="Atkinson Hyperlegible Bold" panose="020B0604020202020204" charset="0"/>
            </a:endParaRPr>
          </a:p>
          <a:p>
            <a:pPr marL="914400" lvl="1" indent="-457200">
              <a:buClr>
                <a:srgbClr val="009999"/>
              </a:buClr>
              <a:buFont typeface="Arial" panose="020B0604020202020204" pitchFamily="34" charset="0"/>
              <a:buChar char="•"/>
              <a:defRPr/>
            </a:pPr>
            <a:r>
              <a:rPr lang="fr-FR" sz="2800" dirty="0">
                <a:solidFill>
                  <a:prstClr val="black"/>
                </a:solidFill>
                <a:latin typeface="Atkinson Hyperlegible" panose="020B0604020202020204" charset="0"/>
              </a:rPr>
              <a:t> On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rPr>
              <a:t>ALL </a:t>
            </a:r>
            <a:r>
              <a:rPr lang="fr-FR" sz="2800" dirty="0">
                <a:solidFill>
                  <a:srgbClr val="009999"/>
                </a:solidFill>
                <a:latin typeface="Atkinson Hyperlegible Bold" panose="020B0604020202020204" charset="0"/>
              </a:rPr>
              <a:t>suspected cases</a:t>
            </a:r>
            <a:endParaRPr lang="en-US" sz="2800" dirty="0">
              <a:solidFill>
                <a:prstClr val="black"/>
              </a:solidFill>
              <a:latin typeface="Atkinson Hyperlegible" panose="020B0604020202020204" charset="0"/>
            </a:endParaRPr>
          </a:p>
        </p:txBody>
      </p:sp>
      <p:grpSp>
        <p:nvGrpSpPr>
          <p:cNvPr id="8" name="Group 7">
            <a:extLst>
              <a:ext uri="{FF2B5EF4-FFF2-40B4-BE49-F238E27FC236}">
                <a16:creationId xmlns:a16="http://schemas.microsoft.com/office/drawing/2014/main" id="{F63F242B-0C75-F0CF-4E53-2B17EB7F0B48}"/>
              </a:ext>
            </a:extLst>
          </p:cNvPr>
          <p:cNvGrpSpPr/>
          <p:nvPr/>
        </p:nvGrpSpPr>
        <p:grpSpPr>
          <a:xfrm>
            <a:off x="857865" y="6045828"/>
            <a:ext cx="8839199" cy="2170983"/>
            <a:chOff x="857865" y="6045828"/>
            <a:chExt cx="8839199" cy="2170983"/>
          </a:xfrm>
        </p:grpSpPr>
        <p:sp>
          <p:nvSpPr>
            <p:cNvPr id="16" name="TextBox 15">
              <a:extLst>
                <a:ext uri="{FF2B5EF4-FFF2-40B4-BE49-F238E27FC236}">
                  <a16:creationId xmlns:a16="http://schemas.microsoft.com/office/drawing/2014/main" id="{AD2012F2-F2ED-DBE0-29C3-2EB8AF9806DE}"/>
                </a:ext>
              </a:extLst>
            </p:cNvPr>
            <p:cNvSpPr txBox="1"/>
            <p:nvPr/>
          </p:nvSpPr>
          <p:spPr>
            <a:xfrm>
              <a:off x="857865" y="7262704"/>
              <a:ext cx="8839199" cy="954107"/>
            </a:xfrm>
            <a:prstGeom prst="rect">
              <a:avLst/>
            </a:prstGeom>
            <a:noFill/>
          </p:spPr>
          <p:txBody>
            <a:bodyPr wrap="square" rtlCol="0">
              <a:spAutoFit/>
            </a:bodyPr>
            <a:lstStyle/>
            <a:p>
              <a:pPr marL="342900" lvl="0" indent="-342900">
                <a:buClr>
                  <a:srgbClr val="009999"/>
                </a:buClr>
                <a:buBlip>
                  <a:blip r:embed="rId3"/>
                </a:buBlip>
                <a:defRPr/>
              </a:pPr>
              <a:r>
                <a:rPr lang="fr-FR" sz="2800" dirty="0">
                  <a:solidFill>
                    <a:schemeClr val="tx1">
                      <a:lumMod val="95000"/>
                      <a:lumOff val="5000"/>
                    </a:schemeClr>
                  </a:solidFill>
                  <a:latin typeface="Atkinson Hyperlegible Bold" panose="020B0604020202020204" charset="0"/>
                </a:rPr>
                <a:t>If </a:t>
              </a:r>
              <a:r>
                <a:rPr lang="fr-FR" sz="2800" dirty="0" err="1">
                  <a:solidFill>
                    <a:schemeClr val="tx1">
                      <a:lumMod val="95000"/>
                      <a:lumOff val="5000"/>
                    </a:schemeClr>
                  </a:solidFill>
                  <a:latin typeface="Atkinson Hyperlegible Bold" panose="020B0604020202020204" charset="0"/>
                </a:rPr>
                <a:t>RDTs</a:t>
              </a:r>
              <a:r>
                <a:rPr lang="fr-FR" sz="2800" dirty="0">
                  <a:solidFill>
                    <a:schemeClr val="tx1">
                      <a:lumMod val="95000"/>
                      <a:lumOff val="5000"/>
                    </a:schemeClr>
                  </a:solidFill>
                  <a:latin typeface="Atkinson Hyperlegible Bold" panose="020B0604020202020204" charset="0"/>
                </a:rPr>
                <a:t> ARE available</a:t>
              </a:r>
              <a:endParaRPr lang="en-US" sz="2800" dirty="0">
                <a:solidFill>
                  <a:schemeClr val="tx1">
                    <a:lumMod val="95000"/>
                    <a:lumOff val="5000"/>
                  </a:schemeClr>
                </a:solidFill>
                <a:latin typeface="Atkinson Hyperlegible Bold" panose="020B0604020202020204" charset="0"/>
              </a:endParaRPr>
            </a:p>
            <a:p>
              <a:pPr marL="914400" lvl="1" indent="-457200">
                <a:buClr>
                  <a:srgbClr val="009999"/>
                </a:buClr>
                <a:buFont typeface="Arial" panose="020B0604020202020204" pitchFamily="34" charset="0"/>
                <a:buChar char="•"/>
                <a:defRPr/>
              </a:pPr>
              <a:r>
                <a:rPr lang="fr-FR" sz="2800" dirty="0">
                  <a:solidFill>
                    <a:prstClr val="black"/>
                  </a:solidFill>
                  <a:latin typeface="Atkinson Hyperlegible" panose="020B0604020202020204" charset="0"/>
                </a:rPr>
                <a:t>On</a:t>
              </a:r>
              <a:r>
                <a:rPr lang="fr-FR" sz="2800" dirty="0">
                  <a:solidFill>
                    <a:srgbClr val="009999"/>
                  </a:solidFill>
                  <a:latin typeface="Atkinson Hyperlegible Bold" panose="020B0604020202020204" charset="0"/>
                </a:rPr>
                <a:t> ALL </a:t>
              </a:r>
              <a:r>
                <a:rPr lang="fr-FR" sz="2800" dirty="0">
                  <a:solidFill>
                    <a:prstClr val="black"/>
                  </a:solidFill>
                  <a:latin typeface="Atkinson Hyperlegible" panose="020B0604020202020204" charset="0"/>
                </a:rPr>
                <a:t>suspected cases </a:t>
              </a:r>
              <a:r>
                <a:rPr lang="fr-FR" sz="2800" dirty="0" err="1">
                  <a:solidFill>
                    <a:srgbClr val="009999"/>
                  </a:solidFill>
                  <a:latin typeface="Atkinson Hyperlegible Bold" panose="020B0604020202020204" charset="0"/>
                </a:rPr>
                <a:t>RDT</a:t>
              </a:r>
              <a:r>
                <a:rPr lang="fr-FR" sz="2800" dirty="0">
                  <a:solidFill>
                    <a:srgbClr val="009999"/>
                  </a:solidFill>
                  <a:latin typeface="Atkinson Hyperlegible Bold" panose="020B0604020202020204" charset="0"/>
                </a:rPr>
                <a:t>+ </a:t>
              </a:r>
              <a:endParaRPr lang="en-US" sz="2800" dirty="0">
                <a:solidFill>
                  <a:prstClr val="black"/>
                </a:solidFill>
                <a:latin typeface="Atkinson Hyperlegible" panose="020B0604020202020204" charset="0"/>
              </a:endParaRPr>
            </a:p>
          </p:txBody>
        </p:sp>
        <p:sp>
          <p:nvSpPr>
            <p:cNvPr id="25" name="Rectangle 24">
              <a:extLst>
                <a:ext uri="{FF2B5EF4-FFF2-40B4-BE49-F238E27FC236}">
                  <a16:creationId xmlns:a16="http://schemas.microsoft.com/office/drawing/2014/main" id="{B861FB33-3EEA-3AF8-1146-0FBE6074F226}"/>
                </a:ext>
              </a:extLst>
            </p:cNvPr>
            <p:cNvSpPr/>
            <p:nvPr/>
          </p:nvSpPr>
          <p:spPr>
            <a:xfrm>
              <a:off x="857866" y="6045828"/>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endParaRPr>
            </a:p>
          </p:txBody>
        </p:sp>
        <p:sp>
          <p:nvSpPr>
            <p:cNvPr id="26" name="TextBox 25">
              <a:extLst>
                <a:ext uri="{FF2B5EF4-FFF2-40B4-BE49-F238E27FC236}">
                  <a16:creationId xmlns:a16="http://schemas.microsoft.com/office/drawing/2014/main" id="{AAAFD0C1-2CDD-CE92-A832-3287728FC708}"/>
                </a:ext>
              </a:extLst>
            </p:cNvPr>
            <p:cNvSpPr txBox="1"/>
            <p:nvPr/>
          </p:nvSpPr>
          <p:spPr>
            <a:xfrm>
              <a:off x="1010838" y="6279390"/>
              <a:ext cx="8070793" cy="553998"/>
            </a:xfrm>
            <a:prstGeom prst="rect">
              <a:avLst/>
            </a:prstGeom>
            <a:noFill/>
          </p:spPr>
          <p:txBody>
            <a:bodyPr wrap="square" rtlCol="0">
              <a:spAutoFit/>
            </a:bodyPr>
            <a:lstStyle/>
            <a:p>
              <a:pPr algn="ct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Confirmatory testing</a:t>
              </a:r>
            </a:p>
          </p:txBody>
        </p:sp>
      </p:grpSp>
      <p:grpSp>
        <p:nvGrpSpPr>
          <p:cNvPr id="3" name="Group 2">
            <a:extLst>
              <a:ext uri="{FF2B5EF4-FFF2-40B4-BE49-F238E27FC236}">
                <a16:creationId xmlns:a16="http://schemas.microsoft.com/office/drawing/2014/main" id="{E6F5C685-DFFD-634E-75C1-E4B0F90C7C4B}"/>
              </a:ext>
            </a:extLst>
          </p:cNvPr>
          <p:cNvGrpSpPr/>
          <p:nvPr/>
        </p:nvGrpSpPr>
        <p:grpSpPr>
          <a:xfrm>
            <a:off x="777374" y="3665489"/>
            <a:ext cx="8495485" cy="2180407"/>
            <a:chOff x="777374" y="3665489"/>
            <a:chExt cx="8495485" cy="2180407"/>
          </a:xfrm>
        </p:grpSpPr>
        <p:sp>
          <p:nvSpPr>
            <p:cNvPr id="15" name="Rectangle 14">
              <a:extLst>
                <a:ext uri="{FF2B5EF4-FFF2-40B4-BE49-F238E27FC236}">
                  <a16:creationId xmlns:a16="http://schemas.microsoft.com/office/drawing/2014/main" id="{D5CD4B8F-B664-4C63-D629-0B51B3A35905}"/>
                </a:ext>
              </a:extLst>
            </p:cNvPr>
            <p:cNvSpPr/>
            <p:nvPr/>
          </p:nvSpPr>
          <p:spPr>
            <a:xfrm>
              <a:off x="777374" y="3665489"/>
              <a:ext cx="8376738" cy="9144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endParaRPr>
            </a:p>
          </p:txBody>
        </p:sp>
        <p:sp>
          <p:nvSpPr>
            <p:cNvPr id="22" name="TextBox 21">
              <a:extLst>
                <a:ext uri="{FF2B5EF4-FFF2-40B4-BE49-F238E27FC236}">
                  <a16:creationId xmlns:a16="http://schemas.microsoft.com/office/drawing/2014/main" id="{1773947D-7601-645D-E4DF-6884DD98B92A}"/>
                </a:ext>
              </a:extLst>
            </p:cNvPr>
            <p:cNvSpPr txBox="1"/>
            <p:nvPr/>
          </p:nvSpPr>
          <p:spPr>
            <a:xfrm>
              <a:off x="896121" y="3879956"/>
              <a:ext cx="8070793" cy="553998"/>
            </a:xfrm>
            <a:prstGeom prst="rect">
              <a:avLst/>
            </a:prstGeom>
            <a:noFill/>
          </p:spPr>
          <p:txBody>
            <a:bodyPr wrap="square" rtlCol="0">
              <a:spAutoFit/>
            </a:bodyPr>
            <a:lstStyle/>
            <a:p>
              <a:pPr algn="ct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Screening by </a:t>
              </a:r>
              <a:r>
                <a:rPr lang="en-US" sz="30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RDT</a:t>
              </a:r>
              <a:endPar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7" name="TextBox 26">
              <a:extLst>
                <a:ext uri="{FF2B5EF4-FFF2-40B4-BE49-F238E27FC236}">
                  <a16:creationId xmlns:a16="http://schemas.microsoft.com/office/drawing/2014/main" id="{5540DAE0-D2DE-D6CD-4208-82A8678A098F}"/>
                </a:ext>
              </a:extLst>
            </p:cNvPr>
            <p:cNvSpPr txBox="1"/>
            <p:nvPr/>
          </p:nvSpPr>
          <p:spPr>
            <a:xfrm>
              <a:off x="896121" y="4922566"/>
              <a:ext cx="8376738" cy="9233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a typeface="+mn-ea"/>
                  <a:cs typeface="+mn-cs"/>
                </a:rPr>
                <a:t>If </a:t>
              </a:r>
              <a:r>
                <a:rPr kumimoji="0" lang="fr-FR" sz="2800" b="0" i="0" u="none" strike="noStrike" kern="1200" cap="none" spc="0" normalizeH="0" baseline="0" noProof="0" dirty="0" err="1">
                  <a:ln>
                    <a:noFill/>
                  </a:ln>
                  <a:solidFill>
                    <a:schemeClr val="tx1">
                      <a:lumMod val="95000"/>
                      <a:lumOff val="5000"/>
                    </a:schemeClr>
                  </a:solidFill>
                  <a:effectLst/>
                  <a:uLnTx/>
                  <a:uFillTx/>
                  <a:latin typeface="Atkinson Hyperlegible Bold" panose="020B0604020202020204" charset="0"/>
                  <a:ea typeface="+mn-ea"/>
                  <a:cs typeface="+mn-cs"/>
                </a:rPr>
                <a:t>RDTs</a:t>
              </a:r>
              <a:r>
                <a:rPr kumimoji="0" lang="fr-FR"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a typeface="+mn-ea"/>
                  <a:cs typeface="+mn-cs"/>
                </a:rPr>
                <a:t> ARE available</a:t>
              </a:r>
              <a:endParaRPr lang="en-US" sz="2800" dirty="0">
                <a:solidFill>
                  <a:schemeClr val="tx1">
                    <a:lumMod val="95000"/>
                    <a:lumOff val="5000"/>
                  </a:schemeClr>
                </a:solidFill>
                <a:latin typeface="Atkinson Hyperlegible Bold" panose="020B0604020202020204" charset="0"/>
              </a:endParaRPr>
            </a:p>
            <a:p>
              <a:pPr marL="914400" lvl="1" indent="-457200">
                <a:buClr>
                  <a:srgbClr val="009999"/>
                </a:buClr>
                <a:buFont typeface="Arial" panose="020B0604020202020204" pitchFamily="34" charset="0"/>
                <a:buChar char="•"/>
                <a:defRPr/>
              </a:pPr>
              <a:r>
                <a:rPr lang="fr-FR" sz="2400" dirty="0">
                  <a:solidFill>
                    <a:prstClr val="black"/>
                  </a:solidFill>
                  <a:latin typeface="Atkinson Hyperlegible" panose="020B0604020202020204" charset="0"/>
                </a:rPr>
                <a:t>On </a:t>
              </a: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ALL </a:t>
              </a:r>
              <a:r>
                <a:rPr lang="fr-FR" sz="2600" dirty="0">
                  <a:solidFill>
                    <a:srgbClr val="009999"/>
                  </a:solidFill>
                  <a:latin typeface="Atkinson Hyperlegible Bold" panose="020B0604020202020204" charset="0"/>
                </a:rPr>
                <a:t>suspected cases</a:t>
              </a:r>
              <a:endPar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p:txBody>
        </p:sp>
      </p:grpSp>
      <p:grpSp>
        <p:nvGrpSpPr>
          <p:cNvPr id="30" name="Group 29">
            <a:extLst>
              <a:ext uri="{FF2B5EF4-FFF2-40B4-BE49-F238E27FC236}">
                <a16:creationId xmlns:a16="http://schemas.microsoft.com/office/drawing/2014/main" id="{A8294F81-4DD3-88D9-8CD9-65D623111EEF}"/>
              </a:ext>
            </a:extLst>
          </p:cNvPr>
          <p:cNvGrpSpPr/>
          <p:nvPr/>
        </p:nvGrpSpPr>
        <p:grpSpPr>
          <a:xfrm>
            <a:off x="9697064" y="3720011"/>
            <a:ext cx="8118399" cy="1948467"/>
            <a:chOff x="9697064" y="3720011"/>
            <a:chExt cx="8118399" cy="1948467"/>
          </a:xfrm>
        </p:grpSpPr>
        <p:sp>
          <p:nvSpPr>
            <p:cNvPr id="23" name="Rectangle 22">
              <a:extLst>
                <a:ext uri="{FF2B5EF4-FFF2-40B4-BE49-F238E27FC236}">
                  <a16:creationId xmlns:a16="http://schemas.microsoft.com/office/drawing/2014/main" id="{CF5310B8-91BF-8B03-C93E-7EAF9D7A9666}"/>
                </a:ext>
              </a:extLst>
            </p:cNvPr>
            <p:cNvSpPr/>
            <p:nvPr/>
          </p:nvSpPr>
          <p:spPr>
            <a:xfrm>
              <a:off x="9911262" y="3720011"/>
              <a:ext cx="7599364" cy="859878"/>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endParaRPr>
            </a:p>
          </p:txBody>
        </p:sp>
        <p:sp>
          <p:nvSpPr>
            <p:cNvPr id="24" name="TextBox 23">
              <a:extLst>
                <a:ext uri="{FF2B5EF4-FFF2-40B4-BE49-F238E27FC236}">
                  <a16:creationId xmlns:a16="http://schemas.microsoft.com/office/drawing/2014/main" id="{1D0005CD-19CE-048A-A76C-10149A3C7606}"/>
                </a:ext>
              </a:extLst>
            </p:cNvPr>
            <p:cNvSpPr txBox="1"/>
            <p:nvPr/>
          </p:nvSpPr>
          <p:spPr>
            <a:xfrm>
              <a:off x="9697064" y="3845690"/>
              <a:ext cx="8070793" cy="553998"/>
            </a:xfrm>
            <a:prstGeom prst="rect">
              <a:avLst/>
            </a:prstGeom>
            <a:noFill/>
          </p:spPr>
          <p:txBody>
            <a:bodyPr wrap="square" rtlCol="0">
              <a:spAutoFit/>
            </a:bodyPr>
            <a:lstStyle/>
            <a:p>
              <a:pPr algn="ct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Additional tests</a:t>
              </a:r>
            </a:p>
          </p:txBody>
        </p:sp>
        <p:sp>
          <p:nvSpPr>
            <p:cNvPr id="28" name="TextBox 27">
              <a:extLst>
                <a:ext uri="{FF2B5EF4-FFF2-40B4-BE49-F238E27FC236}">
                  <a16:creationId xmlns:a16="http://schemas.microsoft.com/office/drawing/2014/main" id="{35B59854-2AE1-357F-B150-81CD425A4A80}"/>
                </a:ext>
              </a:extLst>
            </p:cNvPr>
            <p:cNvSpPr txBox="1"/>
            <p:nvPr/>
          </p:nvSpPr>
          <p:spPr>
            <a:xfrm>
              <a:off x="9850036" y="5145258"/>
              <a:ext cx="7965427"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On first sample culture+ and/or PCR+</a:t>
              </a:r>
              <a:endParaRPr lang="en-US" sz="2600" dirty="0">
                <a:solidFill>
                  <a:prstClr val="black"/>
                </a:solidFill>
                <a:latin typeface="Atkinson Hyperlegible" panose="020B0604020202020204" charset="0"/>
              </a:endParaRPr>
            </a:p>
          </p:txBody>
        </p:sp>
      </p:grpSp>
      <p:sp>
        <p:nvSpPr>
          <p:cNvPr id="29" name="TextBox 28">
            <a:extLst>
              <a:ext uri="{FF2B5EF4-FFF2-40B4-BE49-F238E27FC236}">
                <a16:creationId xmlns:a16="http://schemas.microsoft.com/office/drawing/2014/main" id="{00E14722-3290-C4DB-891A-F6265B9FDD47}"/>
              </a:ext>
            </a:extLst>
          </p:cNvPr>
          <p:cNvSpPr txBox="1"/>
          <p:nvPr/>
        </p:nvSpPr>
        <p:spPr>
          <a:xfrm>
            <a:off x="777374" y="9476525"/>
            <a:ext cx="8376738" cy="800219"/>
          </a:xfrm>
          <a:prstGeom prst="rect">
            <a:avLst/>
          </a:prstGeom>
          <a:noFill/>
        </p:spPr>
        <p:txBody>
          <a:bodyPr wrap="square" rtlCol="0">
            <a:spAutoFit/>
          </a:bodyPr>
          <a:lstStyle/>
          <a:p>
            <a:pPr marL="457200" lvl="0" indent="-457200">
              <a:buClr>
                <a:srgbClr val="009999"/>
              </a:buClr>
              <a:buBlip>
                <a:blip r:embed="rId3"/>
              </a:buBlip>
              <a:defRPr/>
            </a:pPr>
            <a:r>
              <a:rPr lang="en-US" sz="2800" noProof="0" dirty="0">
                <a:solidFill>
                  <a:prstClr val="black"/>
                </a:solidFill>
                <a:latin typeface="Atkinson Hyperlegible" panose="020B0604020202020204" charset="0"/>
              </a:rPr>
              <a:t>By </a:t>
            </a:r>
            <a:r>
              <a:rPr lang="en-US" sz="2800" dirty="0">
                <a:solidFill>
                  <a:srgbClr val="009999"/>
                </a:solidFill>
                <a:latin typeface="Atkinson Hyperlegible Bold" panose="020B0604020202020204" charset="0"/>
              </a:rPr>
              <a:t>culture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 </a:t>
            </a:r>
            <a:r>
              <a:rPr lang="en-US" sz="2800" dirty="0">
                <a:solidFill>
                  <a:prstClr val="black"/>
                </a:solidFill>
                <a:latin typeface="Atkinson Hyperlegible" panose="020B0604020202020204" charset="0"/>
              </a:rPr>
              <a:t>(incl seroagglutination) and</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/or </a:t>
            </a:r>
            <a:r>
              <a:rPr lang="en-US" sz="2800" dirty="0">
                <a:solidFill>
                  <a:srgbClr val="009999"/>
                </a:solidFill>
                <a:latin typeface="Atkinson Hyperlegible Bold" panose="020B0604020202020204" charset="0"/>
              </a:rPr>
              <a:t>PCR</a:t>
            </a:r>
          </a:p>
          <a:p>
            <a:endParaRPr lang="en-US" dirty="0"/>
          </a:p>
        </p:txBody>
      </p:sp>
      <p:sp>
        <p:nvSpPr>
          <p:cNvPr id="12" name="TextBox 11">
            <a:extLst>
              <a:ext uri="{FF2B5EF4-FFF2-40B4-BE49-F238E27FC236}">
                <a16:creationId xmlns:a16="http://schemas.microsoft.com/office/drawing/2014/main" id="{B9116C34-1951-51AE-0752-59DD73C8302F}"/>
              </a:ext>
            </a:extLst>
          </p:cNvPr>
          <p:cNvSpPr txBox="1"/>
          <p:nvPr/>
        </p:nvSpPr>
        <p:spPr>
          <a:xfrm>
            <a:off x="9850036" y="6589218"/>
            <a:ext cx="7849040" cy="313932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Testing for toxigenicity </a:t>
            </a:r>
          </a:p>
          <a:p>
            <a:pPr marL="457200" marR="0" lvl="0"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if no confirmed outbreak in other surveillance unit(s) </a:t>
            </a:r>
          </a:p>
          <a:p>
            <a:pPr marL="0" marR="0" lvl="0" indent="0" algn="l" defTabSz="914400" rtl="0" eaLnBrk="1" fontAlgn="auto" latinLnBrk="0" hangingPunct="1">
              <a:lnSpc>
                <a:spcPct val="100000"/>
              </a:lnSpc>
              <a:spcBef>
                <a:spcPts val="0"/>
              </a:spcBef>
              <a:spcAft>
                <a:spcPts val="1200"/>
              </a:spcAft>
              <a:buClr>
                <a:srgbClr val="009999"/>
              </a:buClr>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and </a:t>
            </a:r>
          </a:p>
          <a:p>
            <a:pPr marL="457200" marR="0" lvl="0"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no epidemiological link to a confirmed case or source of exposure in another country</a:t>
            </a:r>
          </a:p>
        </p:txBody>
      </p:sp>
      <p:sp>
        <p:nvSpPr>
          <p:cNvPr id="21" name="TextBox 20">
            <a:extLst>
              <a:ext uri="{FF2B5EF4-FFF2-40B4-BE49-F238E27FC236}">
                <a16:creationId xmlns:a16="http://schemas.microsoft.com/office/drawing/2014/main" id="{A30C8135-BCEC-91D6-25B4-696ABDB27022}"/>
              </a:ext>
            </a:extLst>
          </p:cNvPr>
          <p:cNvSpPr txBox="1"/>
          <p:nvPr/>
        </p:nvSpPr>
        <p:spPr>
          <a:xfrm>
            <a:off x="9850036" y="5904820"/>
            <a:ext cx="10437778"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Antimicrobial susceptibility testing</a:t>
            </a:r>
          </a:p>
        </p:txBody>
      </p:sp>
      <p:sp>
        <p:nvSpPr>
          <p:cNvPr id="9" name="Slide Number Placeholder 8">
            <a:extLst>
              <a:ext uri="{FF2B5EF4-FFF2-40B4-BE49-F238E27FC236}">
                <a16:creationId xmlns:a16="http://schemas.microsoft.com/office/drawing/2014/main" id="{EB47AF8E-C2CE-AB57-292F-2EB81B9899BC}"/>
              </a:ext>
            </a:extLst>
          </p:cNvPr>
          <p:cNvSpPr>
            <a:spLocks noGrp="1"/>
          </p:cNvSpPr>
          <p:nvPr>
            <p:ph type="sldNum" sz="quarter" idx="12"/>
          </p:nvPr>
        </p:nvSpPr>
        <p:spPr>
          <a:xfrm>
            <a:off x="15377026" y="9756212"/>
            <a:ext cx="2133600" cy="365125"/>
          </a:xfrm>
        </p:spPr>
        <p:txBody>
          <a:bodyPr/>
          <a:lstStyle/>
          <a:p>
            <a:fld id="{B6F15528-21DE-4FAA-801E-634DDDAF4B2B}"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in an office&#10;&#10;Description automatically generated">
            <a:extLst>
              <a:ext uri="{FF2B5EF4-FFF2-40B4-BE49-F238E27FC236}">
                <a16:creationId xmlns:a16="http://schemas.microsoft.com/office/drawing/2014/main" id="{10134181-F421-CBEB-56F8-BB6EC68C71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525328"/>
          </a:xfrm>
          <a:prstGeom prst="rect">
            <a:avLst/>
          </a:prstGeom>
        </p:spPr>
      </p:pic>
      <p:sp>
        <p:nvSpPr>
          <p:cNvPr id="7" name="TextBox 6">
            <a:extLst>
              <a:ext uri="{FF2B5EF4-FFF2-40B4-BE49-F238E27FC236}">
                <a16:creationId xmlns:a16="http://schemas.microsoft.com/office/drawing/2014/main" id="{D35E4FA9-6AB4-28EB-E009-47A29E778372}"/>
              </a:ext>
            </a:extLst>
          </p:cNvPr>
          <p:cNvSpPr txBox="1"/>
          <p:nvPr/>
        </p:nvSpPr>
        <p:spPr>
          <a:xfrm>
            <a:off x="14338570" y="9948446"/>
            <a:ext cx="394943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BF987009-E3BF-55B2-0F10-398D66534A72}"/>
              </a:ext>
            </a:extLst>
          </p:cNvPr>
          <p:cNvSpPr/>
          <p:nvPr/>
        </p:nvSpPr>
        <p:spPr>
          <a:xfrm>
            <a:off x="-1" y="3779520"/>
            <a:ext cx="7416801"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Oversight of reporting &amp; testing</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by health authorities</a:t>
            </a:r>
          </a:p>
        </p:txBody>
      </p:sp>
    </p:spTree>
    <p:extLst>
      <p:ext uri="{BB962C8B-B14F-4D97-AF65-F5344CB8AC3E}">
        <p14:creationId xmlns:p14="http://schemas.microsoft.com/office/powerpoint/2010/main" val="1659211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653336"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03105" y="589878"/>
            <a:ext cx="12556878"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Oversight</a:t>
            </a:r>
          </a:p>
        </p:txBody>
      </p:sp>
      <p:sp>
        <p:nvSpPr>
          <p:cNvPr id="4" name="TextBox 3">
            <a:extLst>
              <a:ext uri="{FF2B5EF4-FFF2-40B4-BE49-F238E27FC236}">
                <a16:creationId xmlns:a16="http://schemas.microsoft.com/office/drawing/2014/main" id="{C42CFC36-7E57-4F2A-D2B5-709E0B31E800}"/>
              </a:ext>
            </a:extLst>
          </p:cNvPr>
          <p:cNvSpPr txBox="1"/>
          <p:nvPr/>
        </p:nvSpPr>
        <p:spPr>
          <a:xfrm>
            <a:off x="4798595" y="7466761"/>
            <a:ext cx="11660606"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Health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authorities</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monitor surveillance performance indicators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At least on a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weekly</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basis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Take</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supportive</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measures</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as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needed</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sp>
        <p:nvSpPr>
          <p:cNvPr id="6" name="TextBox 5">
            <a:extLst>
              <a:ext uri="{FF2B5EF4-FFF2-40B4-BE49-F238E27FC236}">
                <a16:creationId xmlns:a16="http://schemas.microsoft.com/office/drawing/2014/main" id="{19D1505C-475E-F784-6657-CF4BDB75CEE3}"/>
              </a:ext>
            </a:extLst>
          </p:cNvPr>
          <p:cNvSpPr txBox="1"/>
          <p:nvPr/>
        </p:nvSpPr>
        <p:spPr>
          <a:xfrm>
            <a:off x="4798595" y="3666086"/>
            <a:ext cx="11660605" cy="19697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Health authorities ensure that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reporting sites and laboratories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in the surveillance unit </a:t>
            </a:r>
          </a:p>
          <a:p>
            <a:pPr marL="914400" marR="0" lvl="1"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aware and in capacity</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to implement reporting and testing in accordance with applicable strategies</a:t>
            </a:r>
          </a:p>
        </p:txBody>
      </p:sp>
      <p:sp>
        <p:nvSpPr>
          <p:cNvPr id="7" name="TextBox 6">
            <a:extLst>
              <a:ext uri="{FF2B5EF4-FFF2-40B4-BE49-F238E27FC236}">
                <a16:creationId xmlns:a16="http://schemas.microsoft.com/office/drawing/2014/main" id="{8EDCD4CA-B2F9-24BC-EB5F-D6F304D3CD0A}"/>
              </a:ext>
            </a:extLst>
          </p:cNvPr>
          <p:cNvSpPr txBox="1"/>
          <p:nvPr/>
        </p:nvSpPr>
        <p:spPr>
          <a:xfrm>
            <a:off x="4798595" y="2919911"/>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Awareness and capacity building</a:t>
            </a:r>
          </a:p>
        </p:txBody>
      </p:sp>
      <p:pic>
        <p:nvPicPr>
          <p:cNvPr id="13" name="Picture 12">
            <a:extLst>
              <a:ext uri="{FF2B5EF4-FFF2-40B4-BE49-F238E27FC236}">
                <a16:creationId xmlns:a16="http://schemas.microsoft.com/office/drawing/2014/main" id="{A411761B-745D-D03B-8CA9-421FA946BBC9}"/>
              </a:ext>
            </a:extLst>
          </p:cNvPr>
          <p:cNvPicPr>
            <a:picLocks noChangeAspect="1"/>
          </p:cNvPicPr>
          <p:nvPr/>
        </p:nvPicPr>
        <p:blipFill>
          <a:blip r:embed="rId4"/>
          <a:stretch>
            <a:fillRect/>
          </a:stretch>
        </p:blipFill>
        <p:spPr>
          <a:xfrm>
            <a:off x="1124271" y="5992345"/>
            <a:ext cx="3638229" cy="3336011"/>
          </a:xfrm>
          <a:prstGeom prst="rect">
            <a:avLst/>
          </a:prstGeom>
        </p:spPr>
      </p:pic>
      <p:sp>
        <p:nvSpPr>
          <p:cNvPr id="15" name="TextBox 14">
            <a:extLst>
              <a:ext uri="{FF2B5EF4-FFF2-40B4-BE49-F238E27FC236}">
                <a16:creationId xmlns:a16="http://schemas.microsoft.com/office/drawing/2014/main" id="{7C73EF75-E266-D21D-B2B4-8855BCDD4C58}"/>
              </a:ext>
            </a:extLst>
          </p:cNvPr>
          <p:cNvSpPr txBox="1"/>
          <p:nvPr/>
        </p:nvSpPr>
        <p:spPr>
          <a:xfrm>
            <a:off x="4798595" y="6643642"/>
            <a:ext cx="798896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30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Monitoring</a:t>
            </a:r>
          </a:p>
        </p:txBody>
      </p:sp>
      <p:pic>
        <p:nvPicPr>
          <p:cNvPr id="8" name="Picture 7">
            <a:extLst>
              <a:ext uri="{FF2B5EF4-FFF2-40B4-BE49-F238E27FC236}">
                <a16:creationId xmlns:a16="http://schemas.microsoft.com/office/drawing/2014/main" id="{6321492C-EDCC-CDEF-8E07-4DEDB1D69C0E}"/>
              </a:ext>
            </a:extLst>
          </p:cNvPr>
          <p:cNvPicPr>
            <a:picLocks noChangeAspect="1"/>
          </p:cNvPicPr>
          <p:nvPr/>
        </p:nvPicPr>
        <p:blipFill>
          <a:blip r:embed="rId5"/>
          <a:stretch>
            <a:fillRect/>
          </a:stretch>
        </p:blipFill>
        <p:spPr>
          <a:xfrm>
            <a:off x="1163872" y="2604967"/>
            <a:ext cx="3329924" cy="3032039"/>
          </a:xfrm>
          <a:prstGeom prst="rect">
            <a:avLst/>
          </a:prstGeom>
        </p:spPr>
      </p:pic>
      <p:sp>
        <p:nvSpPr>
          <p:cNvPr id="2" name="Slide Number Placeholder 1">
            <a:extLst>
              <a:ext uri="{FF2B5EF4-FFF2-40B4-BE49-F238E27FC236}">
                <a16:creationId xmlns:a16="http://schemas.microsoft.com/office/drawing/2014/main" id="{4E1D159D-C4C7-C7C0-CF2C-1A012B2EB9D0}"/>
              </a:ext>
            </a:extLst>
          </p:cNvPr>
          <p:cNvSpPr>
            <a:spLocks noGrp="1"/>
          </p:cNvSpPr>
          <p:nvPr>
            <p:ph type="sldNum" sz="quarter" idx="12"/>
          </p:nvPr>
        </p:nvSpPr>
        <p:spPr>
          <a:xfrm>
            <a:off x="15392400" y="9566466"/>
            <a:ext cx="2133600" cy="365125"/>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881097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373919" y="7087343"/>
            <a:ext cx="1026984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Oversight of reporting &amp; testing by health authorities</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stretch>
            <a:fillRect/>
          </a:stretch>
        </p:blipFill>
        <p:spPr>
          <a:xfrm>
            <a:off x="2475164" y="6003160"/>
            <a:ext cx="2209800" cy="2438400"/>
          </a:xfrm>
          <a:prstGeom prst="rect">
            <a:avLst/>
          </a:prstGeom>
        </p:spPr>
      </p:pic>
    </p:spTree>
    <p:extLst>
      <p:ext uri="{BB962C8B-B14F-4D97-AF65-F5344CB8AC3E}">
        <p14:creationId xmlns:p14="http://schemas.microsoft.com/office/powerpoint/2010/main" val="349886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7832842-FEF1-F7B7-73A3-1FBE6C635619}"/>
              </a:ext>
            </a:extLst>
          </p:cNvPr>
          <p:cNvGrpSpPr/>
          <p:nvPr/>
        </p:nvGrpSpPr>
        <p:grpSpPr>
          <a:xfrm>
            <a:off x="4521201" y="8217621"/>
            <a:ext cx="10188299" cy="1817542"/>
            <a:chOff x="4521201" y="8217621"/>
            <a:chExt cx="10188299" cy="1817542"/>
          </a:xfrm>
        </p:grpSpPr>
        <p:sp>
          <p:nvSpPr>
            <p:cNvPr id="3" name="Rectangle: Rounded Corners 2">
              <a:extLst>
                <a:ext uri="{FF2B5EF4-FFF2-40B4-BE49-F238E27FC236}">
                  <a16:creationId xmlns:a16="http://schemas.microsoft.com/office/drawing/2014/main" id="{9DC37757-BED7-71E4-B1B1-942805BB6E7F}"/>
                </a:ext>
              </a:extLst>
            </p:cNvPr>
            <p:cNvSpPr/>
            <p:nvPr/>
          </p:nvSpPr>
          <p:spPr>
            <a:xfrm>
              <a:off x="4521201" y="8217621"/>
              <a:ext cx="10147234" cy="181754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3833B-9B5A-0F1C-B306-93307C0C79ED}"/>
                </a:ext>
              </a:extLst>
            </p:cNvPr>
            <p:cNvSpPr txBox="1"/>
            <p:nvPr/>
          </p:nvSpPr>
          <p:spPr>
            <a:xfrm>
              <a:off x="5092052" y="8512875"/>
              <a:ext cx="9617448" cy="1354217"/>
            </a:xfrm>
            <a:prstGeom prst="rect">
              <a:avLst/>
            </a:prstGeom>
            <a:noFill/>
            <a:ln>
              <a:noFill/>
            </a:ln>
          </p:spPr>
          <p:txBody>
            <a:bodyPr wrap="square" rtlCol="0">
              <a:spAutoFit/>
            </a:bodyPr>
            <a:lstStyle/>
            <a:p>
              <a:pPr marL="514350" indent="-514350">
                <a:spcAft>
                  <a:spcPts val="1200"/>
                </a:spcAft>
                <a:buFont typeface="+mj-lt"/>
                <a:buAutoNum type="arabicParen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Do you have any concern regarding how reporting and testing have been implemented on week 3? </a:t>
              </a:r>
            </a:p>
            <a:p>
              <a:pPr marL="514350" indent="-514350">
                <a:spcAft>
                  <a:spcPts val="1200"/>
                </a:spcAft>
                <a:buFont typeface="+mj-lt"/>
                <a:buAutoNum type="arabicParen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If so, what would do next?</a:t>
              </a:r>
            </a:p>
          </p:txBody>
        </p:sp>
      </p:grpSp>
      <p:grpSp>
        <p:nvGrpSpPr>
          <p:cNvPr id="19" name="Group 18">
            <a:extLst>
              <a:ext uri="{FF2B5EF4-FFF2-40B4-BE49-F238E27FC236}">
                <a16:creationId xmlns:a16="http://schemas.microsoft.com/office/drawing/2014/main" id="{FDB6C1F3-1244-249E-BD07-CFB9AF2B9F01}"/>
              </a:ext>
            </a:extLst>
          </p:cNvPr>
          <p:cNvGrpSpPr/>
          <p:nvPr/>
        </p:nvGrpSpPr>
        <p:grpSpPr>
          <a:xfrm>
            <a:off x="4521201" y="3203063"/>
            <a:ext cx="10147234" cy="4876965"/>
            <a:chOff x="4521201" y="3203063"/>
            <a:chExt cx="10147234" cy="4876965"/>
          </a:xfrm>
        </p:grpSpPr>
        <p:pic>
          <p:nvPicPr>
            <p:cNvPr id="18" name="Picture 17">
              <a:extLst>
                <a:ext uri="{FF2B5EF4-FFF2-40B4-BE49-F238E27FC236}">
                  <a16:creationId xmlns:a16="http://schemas.microsoft.com/office/drawing/2014/main" id="{B84DAB07-7D23-5321-9A50-8EC58B84830E}"/>
                </a:ext>
              </a:extLst>
            </p:cNvPr>
            <p:cNvPicPr>
              <a:picLocks noChangeAspect="1"/>
            </p:cNvPicPr>
            <p:nvPr/>
          </p:nvPicPr>
          <p:blipFill>
            <a:blip r:embed="rId3"/>
            <a:stretch>
              <a:fillRect/>
            </a:stretch>
          </p:blipFill>
          <p:spPr>
            <a:xfrm>
              <a:off x="4521201" y="3203063"/>
              <a:ext cx="10147234" cy="4876965"/>
            </a:xfrm>
            <a:prstGeom prst="rect">
              <a:avLst/>
            </a:prstGeom>
          </p:spPr>
        </p:pic>
        <p:sp>
          <p:nvSpPr>
            <p:cNvPr id="2" name="Rectangle: Rounded Corners 1">
              <a:extLst>
                <a:ext uri="{FF2B5EF4-FFF2-40B4-BE49-F238E27FC236}">
                  <a16:creationId xmlns:a16="http://schemas.microsoft.com/office/drawing/2014/main" id="{DB147189-C4EB-8122-3328-D52908765B58}"/>
                </a:ext>
              </a:extLst>
            </p:cNvPr>
            <p:cNvSpPr/>
            <p:nvPr/>
          </p:nvSpPr>
          <p:spPr>
            <a:xfrm>
              <a:off x="13433720" y="4213883"/>
              <a:ext cx="1115222" cy="3815493"/>
            </a:xfrm>
            <a:prstGeom prst="roundRect">
              <a:avLst/>
            </a:prstGeom>
            <a:solidFill>
              <a:srgbClr val="FCD5B5">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4EEE8351-BFFF-920E-88F0-0171D170514C}"/>
              </a:ext>
            </a:extLst>
          </p:cNvPr>
          <p:cNvPicPr>
            <a:picLocks noChangeAspect="1"/>
          </p:cNvPicPr>
          <p:nvPr/>
        </p:nvPicPr>
        <p:blipFill>
          <a:blip r:embed="rId4"/>
          <a:stretch>
            <a:fillRect/>
          </a:stretch>
        </p:blipFill>
        <p:spPr>
          <a:xfrm>
            <a:off x="4149352" y="324015"/>
            <a:ext cx="12416589" cy="1504785"/>
          </a:xfrm>
          <a:prstGeom prst="rect">
            <a:avLst/>
          </a:prstGeom>
        </p:spPr>
      </p:pic>
      <p:pic>
        <p:nvPicPr>
          <p:cNvPr id="9" name="Picture 8">
            <a:extLst>
              <a:ext uri="{FF2B5EF4-FFF2-40B4-BE49-F238E27FC236}">
                <a16:creationId xmlns:a16="http://schemas.microsoft.com/office/drawing/2014/main" id="{89A377C4-B37C-821F-C4F0-0A8F0FAFE9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075" y="160856"/>
            <a:ext cx="3831631" cy="1852132"/>
          </a:xfrm>
          <a:prstGeom prst="rect">
            <a:avLst/>
          </a:prstGeom>
        </p:spPr>
      </p:pic>
      <p:pic>
        <p:nvPicPr>
          <p:cNvPr id="10" name="Picture 9">
            <a:extLst>
              <a:ext uri="{FF2B5EF4-FFF2-40B4-BE49-F238E27FC236}">
                <a16:creationId xmlns:a16="http://schemas.microsoft.com/office/drawing/2014/main" id="{DD54DEE6-9FD1-687C-13DB-969ADD042645}"/>
              </a:ext>
            </a:extLst>
          </p:cNvPr>
          <p:cNvPicPr>
            <a:picLocks noChangeAspect="1"/>
          </p:cNvPicPr>
          <p:nvPr/>
        </p:nvPicPr>
        <p:blipFill>
          <a:blip r:embed="rId6"/>
          <a:stretch>
            <a:fillRect/>
          </a:stretch>
        </p:blipFill>
        <p:spPr>
          <a:xfrm>
            <a:off x="2074855" y="8029376"/>
            <a:ext cx="2279653" cy="2194032"/>
          </a:xfrm>
          <a:prstGeom prst="rect">
            <a:avLst/>
          </a:prstGeom>
        </p:spPr>
      </p:pic>
      <p:sp>
        <p:nvSpPr>
          <p:cNvPr id="15" name="TextBox 14">
            <a:extLst>
              <a:ext uri="{FF2B5EF4-FFF2-40B4-BE49-F238E27FC236}">
                <a16:creationId xmlns:a16="http://schemas.microsoft.com/office/drawing/2014/main" id="{DED2C10A-074E-02E8-47E2-0E0D8BAD3C4A}"/>
              </a:ext>
            </a:extLst>
          </p:cNvPr>
          <p:cNvSpPr txBox="1"/>
          <p:nvPr/>
        </p:nvSpPr>
        <p:spPr>
          <a:xfrm>
            <a:off x="5023646" y="609869"/>
            <a:ext cx="10668000" cy="954107"/>
          </a:xfrm>
          <a:prstGeom prst="rect">
            <a:avLst/>
          </a:prstGeom>
          <a:noFill/>
        </p:spPr>
        <p:txBody>
          <a:bodyPr wrap="square">
            <a:spAutoFit/>
          </a:bodyPr>
          <a:lstStyle/>
          <a:p>
            <a:pPr algn="ctr">
              <a:spcAft>
                <a:spcPts val="6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You are a local health authority officer in a surveillance unit with no cholera outbreak</a:t>
            </a:r>
          </a:p>
        </p:txBody>
      </p:sp>
      <p:grpSp>
        <p:nvGrpSpPr>
          <p:cNvPr id="12" name="Group 11">
            <a:extLst>
              <a:ext uri="{FF2B5EF4-FFF2-40B4-BE49-F238E27FC236}">
                <a16:creationId xmlns:a16="http://schemas.microsoft.com/office/drawing/2014/main" id="{1E8C0793-D5A0-72B3-8DB5-3B25BBB6F68F}"/>
              </a:ext>
            </a:extLst>
          </p:cNvPr>
          <p:cNvGrpSpPr/>
          <p:nvPr/>
        </p:nvGrpSpPr>
        <p:grpSpPr>
          <a:xfrm>
            <a:off x="3947746" y="2110616"/>
            <a:ext cx="11917896" cy="921788"/>
            <a:chOff x="3947746" y="2110616"/>
            <a:chExt cx="11917896" cy="921788"/>
          </a:xfrm>
        </p:grpSpPr>
        <p:sp>
          <p:nvSpPr>
            <p:cNvPr id="7" name="TextBox 6">
              <a:extLst>
                <a:ext uri="{FF2B5EF4-FFF2-40B4-BE49-F238E27FC236}">
                  <a16:creationId xmlns:a16="http://schemas.microsoft.com/office/drawing/2014/main" id="{49130667-E8D8-6727-D7E3-59CA2E678CFB}"/>
                </a:ext>
              </a:extLst>
            </p:cNvPr>
            <p:cNvSpPr txBox="1"/>
            <p:nvPr/>
          </p:nvSpPr>
          <p:spPr>
            <a:xfrm>
              <a:off x="4598976" y="2201407"/>
              <a:ext cx="11266666" cy="830997"/>
            </a:xfrm>
            <a:prstGeom prst="rect">
              <a:avLst/>
            </a:prstGeom>
            <a:noFill/>
          </p:spPr>
          <p:txBody>
            <a:bodyPr wrap="square">
              <a:spAutoFit/>
            </a:bodyPr>
            <a:lstStyle/>
            <a:p>
              <a:r>
                <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It’s Monday, on week 4</a:t>
              </a:r>
            </a:p>
            <a:p>
              <a:r>
                <a:rPr lang="en-GB" sz="24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You review surveillance performance indicators for the previous week</a:t>
              </a:r>
            </a:p>
          </p:txBody>
        </p:sp>
        <p:sp>
          <p:nvSpPr>
            <p:cNvPr id="16" name="Rectangle 15">
              <a:extLst>
                <a:ext uri="{FF2B5EF4-FFF2-40B4-BE49-F238E27FC236}">
                  <a16:creationId xmlns:a16="http://schemas.microsoft.com/office/drawing/2014/main" id="{7DD3CCBD-0967-F181-85C3-DDF1AE0D3516}"/>
                </a:ext>
              </a:extLst>
            </p:cNvPr>
            <p:cNvSpPr/>
            <p:nvPr/>
          </p:nvSpPr>
          <p:spPr>
            <a:xfrm>
              <a:off x="3947746" y="2110616"/>
              <a:ext cx="388988" cy="921788"/>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943D5996-05E8-B194-9BE8-7F358BE704DA}"/>
              </a:ext>
            </a:extLst>
          </p:cNvPr>
          <p:cNvSpPr/>
          <p:nvPr/>
        </p:nvSpPr>
        <p:spPr>
          <a:xfrm>
            <a:off x="10303614" y="3268133"/>
            <a:ext cx="1025321" cy="4746826"/>
          </a:xfrm>
          <a:prstGeom prst="roundRect">
            <a:avLst/>
          </a:prstGeom>
          <a:noFill/>
          <a:ln w="76200">
            <a:solidFill>
              <a:srgbClr val="FBE8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020629B3-A8BB-E60C-E4E4-9ACF04DA388A}"/>
              </a:ext>
            </a:extLst>
          </p:cNvPr>
          <p:cNvSpPr>
            <a:spLocks noGrp="1"/>
          </p:cNvSpPr>
          <p:nvPr>
            <p:ph type="sldNum" sz="quarter" idx="12"/>
          </p:nvPr>
        </p:nvSpPr>
        <p:spPr>
          <a:xfrm>
            <a:off x="15499141" y="9597860"/>
            <a:ext cx="2133600" cy="365125"/>
          </a:xfrm>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2808128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106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A7AABB6-F03E-6372-D287-98847940B2FD}"/>
              </a:ext>
            </a:extLst>
          </p:cNvPr>
          <p:cNvSpPr txBox="1"/>
          <p:nvPr/>
        </p:nvSpPr>
        <p:spPr>
          <a:xfrm>
            <a:off x="1189312" y="1668864"/>
            <a:ext cx="16955171"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aren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Concerns on week 3 </a:t>
            </a: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8ADBB9D-EE5F-75E9-BDA5-8A6C1DE19237}"/>
              </a:ext>
            </a:extLst>
          </p:cNvPr>
          <p:cNvSpPr txBox="1"/>
          <p:nvPr/>
        </p:nvSpPr>
        <p:spPr>
          <a:xfrm>
            <a:off x="1984051" y="7714487"/>
            <a:ext cx="16457866" cy="2554545"/>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2600" dirty="0">
                <a:solidFill>
                  <a:prstClr val="black"/>
                </a:solidFill>
                <a:latin typeface="Atkinson Hyperlegible" panose="020B0604020202020204" charset="0"/>
              </a:rPr>
              <a:t>For </a:t>
            </a:r>
            <a:r>
              <a:rPr lang="en-US" sz="2600" dirty="0">
                <a:solidFill>
                  <a:prstClr val="black"/>
                </a:solidFill>
                <a:latin typeface="Atkinson Hyperlegible Bold" panose="020B0604020202020204" charset="0"/>
              </a:rPr>
              <a:t>other performance indicators, minimum performance targets have been reached </a:t>
            </a:r>
          </a:p>
          <a:p>
            <a:pPr marL="914400" lvl="1" indent="-457200">
              <a:spcAft>
                <a:spcPts val="1800"/>
              </a:spcAft>
              <a:buClr>
                <a:srgbClr val="4DB1A9"/>
              </a:buClr>
              <a:buFont typeface="Courier New" panose="02070309020205020404" pitchFamily="49" charset="0"/>
              <a:buChar char="o"/>
            </a:pPr>
            <a:r>
              <a:rPr lang="en-US" sz="2600" dirty="0">
                <a:solidFill>
                  <a:prstClr val="black"/>
                </a:solidFill>
                <a:latin typeface="Atkinson Hyperlegible" panose="020B0604020202020204" charset="0"/>
              </a:rPr>
              <a:t>Overall health facility-based reporting and testing performed according to applicable strategies</a:t>
            </a:r>
          </a:p>
          <a:p>
            <a:pPr marL="457200" indent="-457200">
              <a:spcAft>
                <a:spcPts val="600"/>
              </a:spcAft>
              <a:buClr>
                <a:srgbClr val="4DB1A9"/>
              </a:buClr>
              <a:buFont typeface="Arial" panose="020B0604020202020204" pitchFamily="34" charset="0"/>
              <a:buChar char="•"/>
            </a:pPr>
            <a:r>
              <a:rPr lang="en-GB" sz="2600" dirty="0">
                <a:solidFill>
                  <a:prstClr val="black"/>
                </a:solidFill>
                <a:latin typeface="Atkinson Hyperlegible Bold" panose="020B0604020202020204" charset="0"/>
              </a:rPr>
              <a:t>Absence of </a:t>
            </a:r>
            <a:r>
              <a:rPr lang="en-GB" sz="2600" dirty="0" err="1">
                <a:solidFill>
                  <a:prstClr val="black"/>
                </a:solidFill>
                <a:latin typeface="Atkinson Hyperlegible Bold" panose="020B0604020202020204" charset="0"/>
              </a:rPr>
              <a:t>te</a:t>
            </a:r>
            <a:r>
              <a:rPr kumimoji="0" lang="en-GB" sz="2600" b="0" u="none" strike="noStrike" kern="1200" cap="none" spc="0" normalizeH="0" baseline="0" noProof="0" dirty="0">
                <a:ln>
                  <a:noFill/>
                </a:ln>
                <a:solidFill>
                  <a:prstClr val="black"/>
                </a:solidFill>
                <a:effectLst/>
                <a:uLnTx/>
                <a:uFillTx/>
                <a:latin typeface="Atkinson Hyperlegible Bold" panose="020B0604020202020204" charset="0"/>
              </a:rPr>
              <a:t>sting by </a:t>
            </a:r>
            <a:r>
              <a:rPr kumimoji="0" lang="en-GB" sz="2600" b="0" u="none" strike="noStrike" kern="1200" cap="none" spc="0" normalizeH="0" baseline="0" noProof="0" dirty="0" err="1">
                <a:ln>
                  <a:noFill/>
                </a:ln>
                <a:solidFill>
                  <a:prstClr val="black"/>
                </a:solidFill>
                <a:effectLst/>
                <a:uLnTx/>
                <a:uFillTx/>
                <a:latin typeface="Atkinson Hyperlegible Bold" panose="020B0604020202020204" charset="0"/>
              </a:rPr>
              <a:t>RDT</a:t>
            </a:r>
            <a:r>
              <a:rPr kumimoji="0" lang="en-GB" sz="2600" b="0" u="none" strike="noStrike" kern="1200" cap="none" spc="0" normalizeH="0" baseline="0" noProof="0" dirty="0">
                <a:ln>
                  <a:noFill/>
                </a:ln>
                <a:solidFill>
                  <a:prstClr val="black"/>
                </a:solidFill>
                <a:effectLst/>
                <a:uLnTx/>
                <a:uFillTx/>
                <a:latin typeface="Atkinson Hyperlegible Bold" panose="020B0604020202020204" charset="0"/>
              </a:rPr>
              <a:t> does not raise concerns</a:t>
            </a:r>
            <a:endParaRPr lang="en-GB" sz="2600" dirty="0">
              <a:solidFill>
                <a:prstClr val="black"/>
              </a:solidFill>
              <a:latin typeface="Atkinson Hyperlegible" panose="020B0604020202020204" charset="0"/>
            </a:endParaRPr>
          </a:p>
          <a:p>
            <a:pPr marL="914400" lvl="1" indent="-457200">
              <a:spcAft>
                <a:spcPts val="600"/>
              </a:spcAft>
              <a:buClr>
                <a:srgbClr val="4DB1A9"/>
              </a:buClr>
              <a:buFont typeface="Courier New" panose="02070309020205020404" pitchFamily="49" charset="0"/>
              <a:buChar char="o"/>
            </a:pPr>
            <a:r>
              <a:rPr kumimoji="0" lang="en-GB" sz="2600" b="0" u="none" strike="noStrike" kern="1200" cap="none" spc="0" normalizeH="0" baseline="0" noProof="0" dirty="0">
                <a:ln>
                  <a:noFill/>
                </a:ln>
                <a:solidFill>
                  <a:prstClr val="black"/>
                </a:solidFill>
                <a:effectLst/>
                <a:uLnTx/>
                <a:uFillTx/>
                <a:latin typeface="Atkinson Hyperlegible" panose="020B0604020202020204" charset="0"/>
              </a:rPr>
              <a:t>Target for </a:t>
            </a:r>
            <a:r>
              <a:rPr kumimoji="0" lang="en-GB" sz="2600" b="0" u="none" strike="noStrike" kern="1200" cap="none" spc="0" normalizeH="0" baseline="0" noProof="0" dirty="0" err="1">
                <a:ln>
                  <a:noFill/>
                </a:ln>
                <a:solidFill>
                  <a:prstClr val="black"/>
                </a:solidFill>
                <a:effectLst/>
                <a:uLnTx/>
                <a:uFillTx/>
                <a:latin typeface="Atkinson Hyperlegible" panose="020B0604020202020204" charset="0"/>
              </a:rPr>
              <a:t>RDT</a:t>
            </a:r>
            <a:r>
              <a:rPr kumimoji="0" lang="en-GB" sz="2600" b="0" u="none" strike="noStrike" kern="1200" cap="none" spc="0" normalizeH="0" baseline="0" noProof="0" dirty="0">
                <a:ln>
                  <a:noFill/>
                </a:ln>
                <a:solidFill>
                  <a:prstClr val="black"/>
                </a:solidFill>
                <a:effectLst/>
                <a:uLnTx/>
                <a:uFillTx/>
                <a:latin typeface="Atkinson Hyperlegible" panose="020B0604020202020204" charset="0"/>
              </a:rPr>
              <a:t> testing is 0</a:t>
            </a:r>
            <a:r>
              <a:rPr lang="en-GB" sz="2600" dirty="0">
                <a:solidFill>
                  <a:prstClr val="black"/>
                </a:solidFill>
                <a:latin typeface="Atkinson Hyperlegible" panose="020B0604020202020204" charset="0"/>
              </a:rPr>
              <a:t>: </a:t>
            </a:r>
            <a:r>
              <a:rPr kumimoji="0" lang="en-GB" sz="2600" b="0" u="none" strike="noStrike" kern="1200" cap="none" spc="0" normalizeH="0" baseline="0" noProof="0" dirty="0" err="1">
                <a:ln>
                  <a:noFill/>
                </a:ln>
                <a:solidFill>
                  <a:prstClr val="black"/>
                </a:solidFill>
                <a:effectLst/>
                <a:uLnTx/>
                <a:uFillTx/>
                <a:latin typeface="Atkinson Hyperlegible" panose="020B0604020202020204" charset="0"/>
              </a:rPr>
              <a:t>RDT</a:t>
            </a:r>
            <a:r>
              <a:rPr kumimoji="0" lang="en-GB" sz="2600" b="0" u="none" strike="noStrike" kern="1200" cap="none" spc="0" normalizeH="0" baseline="0" noProof="0" dirty="0">
                <a:ln>
                  <a:noFill/>
                </a:ln>
                <a:solidFill>
                  <a:prstClr val="black"/>
                </a:solidFill>
                <a:effectLst/>
                <a:uLnTx/>
                <a:uFillTx/>
                <a:latin typeface="Atkinson Hyperlegible" panose="020B0604020202020204" charset="0"/>
              </a:rPr>
              <a:t> testing not implemented in </a:t>
            </a:r>
            <a:r>
              <a:rPr lang="en-GB" sz="2600" noProof="0" dirty="0">
                <a:solidFill>
                  <a:prstClr val="black"/>
                </a:solidFill>
                <a:latin typeface="Atkinson Hyperlegible" panose="020B0604020202020204" charset="0"/>
              </a:rPr>
              <a:t>the</a:t>
            </a:r>
            <a:r>
              <a:rPr kumimoji="0" lang="en-GB" sz="2600" b="0" u="none" strike="noStrike" kern="1200" cap="none" spc="0" normalizeH="0" baseline="0" noProof="0" dirty="0">
                <a:ln>
                  <a:noFill/>
                </a:ln>
                <a:solidFill>
                  <a:prstClr val="black"/>
                </a:solidFill>
                <a:effectLst/>
                <a:uLnTx/>
                <a:uFillTx/>
                <a:latin typeface="Atkinson Hyperlegible" panose="020B0604020202020204" charset="0"/>
              </a:rPr>
              <a:t> surveillance unit</a:t>
            </a:r>
            <a:endParaRPr lang="en-US" sz="2800" dirty="0"/>
          </a:p>
          <a:p>
            <a:endParaRPr lang="en-GB" sz="2600" dirty="0">
              <a:solidFill>
                <a:prstClr val="black"/>
              </a:solidFill>
              <a:latin typeface="Atkinson Hyperlegible" panose="020B0604020202020204" charset="0"/>
            </a:endParaRPr>
          </a:p>
        </p:txBody>
      </p:sp>
      <p:sp>
        <p:nvSpPr>
          <p:cNvPr id="2" name="TextBox 1">
            <a:extLst>
              <a:ext uri="{FF2B5EF4-FFF2-40B4-BE49-F238E27FC236}">
                <a16:creationId xmlns:a16="http://schemas.microsoft.com/office/drawing/2014/main" id="{DF7A5ED2-BA72-372D-FE00-8AFBC9729318}"/>
              </a:ext>
            </a:extLst>
          </p:cNvPr>
          <p:cNvSpPr txBox="1"/>
          <p:nvPr/>
        </p:nvSpPr>
        <p:spPr>
          <a:xfrm>
            <a:off x="1984051" y="2409620"/>
            <a:ext cx="16457866" cy="9694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4DB1A9"/>
              </a:buClr>
              <a:buSzTx/>
              <a:buBlip>
                <a:blip r:embed="rId3"/>
              </a:buBlip>
              <a:tabLst/>
              <a:defRPr/>
            </a:pPr>
            <a:r>
              <a:rPr lang="en-GB" sz="2600" dirty="0">
                <a:solidFill>
                  <a:prstClr val="black"/>
                </a:solidFill>
                <a:latin typeface="Atkinson Hyperlegible Bold" panose="020B0604020202020204" charset="0"/>
              </a:rPr>
              <a:t>Completeness and timeliness of community-based reporting </a:t>
            </a:r>
          </a:p>
          <a:p>
            <a:pPr marL="1371600" lvl="2" indent="-457200">
              <a:spcAft>
                <a:spcPts val="600"/>
              </a:spcAft>
              <a:buClr>
                <a:srgbClr val="4DB1A9"/>
              </a:buClr>
              <a:buFont typeface="Arial" panose="020B0604020202020204" pitchFamily="34" charset="0"/>
              <a:buChar char="•"/>
              <a:defRPr/>
            </a:pPr>
            <a:r>
              <a:rPr lang="en-GB" sz="2600" dirty="0">
                <a:solidFill>
                  <a:prstClr val="black"/>
                </a:solidFill>
                <a:latin typeface="Atkinson Hyperlegible" panose="020B0604020202020204" charset="0"/>
              </a:rPr>
              <a:t>Dropped below the target on week 3</a:t>
            </a:r>
            <a:endParaRPr lang="en-US" sz="2600" dirty="0">
              <a:solidFill>
                <a:prstClr val="black"/>
              </a:solidFill>
              <a:latin typeface="Atkinson Hyperlegible" panose="020B0604020202020204" charset="0"/>
            </a:endParaRPr>
          </a:p>
        </p:txBody>
      </p:sp>
      <p:pic>
        <p:nvPicPr>
          <p:cNvPr id="4" name="Picture 3">
            <a:extLst>
              <a:ext uri="{FF2B5EF4-FFF2-40B4-BE49-F238E27FC236}">
                <a16:creationId xmlns:a16="http://schemas.microsoft.com/office/drawing/2014/main" id="{E72EDCF2-0A5B-419B-1313-E69816879B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7868" y="-117759"/>
            <a:ext cx="3731075" cy="1755800"/>
          </a:xfrm>
          <a:prstGeom prst="rect">
            <a:avLst/>
          </a:prstGeom>
        </p:spPr>
      </p:pic>
      <p:pic>
        <p:nvPicPr>
          <p:cNvPr id="13" name="Picture 12">
            <a:extLst>
              <a:ext uri="{FF2B5EF4-FFF2-40B4-BE49-F238E27FC236}">
                <a16:creationId xmlns:a16="http://schemas.microsoft.com/office/drawing/2014/main" id="{B3ABAACC-E731-BAF5-2782-16F4CB447133}"/>
              </a:ext>
            </a:extLst>
          </p:cNvPr>
          <p:cNvPicPr>
            <a:picLocks noChangeAspect="1"/>
          </p:cNvPicPr>
          <p:nvPr/>
        </p:nvPicPr>
        <p:blipFill>
          <a:blip r:embed="rId5"/>
          <a:stretch>
            <a:fillRect/>
          </a:stretch>
        </p:blipFill>
        <p:spPr>
          <a:xfrm>
            <a:off x="4686300" y="3398223"/>
            <a:ext cx="8440001" cy="4076318"/>
          </a:xfrm>
          <a:prstGeom prst="rect">
            <a:avLst/>
          </a:prstGeom>
        </p:spPr>
      </p:pic>
      <p:sp>
        <p:nvSpPr>
          <p:cNvPr id="7" name="Slide Number Placeholder 6">
            <a:extLst>
              <a:ext uri="{FF2B5EF4-FFF2-40B4-BE49-F238E27FC236}">
                <a16:creationId xmlns:a16="http://schemas.microsoft.com/office/drawing/2014/main" id="{D0FAAF04-9821-1084-E0A4-D622358752DA}"/>
              </a:ext>
            </a:extLst>
          </p:cNvPr>
          <p:cNvSpPr>
            <a:spLocks noGrp="1"/>
          </p:cNvSpPr>
          <p:nvPr>
            <p:ph type="sldNum" sz="quarter" idx="12"/>
          </p:nvPr>
        </p:nvSpPr>
        <p:spPr>
          <a:xfrm>
            <a:off x="15318476" y="9469202"/>
            <a:ext cx="2133600" cy="365125"/>
          </a:xfrm>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1518485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498305"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8C78AD5-7093-5B6F-86BA-3FEF5440D3BD}"/>
              </a:ext>
            </a:extLst>
          </p:cNvPr>
          <p:cNvSpPr txBox="1"/>
          <p:nvPr/>
        </p:nvSpPr>
        <p:spPr>
          <a:xfrm>
            <a:off x="1695575" y="1786236"/>
            <a:ext cx="9400674" cy="584775"/>
          </a:xfrm>
          <a:prstGeom prst="rect">
            <a:avLst/>
          </a:prstGeom>
          <a:noFill/>
        </p:spPr>
        <p:txBody>
          <a:bodyPr wrap="square">
            <a:spAutoFit/>
          </a:bodyPr>
          <a:lstStyle/>
          <a:p>
            <a:pPr>
              <a:defRPr/>
            </a:pPr>
            <a:r>
              <a:rPr lang="en-US" sz="2800" b="1" dirty="0">
                <a:solidFill>
                  <a:srgbClr val="009999"/>
                </a:solidFill>
                <a:latin typeface="Cavolini" panose="03000502040302020204" pitchFamily="66" charset="0"/>
                <a:cs typeface="Cavolini" panose="03000502040302020204" pitchFamily="66" charset="0"/>
              </a:rPr>
              <a:t>2</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What to do</a:t>
            </a:r>
          </a:p>
        </p:txBody>
      </p:sp>
      <p:sp>
        <p:nvSpPr>
          <p:cNvPr id="8" name="TextBox 7">
            <a:extLst>
              <a:ext uri="{FF2B5EF4-FFF2-40B4-BE49-F238E27FC236}">
                <a16:creationId xmlns:a16="http://schemas.microsoft.com/office/drawing/2014/main" id="{4E62E74A-2292-7288-0A77-8345052D4596}"/>
              </a:ext>
            </a:extLst>
          </p:cNvPr>
          <p:cNvSpPr txBox="1"/>
          <p:nvPr/>
        </p:nvSpPr>
        <p:spPr>
          <a:xfrm>
            <a:off x="1695575" y="2498225"/>
            <a:ext cx="14474199" cy="1723549"/>
          </a:xfrm>
          <a:prstGeom prst="rect">
            <a:avLst/>
          </a:prstGeom>
          <a:noFill/>
        </p:spPr>
        <p:txBody>
          <a:bodyPr wrap="square" rtlCol="0">
            <a:spAutoFit/>
          </a:bodyPr>
          <a:lstStyle/>
          <a:p>
            <a:pPr marL="457200" indent="-457200">
              <a:spcAft>
                <a:spcPts val="600"/>
              </a:spcAft>
              <a:buClr>
                <a:srgbClr val="009999"/>
              </a:buClr>
              <a:buBlip>
                <a:blip r:embed="rId3"/>
              </a:buBlip>
            </a:pPr>
            <a:r>
              <a:rPr lang="en-US" sz="2600" dirty="0">
                <a:solidFill>
                  <a:schemeClr val="tx1">
                    <a:lumMod val="95000"/>
                    <a:lumOff val="5000"/>
                  </a:schemeClr>
                </a:solidFill>
                <a:latin typeface="Atkinson Hyperlegible Bold" panose="020B0604020202020204" charset="0"/>
              </a:rPr>
              <a:t>Break down the indicators of concern </a:t>
            </a:r>
            <a:r>
              <a:rPr lang="en-US" sz="2600" dirty="0">
                <a:solidFill>
                  <a:prstClr val="black"/>
                </a:solidFill>
                <a:latin typeface="Atkinson Hyperlegible" panose="020B0604020202020204" charset="0"/>
              </a:rPr>
              <a:t>at a finer geographic scale </a:t>
            </a:r>
          </a:p>
          <a:p>
            <a:pPr marL="914400" lvl="1" indent="-457200">
              <a:spcAft>
                <a:spcPts val="6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To better assess where the issue might be</a:t>
            </a:r>
          </a:p>
          <a:p>
            <a:pPr marL="914400" lvl="1"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Will help investigate the issue to resolve it</a:t>
            </a:r>
          </a:p>
          <a:p>
            <a:endParaRPr lang="en-US" dirty="0"/>
          </a:p>
        </p:txBody>
      </p:sp>
      <p:grpSp>
        <p:nvGrpSpPr>
          <p:cNvPr id="10" name="Group 9">
            <a:extLst>
              <a:ext uri="{FF2B5EF4-FFF2-40B4-BE49-F238E27FC236}">
                <a16:creationId xmlns:a16="http://schemas.microsoft.com/office/drawing/2014/main" id="{06D3E477-8EC6-7D68-63CD-6E433A78839E}"/>
              </a:ext>
            </a:extLst>
          </p:cNvPr>
          <p:cNvGrpSpPr/>
          <p:nvPr/>
        </p:nvGrpSpPr>
        <p:grpSpPr>
          <a:xfrm>
            <a:off x="3218909" y="4116280"/>
            <a:ext cx="11427533" cy="954455"/>
            <a:chOff x="3218909" y="4116280"/>
            <a:chExt cx="11427533" cy="954455"/>
          </a:xfrm>
        </p:grpSpPr>
        <p:pic>
          <p:nvPicPr>
            <p:cNvPr id="4" name="Picture 3">
              <a:extLst>
                <a:ext uri="{FF2B5EF4-FFF2-40B4-BE49-F238E27FC236}">
                  <a16:creationId xmlns:a16="http://schemas.microsoft.com/office/drawing/2014/main" id="{C6022BA4-FC37-B5FB-6B3C-15170476305B}"/>
                </a:ext>
              </a:extLst>
            </p:cNvPr>
            <p:cNvPicPr>
              <a:picLocks noChangeAspect="1"/>
            </p:cNvPicPr>
            <p:nvPr/>
          </p:nvPicPr>
          <p:blipFill>
            <a:blip r:embed="rId4"/>
            <a:stretch>
              <a:fillRect/>
            </a:stretch>
          </p:blipFill>
          <p:spPr>
            <a:xfrm>
              <a:off x="3218909" y="4116280"/>
              <a:ext cx="11427533" cy="954455"/>
            </a:xfrm>
            <a:prstGeom prst="rect">
              <a:avLst/>
            </a:prstGeom>
          </p:spPr>
        </p:pic>
        <p:sp>
          <p:nvSpPr>
            <p:cNvPr id="12" name="TextBox 11">
              <a:extLst>
                <a:ext uri="{FF2B5EF4-FFF2-40B4-BE49-F238E27FC236}">
                  <a16:creationId xmlns:a16="http://schemas.microsoft.com/office/drawing/2014/main" id="{7B5ACD0E-BC6E-3270-BD98-01278A6D4615}"/>
                </a:ext>
              </a:extLst>
            </p:cNvPr>
            <p:cNvSpPr txBox="1"/>
            <p:nvPr/>
          </p:nvSpPr>
          <p:spPr>
            <a:xfrm>
              <a:off x="4948655" y="4333599"/>
              <a:ext cx="9400674"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800" b="1" dirty="0">
                  <a:solidFill>
                    <a:schemeClr val="bg1"/>
                  </a:solidFill>
                  <a:latin typeface="Cavolini" panose="03000502040302020204" pitchFamily="66" charset="0"/>
                  <a:cs typeface="Cavolini" panose="03000502040302020204" pitchFamily="66" charset="0"/>
                </a:rPr>
                <a:t>End of case study (</a:t>
              </a:r>
              <a:r>
                <a:rPr kumimoji="0" lang="en-US"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hypothetical scenario)</a:t>
              </a:r>
            </a:p>
          </p:txBody>
        </p:sp>
      </p:grpSp>
      <p:sp>
        <p:nvSpPr>
          <p:cNvPr id="13" name="TextBox 12">
            <a:extLst>
              <a:ext uri="{FF2B5EF4-FFF2-40B4-BE49-F238E27FC236}">
                <a16:creationId xmlns:a16="http://schemas.microsoft.com/office/drawing/2014/main" id="{77F2E346-8BFE-DD2C-DDAF-B04518F131B1}"/>
              </a:ext>
            </a:extLst>
          </p:cNvPr>
          <p:cNvSpPr txBox="1"/>
          <p:nvPr/>
        </p:nvSpPr>
        <p:spPr>
          <a:xfrm>
            <a:off x="1029451" y="5289074"/>
            <a:ext cx="16229098" cy="969496"/>
          </a:xfrm>
          <a:prstGeom prst="rect">
            <a:avLst/>
          </a:prstGeom>
          <a:noFill/>
        </p:spPr>
        <p:txBody>
          <a:bodyPr wrap="square" rtlCol="0">
            <a:spAutoFit/>
          </a:bodyPr>
          <a:lstStyle/>
          <a:p>
            <a:pPr marL="457200" indent="-457200">
              <a:spcAft>
                <a:spcPts val="6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4 geographic areas in the surveillance unit</a:t>
            </a:r>
          </a:p>
          <a:p>
            <a:pPr marL="457200"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Indicators of concern for </a:t>
            </a:r>
            <a:r>
              <a:rPr lang="en-US" sz="2600" dirty="0">
                <a:solidFill>
                  <a:prstClr val="black"/>
                </a:solidFill>
                <a:latin typeface="Atkinson Hyperlegible Bold" panose="020B0604020202020204" charset="0"/>
              </a:rPr>
              <a:t>each geographic area</a:t>
            </a:r>
            <a:endParaRPr lang="en-US" dirty="0"/>
          </a:p>
        </p:txBody>
      </p:sp>
      <p:sp>
        <p:nvSpPr>
          <p:cNvPr id="16" name="TextBox 15">
            <a:extLst>
              <a:ext uri="{FF2B5EF4-FFF2-40B4-BE49-F238E27FC236}">
                <a16:creationId xmlns:a16="http://schemas.microsoft.com/office/drawing/2014/main" id="{77E9B8CF-E970-E37E-595C-0FF780150A8A}"/>
              </a:ext>
            </a:extLst>
          </p:cNvPr>
          <p:cNvSpPr txBox="1"/>
          <p:nvPr/>
        </p:nvSpPr>
        <p:spPr>
          <a:xfrm>
            <a:off x="8932674" y="6688790"/>
            <a:ext cx="9911766" cy="2785378"/>
          </a:xfrm>
          <a:prstGeom prst="rect">
            <a:avLst/>
          </a:prstGeom>
          <a:noFill/>
        </p:spPr>
        <p:txBody>
          <a:bodyPr wrap="square" rtlCol="0">
            <a:spAutoFit/>
          </a:bodyPr>
          <a:lstStyle/>
          <a:p>
            <a:pPr marL="457200" indent="-457200">
              <a:spcAft>
                <a:spcPts val="2400"/>
              </a:spcAft>
              <a:buClr>
                <a:srgbClr val="009999"/>
              </a:buClr>
              <a:buFont typeface="Arial" panose="020B0604020202020204" pitchFamily="34" charset="0"/>
              <a:buChar char="•"/>
            </a:pPr>
            <a:r>
              <a:rPr lang="en-US" sz="2600" dirty="0">
                <a:solidFill>
                  <a:srgbClr val="1B9B91"/>
                </a:solidFill>
                <a:latin typeface="Atkinson Hyperlegible Bold" panose="020B0604020202020204" charset="0"/>
              </a:rPr>
              <a:t>Issue: </a:t>
            </a:r>
            <a:r>
              <a:rPr lang="en-US" sz="2600" dirty="0">
                <a:solidFill>
                  <a:prstClr val="black"/>
                </a:solidFill>
                <a:latin typeface="Atkinson Hyperlegible" panose="020B0604020202020204" charset="0"/>
              </a:rPr>
              <a:t>In </a:t>
            </a:r>
            <a:r>
              <a:rPr lang="en-US" sz="2600" dirty="0">
                <a:solidFill>
                  <a:prstClr val="black"/>
                </a:solidFill>
                <a:latin typeface="Atkinson Hyperlegible Bold" panose="020B0604020202020204" charset="0"/>
              </a:rPr>
              <a:t>Area B</a:t>
            </a:r>
            <a:endParaRPr lang="en-US" sz="2600" dirty="0">
              <a:solidFill>
                <a:prstClr val="black"/>
              </a:solidFill>
              <a:latin typeface="Atkinson Hyperlegible" panose="020B0604020202020204" charset="0"/>
            </a:endParaRPr>
          </a:p>
          <a:p>
            <a:pPr marL="457200" indent="-457200">
              <a:spcAft>
                <a:spcPts val="300"/>
              </a:spcAft>
              <a:buClr>
                <a:srgbClr val="009999"/>
              </a:buClr>
              <a:buFont typeface="Arial" panose="020B0604020202020204" pitchFamily="34" charset="0"/>
              <a:buChar char="•"/>
            </a:pPr>
            <a:r>
              <a:rPr lang="en-US" sz="2600" dirty="0">
                <a:solidFill>
                  <a:srgbClr val="1B9B91"/>
                </a:solidFill>
                <a:latin typeface="Atkinson Hyperlegible Bold" panose="020B0604020202020204" charset="0"/>
              </a:rPr>
              <a:t>Area B contacted by health authority </a:t>
            </a:r>
          </a:p>
          <a:p>
            <a:pPr marL="914400" lvl="1" indent="-457200">
              <a:spcAft>
                <a:spcPts val="3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Most </a:t>
            </a:r>
            <a:r>
              <a:rPr lang="en-US" sz="2600" dirty="0">
                <a:solidFill>
                  <a:prstClr val="black"/>
                </a:solidFill>
                <a:latin typeface="Atkinson Hyperlegible Bold" panose="020B0604020202020204" charset="0"/>
              </a:rPr>
              <a:t>volunteers had their phone stolen </a:t>
            </a:r>
            <a:endParaRPr lang="en-US" sz="2600" dirty="0">
              <a:solidFill>
                <a:prstClr val="black"/>
              </a:solidFill>
              <a:latin typeface="Atkinson Hyperlegible" panose="020B0604020202020204" charset="0"/>
            </a:endParaRPr>
          </a:p>
          <a:p>
            <a:pPr marL="914400" lvl="1" indent="-457200">
              <a:spcAft>
                <a:spcPts val="24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Reporting performed by text messages</a:t>
            </a:r>
          </a:p>
          <a:p>
            <a:pPr marL="457200" indent="-457200">
              <a:spcAft>
                <a:spcPts val="2400"/>
              </a:spcAft>
              <a:buClr>
                <a:srgbClr val="009999"/>
              </a:buClr>
              <a:buFont typeface="Arial" panose="020B0604020202020204" pitchFamily="34" charset="0"/>
              <a:buChar char="•"/>
            </a:pPr>
            <a:r>
              <a:rPr lang="en-US" sz="2600" dirty="0">
                <a:solidFill>
                  <a:srgbClr val="1B9B91"/>
                </a:solidFill>
                <a:latin typeface="Atkinson Hyperlegible Bold" panose="020B0604020202020204" charset="0"/>
              </a:rPr>
              <a:t>Next step: </a:t>
            </a:r>
            <a:r>
              <a:rPr lang="en-US" sz="2600" dirty="0">
                <a:solidFill>
                  <a:prstClr val="black"/>
                </a:solidFill>
                <a:latin typeface="Atkinson Hyperlegible" panose="020B0604020202020204" charset="0"/>
              </a:rPr>
              <a:t>Volunteers rapidly </a:t>
            </a:r>
            <a:r>
              <a:rPr lang="en-US" sz="2600" dirty="0">
                <a:solidFill>
                  <a:prstClr val="black"/>
                </a:solidFill>
                <a:latin typeface="Atkinson Hyperlegible Bold" panose="020B0604020202020204" charset="0"/>
              </a:rPr>
              <a:t>reequipped </a:t>
            </a:r>
          </a:p>
        </p:txBody>
      </p:sp>
      <p:pic>
        <p:nvPicPr>
          <p:cNvPr id="6" name="Picture 5">
            <a:extLst>
              <a:ext uri="{FF2B5EF4-FFF2-40B4-BE49-F238E27FC236}">
                <a16:creationId xmlns:a16="http://schemas.microsoft.com/office/drawing/2014/main" id="{D8331BA7-7C57-9894-CD5A-74DD9ABAA703}"/>
              </a:ext>
            </a:extLst>
          </p:cNvPr>
          <p:cNvPicPr>
            <a:picLocks noChangeAspect="1"/>
          </p:cNvPicPr>
          <p:nvPr/>
        </p:nvPicPr>
        <p:blipFill>
          <a:blip r:embed="rId5"/>
          <a:stretch>
            <a:fillRect/>
          </a:stretch>
        </p:blipFill>
        <p:spPr>
          <a:xfrm>
            <a:off x="2575509" y="6378715"/>
            <a:ext cx="5800725" cy="3343275"/>
          </a:xfrm>
          <a:prstGeom prst="rect">
            <a:avLst/>
          </a:prstGeom>
          <a:effectLst/>
        </p:spPr>
      </p:pic>
      <p:pic>
        <p:nvPicPr>
          <p:cNvPr id="2" name="Picture 1">
            <a:extLst>
              <a:ext uri="{FF2B5EF4-FFF2-40B4-BE49-F238E27FC236}">
                <a16:creationId xmlns:a16="http://schemas.microsoft.com/office/drawing/2014/main" id="{F6C0E19E-8E57-AEA0-6126-25B59B991E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7868" y="-117759"/>
            <a:ext cx="3731075" cy="1755800"/>
          </a:xfrm>
          <a:prstGeom prst="rect">
            <a:avLst/>
          </a:prstGeom>
        </p:spPr>
      </p:pic>
      <p:sp>
        <p:nvSpPr>
          <p:cNvPr id="11" name="Slide Number Placeholder 10">
            <a:extLst>
              <a:ext uri="{FF2B5EF4-FFF2-40B4-BE49-F238E27FC236}">
                <a16:creationId xmlns:a16="http://schemas.microsoft.com/office/drawing/2014/main" id="{11EB791B-7EA0-1C4F-532C-5D3EC7C73614}"/>
              </a:ext>
            </a:extLst>
          </p:cNvPr>
          <p:cNvSpPr>
            <a:spLocks noGrp="1"/>
          </p:cNvSpPr>
          <p:nvPr>
            <p:ph type="sldNum" sz="quarter" idx="12"/>
          </p:nvPr>
        </p:nvSpPr>
        <p:spPr>
          <a:xfrm>
            <a:off x="15298445" y="9431418"/>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927540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typing on a computer&#10;&#10;Description automatically generated">
            <a:extLst>
              <a:ext uri="{FF2B5EF4-FFF2-40B4-BE49-F238E27FC236}">
                <a16:creationId xmlns:a16="http://schemas.microsoft.com/office/drawing/2014/main" id="{14E38A53-AA6B-B0D5-606C-6B24817055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6F5DCA5F-A44A-4B45-EEEA-A5F2730CC639}"/>
              </a:ext>
            </a:extLst>
          </p:cNvPr>
          <p:cNvSpPr txBox="1"/>
          <p:nvPr/>
        </p:nvSpPr>
        <p:spPr>
          <a:xfrm>
            <a:off x="13335001" y="9948447"/>
            <a:ext cx="4953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464ED953-C3AB-2F18-E12E-FBE450ED9404}"/>
              </a:ext>
            </a:extLst>
          </p:cNvPr>
          <p:cNvSpPr/>
          <p:nvPr/>
        </p:nvSpPr>
        <p:spPr>
          <a:xfrm>
            <a:off x="-1" y="4089400"/>
            <a:ext cx="6451601" cy="210819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volini" panose="03000502040302020204" pitchFamily="66" charset="0"/>
                <a:cs typeface="Cavolini" panose="03000502040302020204" pitchFamily="66" charset="0"/>
              </a:rPr>
              <a:t>Data </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analysis and</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interpretation </a:t>
            </a:r>
          </a:p>
        </p:txBody>
      </p:sp>
    </p:spTree>
    <p:extLst>
      <p:ext uri="{BB962C8B-B14F-4D97-AF65-F5344CB8AC3E}">
        <p14:creationId xmlns:p14="http://schemas.microsoft.com/office/powerpoint/2010/main" val="2514464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96317AD-7D9A-3961-7CF9-C09A7D20B0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9618" y="6160736"/>
            <a:ext cx="2739127" cy="2218937"/>
          </a:xfrm>
          <a:prstGeom prst="rect">
            <a:avLst/>
          </a:prstGeom>
        </p:spPr>
      </p:pic>
      <p:sp>
        <p:nvSpPr>
          <p:cNvPr id="27" name="Freeform 4">
            <a:extLst>
              <a:ext uri="{FF2B5EF4-FFF2-40B4-BE49-F238E27FC236}">
                <a16:creationId xmlns:a16="http://schemas.microsoft.com/office/drawing/2014/main" id="{83B244AE-05B6-BF8E-51EF-0C6F1B684822}"/>
              </a:ext>
            </a:extLst>
          </p:cNvPr>
          <p:cNvSpPr/>
          <p:nvPr/>
        </p:nvSpPr>
        <p:spPr>
          <a:xfrm>
            <a:off x="1837388" y="2310688"/>
            <a:ext cx="14613224" cy="124403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0999"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067963" y="567141"/>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Analysis</a:t>
            </a:r>
          </a:p>
        </p:txBody>
      </p:sp>
      <p:sp>
        <p:nvSpPr>
          <p:cNvPr id="15" name="TextBox 15"/>
          <p:cNvSpPr txBox="1"/>
          <p:nvPr/>
        </p:nvSpPr>
        <p:spPr>
          <a:xfrm>
            <a:off x="8387349" y="4104598"/>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AC6D12E1-0FA7-2552-A9FC-E29F90D14C8D}"/>
              </a:ext>
            </a:extLst>
          </p:cNvPr>
          <p:cNvSpPr txBox="1"/>
          <p:nvPr/>
        </p:nvSpPr>
        <p:spPr>
          <a:xfrm>
            <a:off x="4686300" y="5475213"/>
            <a:ext cx="11317079" cy="3277820"/>
          </a:xfrm>
          <a:prstGeom prst="rect">
            <a:avLst/>
          </a:prstGeom>
          <a:noFill/>
        </p:spPr>
        <p:txBody>
          <a:bodyPr wrap="square">
            <a:spAutoFit/>
          </a:bodyPr>
          <a:lstStyle/>
          <a:p>
            <a:pPr marL="914400" lvl="1" indent="-457200">
              <a:spcAft>
                <a:spcPts val="2400"/>
              </a:spcAft>
              <a:buClr>
                <a:srgbClr val="009999"/>
              </a:buClr>
              <a:buBlip>
                <a:blip r:embed="rId4"/>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Data considered</a:t>
            </a:r>
          </a:p>
          <a:p>
            <a:pPr marL="1828800" lvl="3"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Data reported by </a:t>
            </a:r>
            <a:r>
              <a:rPr lang="en-US" sz="2800" dirty="0">
                <a:solidFill>
                  <a:prstClr val="black"/>
                </a:solidFill>
                <a:latin typeface="Atkinson Hyperlegible Bold" panose="020B0604020202020204" charset="0"/>
              </a:rPr>
              <a:t>health facility-based surveillance</a:t>
            </a:r>
          </a:p>
          <a:p>
            <a:pPr marL="1828800" lvl="3"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Data reported by </a:t>
            </a:r>
            <a:r>
              <a:rPr lang="en-US" sz="2800" dirty="0">
                <a:solidFill>
                  <a:prstClr val="black"/>
                </a:solidFill>
                <a:latin typeface="Atkinson Hyperlegible Bold" panose="020B0604020202020204" charset="0"/>
              </a:rPr>
              <a:t>community-based surveillance</a:t>
            </a:r>
          </a:p>
          <a:p>
            <a:pPr marL="1828800" lvl="3"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Test results reported by </a:t>
            </a:r>
            <a:r>
              <a:rPr lang="en-US" sz="2800" dirty="0">
                <a:solidFill>
                  <a:prstClr val="black"/>
                </a:solidFill>
                <a:latin typeface="Atkinson Hyperlegible Bold" panose="020B0604020202020204" charset="0"/>
              </a:rPr>
              <a:t>laboratories</a:t>
            </a:r>
          </a:p>
          <a:p>
            <a:pPr marL="1828800" lvl="3"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Signals from </a:t>
            </a:r>
            <a:r>
              <a:rPr lang="en-US" sz="2800" dirty="0">
                <a:solidFill>
                  <a:prstClr val="black"/>
                </a:solidFill>
                <a:latin typeface="Atkinson Hyperlegible Bold" panose="020B0604020202020204" charset="0"/>
              </a:rPr>
              <a:t>event-based surveillance</a:t>
            </a:r>
          </a:p>
        </p:txBody>
      </p:sp>
      <p:sp>
        <p:nvSpPr>
          <p:cNvPr id="25" name="TextBox 24">
            <a:extLst>
              <a:ext uri="{FF2B5EF4-FFF2-40B4-BE49-F238E27FC236}">
                <a16:creationId xmlns:a16="http://schemas.microsoft.com/office/drawing/2014/main" id="{BF10CCC1-DE26-F361-E13B-499913917D0C}"/>
              </a:ext>
            </a:extLst>
          </p:cNvPr>
          <p:cNvSpPr txBox="1"/>
          <p:nvPr/>
        </p:nvSpPr>
        <p:spPr>
          <a:xfrm>
            <a:off x="1837388" y="2409119"/>
            <a:ext cx="14613224"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Health authorities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immediately analyze and interpret the data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to detect a potential suspected, probable, or confirmed outbreak</a:t>
            </a:r>
          </a:p>
        </p:txBody>
      </p:sp>
      <p:grpSp>
        <p:nvGrpSpPr>
          <p:cNvPr id="7" name="Group 6">
            <a:extLst>
              <a:ext uri="{FF2B5EF4-FFF2-40B4-BE49-F238E27FC236}">
                <a16:creationId xmlns:a16="http://schemas.microsoft.com/office/drawing/2014/main" id="{E4541DC5-C821-EFD5-9834-7054052B86CC}"/>
              </a:ext>
            </a:extLst>
          </p:cNvPr>
          <p:cNvGrpSpPr/>
          <p:nvPr/>
        </p:nvGrpSpPr>
        <p:grpSpPr>
          <a:xfrm>
            <a:off x="4735820" y="3719877"/>
            <a:ext cx="8837329" cy="1024428"/>
            <a:chOff x="4735820" y="3719877"/>
            <a:chExt cx="8837329" cy="1024428"/>
          </a:xfrm>
        </p:grpSpPr>
        <p:pic>
          <p:nvPicPr>
            <p:cNvPr id="4" name="Graphic 3" descr="Information with solid fill">
              <a:extLst>
                <a:ext uri="{FF2B5EF4-FFF2-40B4-BE49-F238E27FC236}">
                  <a16:creationId xmlns:a16="http://schemas.microsoft.com/office/drawing/2014/main" id="{B2EE62ED-6230-0D6C-A0BD-FEBF66B8A5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35820" y="3750614"/>
              <a:ext cx="1014393" cy="993691"/>
            </a:xfrm>
            <a:prstGeom prst="rect">
              <a:avLst/>
            </a:prstGeom>
          </p:spPr>
        </p:pic>
        <p:sp>
          <p:nvSpPr>
            <p:cNvPr id="5" name="TextBox 4">
              <a:extLst>
                <a:ext uri="{FF2B5EF4-FFF2-40B4-BE49-F238E27FC236}">
                  <a16:creationId xmlns:a16="http://schemas.microsoft.com/office/drawing/2014/main" id="{32454288-A22E-22FB-450E-B9F1406BF6DB}"/>
                </a:ext>
              </a:extLst>
            </p:cNvPr>
            <p:cNvSpPr txBox="1"/>
            <p:nvPr/>
          </p:nvSpPr>
          <p:spPr>
            <a:xfrm>
              <a:off x="5243017" y="3719877"/>
              <a:ext cx="833013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outbreak definitions in Module 2</a:t>
              </a:r>
            </a:p>
          </p:txBody>
        </p:sp>
      </p:grpSp>
      <p:sp>
        <p:nvSpPr>
          <p:cNvPr id="2" name="Slide Number Placeholder 1">
            <a:extLst>
              <a:ext uri="{FF2B5EF4-FFF2-40B4-BE49-F238E27FC236}">
                <a16:creationId xmlns:a16="http://schemas.microsoft.com/office/drawing/2014/main" id="{01870FB9-2D83-5AB0-9ABA-57518FFE2D75}"/>
              </a:ext>
            </a:extLst>
          </p:cNvPr>
          <p:cNvSpPr>
            <a:spLocks noGrp="1"/>
          </p:cNvSpPr>
          <p:nvPr>
            <p:ph type="sldNum" sz="quarter" idx="12"/>
          </p:nvPr>
        </p:nvSpPr>
        <p:spPr>
          <a:xfrm>
            <a:off x="15383812" y="9483941"/>
            <a:ext cx="2133600" cy="365125"/>
          </a:xfrm>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230448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7FDE7B2D-000F-B557-73F6-B7A2584061F8}"/>
              </a:ext>
            </a:extLst>
          </p:cNvPr>
          <p:cNvSpPr/>
          <p:nvPr/>
        </p:nvSpPr>
        <p:spPr>
          <a:xfrm>
            <a:off x="1845977" y="2288859"/>
            <a:ext cx="14613224" cy="128739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597589" y="639799"/>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Verification </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&amp;</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notification</a:t>
            </a:r>
          </a:p>
        </p:txBody>
      </p:sp>
      <p:sp>
        <p:nvSpPr>
          <p:cNvPr id="2" name="TextBox 1">
            <a:extLst>
              <a:ext uri="{FF2B5EF4-FFF2-40B4-BE49-F238E27FC236}">
                <a16:creationId xmlns:a16="http://schemas.microsoft.com/office/drawing/2014/main" id="{78615E3F-2DD8-F3CD-5D69-64CBB71772C3}"/>
              </a:ext>
            </a:extLst>
          </p:cNvPr>
          <p:cNvSpPr txBox="1"/>
          <p:nvPr/>
        </p:nvSpPr>
        <p:spPr>
          <a:xfrm>
            <a:off x="2186466" y="2417815"/>
            <a:ext cx="13876421" cy="1031051"/>
          </a:xfrm>
          <a:prstGeom prst="rect">
            <a:avLst/>
          </a:prstGeom>
          <a:noFill/>
        </p:spPr>
        <p:txBody>
          <a:bodyPr wrap="square">
            <a:spAutoFit/>
          </a:bodyPr>
          <a:lstStyle/>
          <a:p>
            <a:pPr algn="ct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As soon as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 potential suspected, probable, or confirmed cholera outbreak is</a:t>
            </a:r>
          </a:p>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detected, health authorities undertake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verification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and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immediate notification</a:t>
            </a:r>
          </a:p>
        </p:txBody>
      </p:sp>
      <p:grpSp>
        <p:nvGrpSpPr>
          <p:cNvPr id="29" name="Group 28">
            <a:extLst>
              <a:ext uri="{FF2B5EF4-FFF2-40B4-BE49-F238E27FC236}">
                <a16:creationId xmlns:a16="http://schemas.microsoft.com/office/drawing/2014/main" id="{8A68F711-DDBA-E8A6-C655-45492DDDFB9D}"/>
              </a:ext>
            </a:extLst>
          </p:cNvPr>
          <p:cNvGrpSpPr/>
          <p:nvPr/>
        </p:nvGrpSpPr>
        <p:grpSpPr>
          <a:xfrm>
            <a:off x="8210145" y="4137017"/>
            <a:ext cx="9592601" cy="4851340"/>
            <a:chOff x="8210145" y="4137017"/>
            <a:chExt cx="9592601" cy="4851340"/>
          </a:xfrm>
        </p:grpSpPr>
        <p:pic>
          <p:nvPicPr>
            <p:cNvPr id="17" name="Picture 16">
              <a:extLst>
                <a:ext uri="{FF2B5EF4-FFF2-40B4-BE49-F238E27FC236}">
                  <a16:creationId xmlns:a16="http://schemas.microsoft.com/office/drawing/2014/main" id="{3D08C297-E284-1A0C-BDE9-E0BE58DBBC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0145" y="4137017"/>
              <a:ext cx="1751943" cy="977628"/>
            </a:xfrm>
            <a:prstGeom prst="rect">
              <a:avLst/>
            </a:prstGeom>
          </p:spPr>
        </p:pic>
        <p:sp>
          <p:nvSpPr>
            <p:cNvPr id="6" name="Rectangle 5">
              <a:extLst>
                <a:ext uri="{FF2B5EF4-FFF2-40B4-BE49-F238E27FC236}">
                  <a16:creationId xmlns:a16="http://schemas.microsoft.com/office/drawing/2014/main" id="{D13740E4-0EE3-9D83-16E8-260409F15BFA}"/>
                </a:ext>
              </a:extLst>
            </p:cNvPr>
            <p:cNvSpPr/>
            <p:nvPr/>
          </p:nvSpPr>
          <p:spPr>
            <a:xfrm>
              <a:off x="10057577" y="4137017"/>
              <a:ext cx="6401624" cy="990540"/>
            </a:xfrm>
            <a:prstGeom prst="rect">
              <a:avLst/>
            </a:prstGeom>
            <a:solidFill>
              <a:srgbClr val="64B8B1"/>
            </a:solidFill>
            <a:ln>
              <a:solidFill>
                <a:srgbClr val="64B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5"/>
            <p:cNvSpPr txBox="1"/>
            <p:nvPr/>
          </p:nvSpPr>
          <p:spPr>
            <a:xfrm>
              <a:off x="10143599" y="5228239"/>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8" name="TextBox 7">
              <a:extLst>
                <a:ext uri="{FF2B5EF4-FFF2-40B4-BE49-F238E27FC236}">
                  <a16:creationId xmlns:a16="http://schemas.microsoft.com/office/drawing/2014/main" id="{58772773-A2A3-619E-0967-2B8354A9E279}"/>
                </a:ext>
              </a:extLst>
            </p:cNvPr>
            <p:cNvSpPr txBox="1"/>
            <p:nvPr/>
          </p:nvSpPr>
          <p:spPr>
            <a:xfrm>
              <a:off x="10057577" y="4348912"/>
              <a:ext cx="6304347" cy="58477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Immediate notification</a:t>
              </a:r>
            </a:p>
          </p:txBody>
        </p:sp>
        <p:sp>
          <p:nvSpPr>
            <p:cNvPr id="18" name="TextBox 17">
              <a:extLst>
                <a:ext uri="{FF2B5EF4-FFF2-40B4-BE49-F238E27FC236}">
                  <a16:creationId xmlns:a16="http://schemas.microsoft.com/office/drawing/2014/main" id="{9F0CFB5D-F399-A891-C828-7F994CDA549C}"/>
                </a:ext>
              </a:extLst>
            </p:cNvPr>
            <p:cNvSpPr txBox="1"/>
            <p:nvPr/>
          </p:nvSpPr>
          <p:spPr>
            <a:xfrm>
              <a:off x="10634323" y="6149659"/>
              <a:ext cx="5295488" cy="954107"/>
            </a:xfrm>
            <a:prstGeom prst="rect">
              <a:avLst/>
            </a:prstGeom>
            <a:noFill/>
          </p:spPr>
          <p:txBody>
            <a:bodyPr wrap="square">
              <a:spAutoFit/>
            </a:bodyPr>
            <a:lstStyle/>
            <a:p>
              <a:pPr algn="ctr"/>
              <a:r>
                <a:rPr lang="en-US" sz="2800" dirty="0">
                  <a:solidFill>
                    <a:srgbClr val="009999"/>
                  </a:solidFill>
                  <a:latin typeface="Atkinson Hyperlegible Bold" panose="020B0604020202020204" charset="0"/>
                </a:rPr>
                <a:t>Immediately notify </a:t>
              </a:r>
            </a:p>
            <a:p>
              <a:pPr algn="ctr"/>
              <a:r>
                <a:rPr lang="en-US" sz="2800" dirty="0">
                  <a:solidFill>
                    <a:srgbClr val="009999"/>
                  </a:solidFill>
                  <a:latin typeface="Atkinson Hyperlegible Bold" panose="020B0604020202020204" charset="0"/>
                </a:rPr>
                <a:t>next upper level</a:t>
              </a:r>
            </a:p>
          </p:txBody>
        </p:sp>
        <p:sp>
          <p:nvSpPr>
            <p:cNvPr id="9" name="Rectangle 8">
              <a:extLst>
                <a:ext uri="{FF2B5EF4-FFF2-40B4-BE49-F238E27FC236}">
                  <a16:creationId xmlns:a16="http://schemas.microsoft.com/office/drawing/2014/main" id="{A05A5F08-A6DE-495B-2523-A338241E3E46}"/>
                </a:ext>
              </a:extLst>
            </p:cNvPr>
            <p:cNvSpPr/>
            <p:nvPr/>
          </p:nvSpPr>
          <p:spPr>
            <a:xfrm>
              <a:off x="10143599" y="5528771"/>
              <a:ext cx="6381346" cy="3459586"/>
            </a:xfrm>
            <a:custGeom>
              <a:avLst/>
              <a:gdLst>
                <a:gd name="connsiteX0" fmla="*/ 0 w 6381346"/>
                <a:gd name="connsiteY0" fmla="*/ 0 h 3459586"/>
                <a:gd name="connsiteX1" fmla="*/ 638135 w 6381346"/>
                <a:gd name="connsiteY1" fmla="*/ 0 h 3459586"/>
                <a:gd name="connsiteX2" fmla="*/ 1340083 w 6381346"/>
                <a:gd name="connsiteY2" fmla="*/ 0 h 3459586"/>
                <a:gd name="connsiteX3" fmla="*/ 1786777 w 6381346"/>
                <a:gd name="connsiteY3" fmla="*/ 0 h 3459586"/>
                <a:gd name="connsiteX4" fmla="*/ 2552538 w 6381346"/>
                <a:gd name="connsiteY4" fmla="*/ 0 h 3459586"/>
                <a:gd name="connsiteX5" fmla="*/ 2999233 w 6381346"/>
                <a:gd name="connsiteY5" fmla="*/ 0 h 3459586"/>
                <a:gd name="connsiteX6" fmla="*/ 3573554 w 6381346"/>
                <a:gd name="connsiteY6" fmla="*/ 0 h 3459586"/>
                <a:gd name="connsiteX7" fmla="*/ 4275502 w 6381346"/>
                <a:gd name="connsiteY7" fmla="*/ 0 h 3459586"/>
                <a:gd name="connsiteX8" fmla="*/ 4977450 w 6381346"/>
                <a:gd name="connsiteY8" fmla="*/ 0 h 3459586"/>
                <a:gd name="connsiteX9" fmla="*/ 5487958 w 6381346"/>
                <a:gd name="connsiteY9" fmla="*/ 0 h 3459586"/>
                <a:gd name="connsiteX10" fmla="*/ 6381346 w 6381346"/>
                <a:gd name="connsiteY10" fmla="*/ 0 h 3459586"/>
                <a:gd name="connsiteX11" fmla="*/ 6381346 w 6381346"/>
                <a:gd name="connsiteY11" fmla="*/ 657321 h 3459586"/>
                <a:gd name="connsiteX12" fmla="*/ 6381346 w 6381346"/>
                <a:gd name="connsiteY12" fmla="*/ 1280047 h 3459586"/>
                <a:gd name="connsiteX13" fmla="*/ 6381346 w 6381346"/>
                <a:gd name="connsiteY13" fmla="*/ 1971964 h 3459586"/>
                <a:gd name="connsiteX14" fmla="*/ 6381346 w 6381346"/>
                <a:gd name="connsiteY14" fmla="*/ 2629285 h 3459586"/>
                <a:gd name="connsiteX15" fmla="*/ 6381346 w 6381346"/>
                <a:gd name="connsiteY15" fmla="*/ 3459586 h 3459586"/>
                <a:gd name="connsiteX16" fmla="*/ 5870838 w 6381346"/>
                <a:gd name="connsiteY16" fmla="*/ 3459586 h 3459586"/>
                <a:gd name="connsiteX17" fmla="*/ 5360331 w 6381346"/>
                <a:gd name="connsiteY17" fmla="*/ 3459586 h 3459586"/>
                <a:gd name="connsiteX18" fmla="*/ 4658383 w 6381346"/>
                <a:gd name="connsiteY18" fmla="*/ 3459586 h 3459586"/>
                <a:gd name="connsiteX19" fmla="*/ 4147875 w 6381346"/>
                <a:gd name="connsiteY19" fmla="*/ 3459586 h 3459586"/>
                <a:gd name="connsiteX20" fmla="*/ 3382113 w 6381346"/>
                <a:gd name="connsiteY20" fmla="*/ 3459586 h 3459586"/>
                <a:gd name="connsiteX21" fmla="*/ 2807792 w 6381346"/>
                <a:gd name="connsiteY21" fmla="*/ 3459586 h 3459586"/>
                <a:gd name="connsiteX22" fmla="*/ 2297285 w 6381346"/>
                <a:gd name="connsiteY22" fmla="*/ 3459586 h 3459586"/>
                <a:gd name="connsiteX23" fmla="*/ 1786777 w 6381346"/>
                <a:gd name="connsiteY23" fmla="*/ 3459586 h 3459586"/>
                <a:gd name="connsiteX24" fmla="*/ 1148642 w 6381346"/>
                <a:gd name="connsiteY24" fmla="*/ 3459586 h 3459586"/>
                <a:gd name="connsiteX25" fmla="*/ 701948 w 6381346"/>
                <a:gd name="connsiteY25" fmla="*/ 3459586 h 3459586"/>
                <a:gd name="connsiteX26" fmla="*/ 0 w 6381346"/>
                <a:gd name="connsiteY26" fmla="*/ 3459586 h 3459586"/>
                <a:gd name="connsiteX27" fmla="*/ 0 w 6381346"/>
                <a:gd name="connsiteY27" fmla="*/ 2836861 h 3459586"/>
                <a:gd name="connsiteX28" fmla="*/ 0 w 6381346"/>
                <a:gd name="connsiteY28" fmla="*/ 2248731 h 3459586"/>
                <a:gd name="connsiteX29" fmla="*/ 0 w 6381346"/>
                <a:gd name="connsiteY29" fmla="*/ 1556814 h 3459586"/>
                <a:gd name="connsiteX30" fmla="*/ 0 w 6381346"/>
                <a:gd name="connsiteY30" fmla="*/ 968684 h 3459586"/>
                <a:gd name="connsiteX31" fmla="*/ 0 w 6381346"/>
                <a:gd name="connsiteY31" fmla="*/ 0 h 3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1346" h="3459586" extrusionOk="0">
                  <a:moveTo>
                    <a:pt x="0" y="0"/>
                  </a:moveTo>
                  <a:cubicBezTo>
                    <a:pt x="183410" y="19041"/>
                    <a:pt x="406712" y="-10412"/>
                    <a:pt x="638135" y="0"/>
                  </a:cubicBezTo>
                  <a:cubicBezTo>
                    <a:pt x="869559" y="10412"/>
                    <a:pt x="1019332" y="-3573"/>
                    <a:pt x="1340083" y="0"/>
                  </a:cubicBezTo>
                  <a:cubicBezTo>
                    <a:pt x="1660834" y="3573"/>
                    <a:pt x="1632453" y="12700"/>
                    <a:pt x="1786777" y="0"/>
                  </a:cubicBezTo>
                  <a:cubicBezTo>
                    <a:pt x="1941101" y="-12700"/>
                    <a:pt x="2282260" y="-3246"/>
                    <a:pt x="2552538" y="0"/>
                  </a:cubicBezTo>
                  <a:cubicBezTo>
                    <a:pt x="2822816" y="3246"/>
                    <a:pt x="2908652" y="21763"/>
                    <a:pt x="2999233" y="0"/>
                  </a:cubicBezTo>
                  <a:cubicBezTo>
                    <a:pt x="3089814" y="-21763"/>
                    <a:pt x="3342631" y="8056"/>
                    <a:pt x="3573554" y="0"/>
                  </a:cubicBezTo>
                  <a:cubicBezTo>
                    <a:pt x="3804477" y="-8056"/>
                    <a:pt x="3995509" y="-28590"/>
                    <a:pt x="4275502" y="0"/>
                  </a:cubicBezTo>
                  <a:cubicBezTo>
                    <a:pt x="4555495" y="28590"/>
                    <a:pt x="4772952" y="26885"/>
                    <a:pt x="4977450" y="0"/>
                  </a:cubicBezTo>
                  <a:cubicBezTo>
                    <a:pt x="5181948" y="-26885"/>
                    <a:pt x="5337668" y="8666"/>
                    <a:pt x="5487958" y="0"/>
                  </a:cubicBezTo>
                  <a:cubicBezTo>
                    <a:pt x="5638248" y="-8666"/>
                    <a:pt x="6155992" y="-25286"/>
                    <a:pt x="6381346" y="0"/>
                  </a:cubicBezTo>
                  <a:cubicBezTo>
                    <a:pt x="6360371" y="157880"/>
                    <a:pt x="6354852" y="338174"/>
                    <a:pt x="6381346" y="657321"/>
                  </a:cubicBezTo>
                  <a:cubicBezTo>
                    <a:pt x="6407840" y="976468"/>
                    <a:pt x="6372596" y="1065931"/>
                    <a:pt x="6381346" y="1280047"/>
                  </a:cubicBezTo>
                  <a:cubicBezTo>
                    <a:pt x="6390096" y="1494163"/>
                    <a:pt x="6415924" y="1691296"/>
                    <a:pt x="6381346" y="1971964"/>
                  </a:cubicBezTo>
                  <a:cubicBezTo>
                    <a:pt x="6346768" y="2252632"/>
                    <a:pt x="6389025" y="2449933"/>
                    <a:pt x="6381346" y="2629285"/>
                  </a:cubicBezTo>
                  <a:cubicBezTo>
                    <a:pt x="6373667" y="2808637"/>
                    <a:pt x="6407041" y="3068682"/>
                    <a:pt x="6381346" y="3459586"/>
                  </a:cubicBezTo>
                  <a:cubicBezTo>
                    <a:pt x="6259640" y="3463237"/>
                    <a:pt x="6086459" y="3455578"/>
                    <a:pt x="5870838" y="3459586"/>
                  </a:cubicBezTo>
                  <a:cubicBezTo>
                    <a:pt x="5655217" y="3463594"/>
                    <a:pt x="5559630" y="3458409"/>
                    <a:pt x="5360331" y="3459586"/>
                  </a:cubicBezTo>
                  <a:cubicBezTo>
                    <a:pt x="5161032" y="3460763"/>
                    <a:pt x="4818644" y="3428241"/>
                    <a:pt x="4658383" y="3459586"/>
                  </a:cubicBezTo>
                  <a:cubicBezTo>
                    <a:pt x="4498122" y="3490931"/>
                    <a:pt x="4389365" y="3462129"/>
                    <a:pt x="4147875" y="3459586"/>
                  </a:cubicBezTo>
                  <a:cubicBezTo>
                    <a:pt x="3906385" y="3457043"/>
                    <a:pt x="3677454" y="3475728"/>
                    <a:pt x="3382113" y="3459586"/>
                  </a:cubicBezTo>
                  <a:cubicBezTo>
                    <a:pt x="3086772" y="3443444"/>
                    <a:pt x="3082494" y="3478262"/>
                    <a:pt x="2807792" y="3459586"/>
                  </a:cubicBezTo>
                  <a:cubicBezTo>
                    <a:pt x="2533090" y="3440910"/>
                    <a:pt x="2505103" y="3479428"/>
                    <a:pt x="2297285" y="3459586"/>
                  </a:cubicBezTo>
                  <a:cubicBezTo>
                    <a:pt x="2089467" y="3439744"/>
                    <a:pt x="1935592" y="3439996"/>
                    <a:pt x="1786777" y="3459586"/>
                  </a:cubicBezTo>
                  <a:cubicBezTo>
                    <a:pt x="1637962" y="3479176"/>
                    <a:pt x="1415003" y="3472945"/>
                    <a:pt x="1148642" y="3459586"/>
                  </a:cubicBezTo>
                  <a:cubicBezTo>
                    <a:pt x="882282" y="3446227"/>
                    <a:pt x="860567" y="3475837"/>
                    <a:pt x="701948" y="3459586"/>
                  </a:cubicBezTo>
                  <a:cubicBezTo>
                    <a:pt x="543329" y="3443335"/>
                    <a:pt x="281167" y="3469945"/>
                    <a:pt x="0" y="3459586"/>
                  </a:cubicBezTo>
                  <a:cubicBezTo>
                    <a:pt x="-24008" y="3287530"/>
                    <a:pt x="-14649" y="3002206"/>
                    <a:pt x="0" y="2836861"/>
                  </a:cubicBezTo>
                  <a:cubicBezTo>
                    <a:pt x="14649" y="2671516"/>
                    <a:pt x="17960" y="2484206"/>
                    <a:pt x="0" y="2248731"/>
                  </a:cubicBezTo>
                  <a:cubicBezTo>
                    <a:pt x="-17960" y="2013256"/>
                    <a:pt x="24003" y="1759031"/>
                    <a:pt x="0" y="1556814"/>
                  </a:cubicBezTo>
                  <a:cubicBezTo>
                    <a:pt x="-24003" y="1354597"/>
                    <a:pt x="5713" y="1185928"/>
                    <a:pt x="0" y="968684"/>
                  </a:cubicBezTo>
                  <a:cubicBezTo>
                    <a:pt x="-5713" y="751440"/>
                    <a:pt x="-15096" y="444522"/>
                    <a:pt x="0" y="0"/>
                  </a:cubicBezTo>
                  <a:close/>
                </a:path>
              </a:pathLst>
            </a:custGeom>
            <a:noFill/>
            <a:ln w="76200">
              <a:solidFill>
                <a:srgbClr val="64B8B1"/>
              </a:solidFill>
              <a:extLst>
                <a:ext uri="{C807C97D-BFC1-408E-A445-0C87EB9F89A2}">
                  <ask:lineSketchStyleProps xmlns:ask="http://schemas.microsoft.com/office/drawing/2018/sketchyshapes" sd="93130948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F69B712-DE80-C1F7-B2EC-900D4F3C9173}"/>
                </a:ext>
              </a:extLst>
            </p:cNvPr>
            <p:cNvSpPr txBox="1"/>
            <p:nvPr/>
          </p:nvSpPr>
          <p:spPr>
            <a:xfrm>
              <a:off x="10025964" y="7521087"/>
              <a:ext cx="6381347" cy="954107"/>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
                  <a:srgbClr val="64B8B1"/>
                </a:buClr>
                <a:buSzTx/>
                <a:buFont typeface="Arial" panose="020B0604020202020204" pitchFamily="34" charset="0"/>
                <a:buChar char="•"/>
                <a:tabLst/>
                <a:defRPr/>
              </a:pPr>
              <a:r>
                <a:rPr lang="en-US" sz="2800" dirty="0">
                  <a:solidFill>
                    <a:prstClr val="black"/>
                  </a:solidFill>
                  <a:latin typeface="Atkinson Hyperlegible" panose="020B0604020202020204" charset="0"/>
                </a:rPr>
                <a:t>V</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erified</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suspected, probable, or confirmed cholera outbreak</a:t>
              </a:r>
            </a:p>
          </p:txBody>
        </p:sp>
      </p:grpSp>
      <p:grpSp>
        <p:nvGrpSpPr>
          <p:cNvPr id="28" name="Group 27">
            <a:extLst>
              <a:ext uri="{FF2B5EF4-FFF2-40B4-BE49-F238E27FC236}">
                <a16:creationId xmlns:a16="http://schemas.microsoft.com/office/drawing/2014/main" id="{CEA874C0-7065-9777-945A-4B60E4453E72}"/>
              </a:ext>
            </a:extLst>
          </p:cNvPr>
          <p:cNvGrpSpPr/>
          <p:nvPr/>
        </p:nvGrpSpPr>
        <p:grpSpPr>
          <a:xfrm>
            <a:off x="1678767" y="4168185"/>
            <a:ext cx="6649013" cy="4820172"/>
            <a:chOff x="1678767" y="4168185"/>
            <a:chExt cx="6649013" cy="4820172"/>
          </a:xfrm>
        </p:grpSpPr>
        <p:sp>
          <p:nvSpPr>
            <p:cNvPr id="4" name="Rectangle 3">
              <a:extLst>
                <a:ext uri="{FF2B5EF4-FFF2-40B4-BE49-F238E27FC236}">
                  <a16:creationId xmlns:a16="http://schemas.microsoft.com/office/drawing/2014/main" id="{CA2204A2-FC91-B2B1-A145-75F43ECB1E78}"/>
                </a:ext>
              </a:extLst>
            </p:cNvPr>
            <p:cNvSpPr/>
            <p:nvPr/>
          </p:nvSpPr>
          <p:spPr>
            <a:xfrm>
              <a:off x="1828799" y="4168185"/>
              <a:ext cx="6381346" cy="990540"/>
            </a:xfrm>
            <a:prstGeom prst="rect">
              <a:avLst/>
            </a:prstGeom>
            <a:solidFill>
              <a:srgbClr val="64B8B1"/>
            </a:solidFill>
            <a:ln>
              <a:solidFill>
                <a:srgbClr val="64B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45F9B9-0EBD-C7E0-A8CC-76F867B65917}"/>
                </a:ext>
              </a:extLst>
            </p:cNvPr>
            <p:cNvSpPr txBox="1"/>
            <p:nvPr/>
          </p:nvSpPr>
          <p:spPr>
            <a:xfrm>
              <a:off x="2205789" y="4414155"/>
              <a:ext cx="5594971" cy="584775"/>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2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Verification</a:t>
              </a:r>
            </a:p>
          </p:txBody>
        </p:sp>
        <p:sp>
          <p:nvSpPr>
            <p:cNvPr id="14" name="TextBox 13">
              <a:extLst>
                <a:ext uri="{FF2B5EF4-FFF2-40B4-BE49-F238E27FC236}">
                  <a16:creationId xmlns:a16="http://schemas.microsoft.com/office/drawing/2014/main" id="{1332E8BE-AD6E-2975-2A0C-907FAC289123}"/>
                </a:ext>
              </a:extLst>
            </p:cNvPr>
            <p:cNvSpPr txBox="1"/>
            <p:nvPr/>
          </p:nvSpPr>
          <p:spPr>
            <a:xfrm>
              <a:off x="1678767" y="6234924"/>
              <a:ext cx="6649013" cy="954107"/>
            </a:xfrm>
            <a:prstGeom prst="rect">
              <a:avLst/>
            </a:prstGeom>
            <a:noFill/>
          </p:spPr>
          <p:txBody>
            <a:bodyPr wrap="square">
              <a:spAutoFit/>
            </a:bodyPr>
            <a:lstStyle/>
            <a:p>
              <a:pPr algn="ctr"/>
              <a:r>
                <a:rPr lang="en-US" sz="2800" dirty="0">
                  <a:solidFill>
                    <a:srgbClr val="009999"/>
                  </a:solidFill>
                  <a:latin typeface="Atkinson Hyperlegible Bold" panose="020B0604020202020204" charset="0"/>
                </a:rPr>
                <a:t>Verify that case definition and outbreak definition are met</a:t>
              </a:r>
              <a:endParaRPr lang="en-US" sz="2800" dirty="0">
                <a:solidFill>
                  <a:prstClr val="black"/>
                </a:solidFill>
                <a:latin typeface="Atkinson Hyperlegible" panose="020B0604020202020204" charset="0"/>
              </a:endParaRPr>
            </a:p>
          </p:txBody>
        </p:sp>
        <p:sp>
          <p:nvSpPr>
            <p:cNvPr id="7" name="Rectangle 6">
              <a:extLst>
                <a:ext uri="{FF2B5EF4-FFF2-40B4-BE49-F238E27FC236}">
                  <a16:creationId xmlns:a16="http://schemas.microsoft.com/office/drawing/2014/main" id="{EAA474D0-D140-2D4A-FC58-5D8AACED034E}"/>
                </a:ext>
              </a:extLst>
            </p:cNvPr>
            <p:cNvSpPr/>
            <p:nvPr/>
          </p:nvSpPr>
          <p:spPr>
            <a:xfrm>
              <a:off x="1828799" y="5528771"/>
              <a:ext cx="6381346" cy="3459586"/>
            </a:xfrm>
            <a:custGeom>
              <a:avLst/>
              <a:gdLst>
                <a:gd name="connsiteX0" fmla="*/ 0 w 6381346"/>
                <a:gd name="connsiteY0" fmla="*/ 0 h 3459586"/>
                <a:gd name="connsiteX1" fmla="*/ 638135 w 6381346"/>
                <a:gd name="connsiteY1" fmla="*/ 0 h 3459586"/>
                <a:gd name="connsiteX2" fmla="*/ 1340083 w 6381346"/>
                <a:gd name="connsiteY2" fmla="*/ 0 h 3459586"/>
                <a:gd name="connsiteX3" fmla="*/ 1786777 w 6381346"/>
                <a:gd name="connsiteY3" fmla="*/ 0 h 3459586"/>
                <a:gd name="connsiteX4" fmla="*/ 2552538 w 6381346"/>
                <a:gd name="connsiteY4" fmla="*/ 0 h 3459586"/>
                <a:gd name="connsiteX5" fmla="*/ 2999233 w 6381346"/>
                <a:gd name="connsiteY5" fmla="*/ 0 h 3459586"/>
                <a:gd name="connsiteX6" fmla="*/ 3573554 w 6381346"/>
                <a:gd name="connsiteY6" fmla="*/ 0 h 3459586"/>
                <a:gd name="connsiteX7" fmla="*/ 4275502 w 6381346"/>
                <a:gd name="connsiteY7" fmla="*/ 0 h 3459586"/>
                <a:gd name="connsiteX8" fmla="*/ 4977450 w 6381346"/>
                <a:gd name="connsiteY8" fmla="*/ 0 h 3459586"/>
                <a:gd name="connsiteX9" fmla="*/ 5487958 w 6381346"/>
                <a:gd name="connsiteY9" fmla="*/ 0 h 3459586"/>
                <a:gd name="connsiteX10" fmla="*/ 6381346 w 6381346"/>
                <a:gd name="connsiteY10" fmla="*/ 0 h 3459586"/>
                <a:gd name="connsiteX11" fmla="*/ 6381346 w 6381346"/>
                <a:gd name="connsiteY11" fmla="*/ 657321 h 3459586"/>
                <a:gd name="connsiteX12" fmla="*/ 6381346 w 6381346"/>
                <a:gd name="connsiteY12" fmla="*/ 1280047 h 3459586"/>
                <a:gd name="connsiteX13" fmla="*/ 6381346 w 6381346"/>
                <a:gd name="connsiteY13" fmla="*/ 1971964 h 3459586"/>
                <a:gd name="connsiteX14" fmla="*/ 6381346 w 6381346"/>
                <a:gd name="connsiteY14" fmla="*/ 2629285 h 3459586"/>
                <a:gd name="connsiteX15" fmla="*/ 6381346 w 6381346"/>
                <a:gd name="connsiteY15" fmla="*/ 3459586 h 3459586"/>
                <a:gd name="connsiteX16" fmla="*/ 5870838 w 6381346"/>
                <a:gd name="connsiteY16" fmla="*/ 3459586 h 3459586"/>
                <a:gd name="connsiteX17" fmla="*/ 5360331 w 6381346"/>
                <a:gd name="connsiteY17" fmla="*/ 3459586 h 3459586"/>
                <a:gd name="connsiteX18" fmla="*/ 4658383 w 6381346"/>
                <a:gd name="connsiteY18" fmla="*/ 3459586 h 3459586"/>
                <a:gd name="connsiteX19" fmla="*/ 4147875 w 6381346"/>
                <a:gd name="connsiteY19" fmla="*/ 3459586 h 3459586"/>
                <a:gd name="connsiteX20" fmla="*/ 3382113 w 6381346"/>
                <a:gd name="connsiteY20" fmla="*/ 3459586 h 3459586"/>
                <a:gd name="connsiteX21" fmla="*/ 2807792 w 6381346"/>
                <a:gd name="connsiteY21" fmla="*/ 3459586 h 3459586"/>
                <a:gd name="connsiteX22" fmla="*/ 2297285 w 6381346"/>
                <a:gd name="connsiteY22" fmla="*/ 3459586 h 3459586"/>
                <a:gd name="connsiteX23" fmla="*/ 1786777 w 6381346"/>
                <a:gd name="connsiteY23" fmla="*/ 3459586 h 3459586"/>
                <a:gd name="connsiteX24" fmla="*/ 1148642 w 6381346"/>
                <a:gd name="connsiteY24" fmla="*/ 3459586 h 3459586"/>
                <a:gd name="connsiteX25" fmla="*/ 701948 w 6381346"/>
                <a:gd name="connsiteY25" fmla="*/ 3459586 h 3459586"/>
                <a:gd name="connsiteX26" fmla="*/ 0 w 6381346"/>
                <a:gd name="connsiteY26" fmla="*/ 3459586 h 3459586"/>
                <a:gd name="connsiteX27" fmla="*/ 0 w 6381346"/>
                <a:gd name="connsiteY27" fmla="*/ 2836861 h 3459586"/>
                <a:gd name="connsiteX28" fmla="*/ 0 w 6381346"/>
                <a:gd name="connsiteY28" fmla="*/ 2248731 h 3459586"/>
                <a:gd name="connsiteX29" fmla="*/ 0 w 6381346"/>
                <a:gd name="connsiteY29" fmla="*/ 1556814 h 3459586"/>
                <a:gd name="connsiteX30" fmla="*/ 0 w 6381346"/>
                <a:gd name="connsiteY30" fmla="*/ 968684 h 3459586"/>
                <a:gd name="connsiteX31" fmla="*/ 0 w 6381346"/>
                <a:gd name="connsiteY31" fmla="*/ 0 h 3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1346" h="3459586" extrusionOk="0">
                  <a:moveTo>
                    <a:pt x="0" y="0"/>
                  </a:moveTo>
                  <a:cubicBezTo>
                    <a:pt x="183410" y="19041"/>
                    <a:pt x="406712" y="-10412"/>
                    <a:pt x="638135" y="0"/>
                  </a:cubicBezTo>
                  <a:cubicBezTo>
                    <a:pt x="869559" y="10412"/>
                    <a:pt x="1019332" y="-3573"/>
                    <a:pt x="1340083" y="0"/>
                  </a:cubicBezTo>
                  <a:cubicBezTo>
                    <a:pt x="1660834" y="3573"/>
                    <a:pt x="1632453" y="12700"/>
                    <a:pt x="1786777" y="0"/>
                  </a:cubicBezTo>
                  <a:cubicBezTo>
                    <a:pt x="1941101" y="-12700"/>
                    <a:pt x="2282260" y="-3246"/>
                    <a:pt x="2552538" y="0"/>
                  </a:cubicBezTo>
                  <a:cubicBezTo>
                    <a:pt x="2822816" y="3246"/>
                    <a:pt x="2908652" y="21763"/>
                    <a:pt x="2999233" y="0"/>
                  </a:cubicBezTo>
                  <a:cubicBezTo>
                    <a:pt x="3089814" y="-21763"/>
                    <a:pt x="3342631" y="8056"/>
                    <a:pt x="3573554" y="0"/>
                  </a:cubicBezTo>
                  <a:cubicBezTo>
                    <a:pt x="3804477" y="-8056"/>
                    <a:pt x="3995509" y="-28590"/>
                    <a:pt x="4275502" y="0"/>
                  </a:cubicBezTo>
                  <a:cubicBezTo>
                    <a:pt x="4555495" y="28590"/>
                    <a:pt x="4772952" y="26885"/>
                    <a:pt x="4977450" y="0"/>
                  </a:cubicBezTo>
                  <a:cubicBezTo>
                    <a:pt x="5181948" y="-26885"/>
                    <a:pt x="5337668" y="8666"/>
                    <a:pt x="5487958" y="0"/>
                  </a:cubicBezTo>
                  <a:cubicBezTo>
                    <a:pt x="5638248" y="-8666"/>
                    <a:pt x="6155992" y="-25286"/>
                    <a:pt x="6381346" y="0"/>
                  </a:cubicBezTo>
                  <a:cubicBezTo>
                    <a:pt x="6360371" y="157880"/>
                    <a:pt x="6354852" y="338174"/>
                    <a:pt x="6381346" y="657321"/>
                  </a:cubicBezTo>
                  <a:cubicBezTo>
                    <a:pt x="6407840" y="976468"/>
                    <a:pt x="6372596" y="1065931"/>
                    <a:pt x="6381346" y="1280047"/>
                  </a:cubicBezTo>
                  <a:cubicBezTo>
                    <a:pt x="6390096" y="1494163"/>
                    <a:pt x="6415924" y="1691296"/>
                    <a:pt x="6381346" y="1971964"/>
                  </a:cubicBezTo>
                  <a:cubicBezTo>
                    <a:pt x="6346768" y="2252632"/>
                    <a:pt x="6389025" y="2449933"/>
                    <a:pt x="6381346" y="2629285"/>
                  </a:cubicBezTo>
                  <a:cubicBezTo>
                    <a:pt x="6373667" y="2808637"/>
                    <a:pt x="6407041" y="3068682"/>
                    <a:pt x="6381346" y="3459586"/>
                  </a:cubicBezTo>
                  <a:cubicBezTo>
                    <a:pt x="6259640" y="3463237"/>
                    <a:pt x="6086459" y="3455578"/>
                    <a:pt x="5870838" y="3459586"/>
                  </a:cubicBezTo>
                  <a:cubicBezTo>
                    <a:pt x="5655217" y="3463594"/>
                    <a:pt x="5559630" y="3458409"/>
                    <a:pt x="5360331" y="3459586"/>
                  </a:cubicBezTo>
                  <a:cubicBezTo>
                    <a:pt x="5161032" y="3460763"/>
                    <a:pt x="4818644" y="3428241"/>
                    <a:pt x="4658383" y="3459586"/>
                  </a:cubicBezTo>
                  <a:cubicBezTo>
                    <a:pt x="4498122" y="3490931"/>
                    <a:pt x="4389365" y="3462129"/>
                    <a:pt x="4147875" y="3459586"/>
                  </a:cubicBezTo>
                  <a:cubicBezTo>
                    <a:pt x="3906385" y="3457043"/>
                    <a:pt x="3677454" y="3475728"/>
                    <a:pt x="3382113" y="3459586"/>
                  </a:cubicBezTo>
                  <a:cubicBezTo>
                    <a:pt x="3086772" y="3443444"/>
                    <a:pt x="3082494" y="3478262"/>
                    <a:pt x="2807792" y="3459586"/>
                  </a:cubicBezTo>
                  <a:cubicBezTo>
                    <a:pt x="2533090" y="3440910"/>
                    <a:pt x="2505103" y="3479428"/>
                    <a:pt x="2297285" y="3459586"/>
                  </a:cubicBezTo>
                  <a:cubicBezTo>
                    <a:pt x="2089467" y="3439744"/>
                    <a:pt x="1935592" y="3439996"/>
                    <a:pt x="1786777" y="3459586"/>
                  </a:cubicBezTo>
                  <a:cubicBezTo>
                    <a:pt x="1637962" y="3479176"/>
                    <a:pt x="1415003" y="3472945"/>
                    <a:pt x="1148642" y="3459586"/>
                  </a:cubicBezTo>
                  <a:cubicBezTo>
                    <a:pt x="882282" y="3446227"/>
                    <a:pt x="860567" y="3475837"/>
                    <a:pt x="701948" y="3459586"/>
                  </a:cubicBezTo>
                  <a:cubicBezTo>
                    <a:pt x="543329" y="3443335"/>
                    <a:pt x="281167" y="3469945"/>
                    <a:pt x="0" y="3459586"/>
                  </a:cubicBezTo>
                  <a:cubicBezTo>
                    <a:pt x="-24008" y="3287530"/>
                    <a:pt x="-14649" y="3002206"/>
                    <a:pt x="0" y="2836861"/>
                  </a:cubicBezTo>
                  <a:cubicBezTo>
                    <a:pt x="14649" y="2671516"/>
                    <a:pt x="17960" y="2484206"/>
                    <a:pt x="0" y="2248731"/>
                  </a:cubicBezTo>
                  <a:cubicBezTo>
                    <a:pt x="-17960" y="2013256"/>
                    <a:pt x="24003" y="1759031"/>
                    <a:pt x="0" y="1556814"/>
                  </a:cubicBezTo>
                  <a:cubicBezTo>
                    <a:pt x="-24003" y="1354597"/>
                    <a:pt x="5713" y="1185928"/>
                    <a:pt x="0" y="968684"/>
                  </a:cubicBezTo>
                  <a:cubicBezTo>
                    <a:pt x="-5713" y="751440"/>
                    <a:pt x="-15096" y="444522"/>
                    <a:pt x="0" y="0"/>
                  </a:cubicBezTo>
                  <a:close/>
                </a:path>
              </a:pathLst>
            </a:custGeom>
            <a:noFill/>
            <a:ln w="76200">
              <a:solidFill>
                <a:srgbClr val="64B8B1"/>
              </a:solidFill>
              <a:extLst>
                <a:ext uri="{C807C97D-BFC1-408E-A445-0C87EB9F89A2}">
                  <ask:lineSketchStyleProps xmlns:ask="http://schemas.microsoft.com/office/drawing/2018/sketchyshapes" sd="93130948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F8DBFA4-D69E-5EFF-1888-3E5759AB8884}"/>
                </a:ext>
              </a:extLst>
            </p:cNvPr>
            <p:cNvSpPr txBox="1"/>
            <p:nvPr/>
          </p:nvSpPr>
          <p:spPr>
            <a:xfrm>
              <a:off x="2419146" y="7548848"/>
              <a:ext cx="5790999" cy="954107"/>
            </a:xfrm>
            <a:prstGeom prst="rect">
              <a:avLst/>
            </a:prstGeom>
            <a:noFill/>
          </p:spPr>
          <p:txBody>
            <a:bodyPr wrap="square">
              <a:spAutoFit/>
            </a:bodyPr>
            <a:lstStyle/>
            <a:p>
              <a:pPr marL="457200" indent="-457200">
                <a:buClr>
                  <a:srgbClr val="64B8B1"/>
                </a:buClr>
                <a:buFont typeface="Arial" panose="020B0604020202020204" pitchFamily="34" charset="0"/>
                <a:buChar char="•"/>
              </a:pPr>
              <a:r>
                <a:rPr lang="en-US" sz="2800" dirty="0">
                  <a:solidFill>
                    <a:prstClr val="black"/>
                  </a:solidFill>
                  <a:latin typeface="Atkinson Hyperlegible" panose="020B0604020202020204" charset="0"/>
                </a:rPr>
                <a:t>I</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ncluding</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by contacting reporting site(s)/laboratories</a:t>
              </a:r>
              <a:endParaRPr lang="en-US" dirty="0"/>
            </a:p>
          </p:txBody>
        </p:sp>
      </p:grpSp>
      <p:sp>
        <p:nvSpPr>
          <p:cNvPr id="13" name="Slide Number Placeholder 12">
            <a:extLst>
              <a:ext uri="{FF2B5EF4-FFF2-40B4-BE49-F238E27FC236}">
                <a16:creationId xmlns:a16="http://schemas.microsoft.com/office/drawing/2014/main" id="{0A185BDC-E60C-A8A0-8612-2F4A512D4B51}"/>
              </a:ext>
            </a:extLst>
          </p:cNvPr>
          <p:cNvSpPr>
            <a:spLocks noGrp="1"/>
          </p:cNvSpPr>
          <p:nvPr>
            <p:ph type="sldNum" sz="quarter" idx="12"/>
          </p:nvPr>
        </p:nvSpPr>
        <p:spPr>
          <a:xfrm>
            <a:off x="15392401" y="9508603"/>
            <a:ext cx="2133600" cy="365125"/>
          </a:xfrm>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144974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EB998-7C79-685D-920F-84409052B6AE}"/>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437275" y="6412368"/>
            <a:ext cx="13144466" cy="1354217"/>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Analyze and interpret surveillance data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to detect a suspected cholera outbreak</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stretch>
            <a:fillRect/>
          </a:stretch>
        </p:blipFill>
        <p:spPr>
          <a:xfrm>
            <a:off x="1871764" y="5514932"/>
            <a:ext cx="2209800" cy="2438400"/>
          </a:xfrm>
          <a:prstGeom prst="rect">
            <a:avLst/>
          </a:prstGeom>
        </p:spPr>
      </p:pic>
    </p:spTree>
    <p:extLst>
      <p:ext uri="{BB962C8B-B14F-4D97-AF65-F5344CB8AC3E}">
        <p14:creationId xmlns:p14="http://schemas.microsoft.com/office/powerpoint/2010/main" val="335465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88FE150-3DE9-C636-5EE3-46FBE58F1B04}"/>
              </a:ext>
            </a:extLst>
          </p:cNvPr>
          <p:cNvGrpSpPr/>
          <p:nvPr/>
        </p:nvGrpSpPr>
        <p:grpSpPr>
          <a:xfrm>
            <a:off x="2363001" y="4862803"/>
            <a:ext cx="6315647" cy="2792708"/>
            <a:chOff x="2363001" y="4862803"/>
            <a:chExt cx="6315647" cy="2792708"/>
          </a:xfrm>
        </p:grpSpPr>
        <p:sp>
          <p:nvSpPr>
            <p:cNvPr id="16" name="Rectangle 15">
              <a:extLst>
                <a:ext uri="{FF2B5EF4-FFF2-40B4-BE49-F238E27FC236}">
                  <a16:creationId xmlns:a16="http://schemas.microsoft.com/office/drawing/2014/main" id="{CCC93A36-A99F-171A-BEAB-570C974F69D2}"/>
                </a:ext>
              </a:extLst>
            </p:cNvPr>
            <p:cNvSpPr/>
            <p:nvPr/>
          </p:nvSpPr>
          <p:spPr>
            <a:xfrm>
              <a:off x="2363001" y="4862803"/>
              <a:ext cx="6315647" cy="2792708"/>
            </a:xfrm>
            <a:prstGeom prst="rect">
              <a:avLst/>
            </a:prstGeom>
            <a:solidFill>
              <a:srgbClr val="E4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7825644-1E75-0547-3752-A365CDE61F08}"/>
                </a:ext>
              </a:extLst>
            </p:cNvPr>
            <p:cNvSpPr txBox="1"/>
            <p:nvPr/>
          </p:nvSpPr>
          <p:spPr>
            <a:xfrm>
              <a:off x="2615542" y="5032146"/>
              <a:ext cx="5918727" cy="2567241"/>
            </a:xfrm>
            <a:prstGeom prst="rect">
              <a:avLst/>
            </a:prstGeom>
            <a:noFill/>
          </p:spPr>
          <p:txBody>
            <a:bodyPr wrap="square">
              <a:spAutoFit/>
            </a:bodyPr>
            <a:lstStyle/>
            <a:p>
              <a:pPr marR="0" algn="ctr">
                <a:lnSpc>
                  <a:spcPct val="115000"/>
                </a:lnSpc>
                <a:spcBef>
                  <a:spcPts val="0"/>
                </a:spcBef>
                <a:spcAft>
                  <a:spcPts val="1200"/>
                </a:spcAft>
              </a:pPr>
              <a:r>
                <a:rPr lang="en-GB" sz="2800" b="1" dirty="0">
                  <a:solidFill>
                    <a:srgbClr val="009999"/>
                  </a:solidFill>
                  <a:latin typeface="Congenial" panose="02000503040000020004" pitchFamily="2" charset="0"/>
                  <a:cs typeface="Cavolini" panose="03000502040302020204" pitchFamily="66" charset="0"/>
                </a:rPr>
                <a:t>Case </a:t>
              </a:r>
              <a:r>
                <a:rPr lang="fr-FR" sz="2800" b="1" dirty="0">
                  <a:solidFill>
                    <a:srgbClr val="009999"/>
                  </a:solidFill>
                  <a:latin typeface="Congenial" panose="02000503040000020004" pitchFamily="2" charset="0"/>
                  <a:cs typeface="Cavolini" panose="03000502040302020204" pitchFamily="66" charset="0"/>
                </a:rPr>
                <a:t>A</a:t>
              </a:r>
              <a:endParaRPr lang="en-US" sz="2800" b="1" dirty="0">
                <a:solidFill>
                  <a:srgbClr val="009999"/>
                </a:solidFill>
                <a:latin typeface="Congenial" panose="02000503040000020004" pitchFamily="2" charset="0"/>
                <a:cs typeface="Cavolini" panose="03000502040302020204" pitchFamily="66"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Sex: </a:t>
              </a:r>
              <a:r>
                <a:rPr lang="en-GB" sz="2600" dirty="0">
                  <a:solidFill>
                    <a:prstClr val="black"/>
                  </a:solidFill>
                  <a:latin typeface="Congenial" panose="02000503040000020004" pitchFamily="2" charset="0"/>
                </a:rPr>
                <a:t>Male</a:t>
              </a: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Age: </a:t>
              </a:r>
              <a:r>
                <a:rPr lang="fr-FR" sz="2600" dirty="0">
                  <a:solidFill>
                    <a:prstClr val="black"/>
                  </a:solidFill>
                  <a:latin typeface="Congenial" panose="02000503040000020004" pitchFamily="2" charset="0"/>
                </a:rPr>
                <a:t>-</a:t>
              </a:r>
              <a:endParaRPr lang="en-US"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Date of onset: </a:t>
              </a:r>
              <a:r>
                <a:rPr lang="en-GB" sz="2600" dirty="0">
                  <a:solidFill>
                    <a:prstClr val="black"/>
                  </a:solidFill>
                  <a:latin typeface="Congenial" panose="02000503040000020004" pitchFamily="2" charset="0"/>
                </a:rPr>
                <a:t>09 October</a:t>
              </a:r>
              <a:endParaRPr lang="en-US"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Dehydration: </a:t>
              </a:r>
              <a:r>
                <a:rPr lang="en-GB" sz="2600" dirty="0">
                  <a:solidFill>
                    <a:prstClr val="black"/>
                  </a:solidFill>
                  <a:latin typeface="Congenial" panose="02000503040000020004" pitchFamily="2" charset="0"/>
                </a:rPr>
                <a:t>Severe</a:t>
              </a:r>
            </a:p>
          </p:txBody>
        </p:sp>
      </p:grpSp>
      <p:grpSp>
        <p:nvGrpSpPr>
          <p:cNvPr id="15" name="Group 14">
            <a:extLst>
              <a:ext uri="{FF2B5EF4-FFF2-40B4-BE49-F238E27FC236}">
                <a16:creationId xmlns:a16="http://schemas.microsoft.com/office/drawing/2014/main" id="{6647650D-0313-733D-C207-A16E494AAC05}"/>
              </a:ext>
            </a:extLst>
          </p:cNvPr>
          <p:cNvGrpSpPr/>
          <p:nvPr/>
        </p:nvGrpSpPr>
        <p:grpSpPr>
          <a:xfrm>
            <a:off x="9375999" y="4860129"/>
            <a:ext cx="6842569" cy="2792708"/>
            <a:chOff x="9375999" y="4860129"/>
            <a:chExt cx="6842569" cy="2792708"/>
          </a:xfrm>
        </p:grpSpPr>
        <p:sp>
          <p:nvSpPr>
            <p:cNvPr id="19" name="Rectangle 18">
              <a:extLst>
                <a:ext uri="{FF2B5EF4-FFF2-40B4-BE49-F238E27FC236}">
                  <a16:creationId xmlns:a16="http://schemas.microsoft.com/office/drawing/2014/main" id="{B59E6AF0-1952-211B-C9AD-7D1D27D30111}"/>
                </a:ext>
              </a:extLst>
            </p:cNvPr>
            <p:cNvSpPr/>
            <p:nvPr/>
          </p:nvSpPr>
          <p:spPr>
            <a:xfrm>
              <a:off x="9375999" y="4860129"/>
              <a:ext cx="6315647" cy="2792708"/>
            </a:xfrm>
            <a:prstGeom prst="rect">
              <a:avLst/>
            </a:prstGeom>
            <a:solidFill>
              <a:srgbClr val="E4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565785D-F98D-E65B-370D-C6A855B6F891}"/>
                </a:ext>
              </a:extLst>
            </p:cNvPr>
            <p:cNvSpPr txBox="1"/>
            <p:nvPr/>
          </p:nvSpPr>
          <p:spPr>
            <a:xfrm>
              <a:off x="9636135" y="5032146"/>
              <a:ext cx="6582433" cy="2567241"/>
            </a:xfrm>
            <a:prstGeom prst="rect">
              <a:avLst/>
            </a:prstGeom>
            <a:noFill/>
          </p:spPr>
          <p:txBody>
            <a:bodyPr wrap="square">
              <a:spAutoFit/>
            </a:bodyPr>
            <a:lstStyle/>
            <a:p>
              <a:pPr algn="ctr">
                <a:lnSpc>
                  <a:spcPct val="115000"/>
                </a:lnSpc>
                <a:spcAft>
                  <a:spcPts val="1200"/>
                </a:spcAft>
              </a:pPr>
              <a:r>
                <a:rPr lang="en-GB" sz="2800" b="1" dirty="0">
                  <a:solidFill>
                    <a:srgbClr val="009999"/>
                  </a:solidFill>
                  <a:latin typeface="Congenial" panose="02000503040000020004" pitchFamily="2" charset="0"/>
                  <a:cs typeface="Cavolini" panose="03000502040302020204" pitchFamily="66" charset="0"/>
                </a:rPr>
                <a:t>Case </a:t>
              </a:r>
              <a:r>
                <a:rPr lang="fr-FR" sz="2800" b="1" dirty="0">
                  <a:solidFill>
                    <a:srgbClr val="009999"/>
                  </a:solidFill>
                  <a:latin typeface="Congenial" panose="02000503040000020004" pitchFamily="2" charset="0"/>
                  <a:cs typeface="Cavolini" panose="03000502040302020204" pitchFamily="66" charset="0"/>
                </a:rPr>
                <a:t>B</a:t>
              </a:r>
              <a:endParaRPr lang="en-US" sz="2800" b="1" dirty="0">
                <a:solidFill>
                  <a:srgbClr val="009999"/>
                </a:solidFill>
                <a:latin typeface="Congenial" panose="02000503040000020004" pitchFamily="2" charset="0"/>
                <a:cs typeface="Cavolini" panose="03000502040302020204" pitchFamily="66"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Sex: </a:t>
              </a:r>
              <a:r>
                <a:rPr lang="en-GB" sz="2600" dirty="0">
                  <a:solidFill>
                    <a:prstClr val="black"/>
                  </a:solidFill>
                  <a:latin typeface="Congenial" panose="02000503040000020004" pitchFamily="2" charset="0"/>
                </a:rPr>
                <a:t>Female</a:t>
              </a: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Age: </a:t>
              </a:r>
              <a:r>
                <a:rPr lang="en-GB" sz="2600" dirty="0">
                  <a:solidFill>
                    <a:prstClr val="black"/>
                  </a:solidFill>
                  <a:latin typeface="Congenial" panose="02000503040000020004" pitchFamily="2" charset="0"/>
                </a:rPr>
                <a:t>43 years old</a:t>
              </a:r>
              <a:endParaRPr lang="en-US"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Date of onset: </a:t>
              </a:r>
              <a:r>
                <a:rPr lang="en-GB" sz="2600" dirty="0">
                  <a:solidFill>
                    <a:prstClr val="black"/>
                  </a:solidFill>
                  <a:latin typeface="Congenial" panose="02000503040000020004" pitchFamily="2" charset="0"/>
                </a:rPr>
                <a:t>09 October</a:t>
              </a:r>
              <a:endParaRPr lang="en-US" sz="2600" dirty="0">
                <a:solidFill>
                  <a:prstClr val="black"/>
                </a:solidFill>
                <a:latin typeface="Congenial" panose="02000503040000020004" pitchFamily="2" charset="0"/>
              </a:endParaRPr>
            </a:p>
            <a:p>
              <a:pPr marL="914400" lvl="1" indent="-457200">
                <a:lnSpc>
                  <a:spcPct val="115000"/>
                </a:lnSpc>
                <a:buFont typeface="Arial" panose="020B0604020202020204" pitchFamily="34" charset="0"/>
                <a:buChar char="•"/>
              </a:pPr>
              <a:r>
                <a:rPr lang="en-GB" sz="2600" dirty="0">
                  <a:solidFill>
                    <a:srgbClr val="009999"/>
                  </a:solidFill>
                  <a:latin typeface="Congenial" panose="02000503040000020004" pitchFamily="2" charset="0"/>
                </a:rPr>
                <a:t>Dehydration: </a:t>
              </a:r>
              <a:r>
                <a:rPr lang="en-GB" sz="2600" dirty="0">
                  <a:solidFill>
                    <a:prstClr val="black"/>
                  </a:solidFill>
                  <a:latin typeface="Congenial" panose="02000503040000020004" pitchFamily="2" charset="0"/>
                </a:rPr>
                <a:t>Some</a:t>
              </a:r>
            </a:p>
          </p:txBody>
        </p:sp>
      </p:grpSp>
      <p:sp>
        <p:nvSpPr>
          <p:cNvPr id="6" name="TextBox 5">
            <a:extLst>
              <a:ext uri="{FF2B5EF4-FFF2-40B4-BE49-F238E27FC236}">
                <a16:creationId xmlns:a16="http://schemas.microsoft.com/office/drawing/2014/main" id="{D82F620D-2898-48FE-21E7-224B0E9E5134}"/>
              </a:ext>
            </a:extLst>
          </p:cNvPr>
          <p:cNvSpPr txBox="1"/>
          <p:nvPr/>
        </p:nvSpPr>
        <p:spPr>
          <a:xfrm>
            <a:off x="2363001" y="4020941"/>
            <a:ext cx="13328645" cy="553998"/>
          </a:xfrm>
          <a:prstGeom prst="rect">
            <a:avLst/>
          </a:prstGeom>
          <a:noFill/>
        </p:spPr>
        <p:txBody>
          <a:bodyPr wrap="square" rtlCol="0">
            <a:spAutoFit/>
          </a:bodyPr>
          <a:lstStyle/>
          <a:p>
            <a:pPr algn="ct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Key information from case report forms</a:t>
            </a:r>
          </a:p>
        </p:txBody>
      </p:sp>
      <p:grpSp>
        <p:nvGrpSpPr>
          <p:cNvPr id="17" name="Group 16">
            <a:extLst>
              <a:ext uri="{FF2B5EF4-FFF2-40B4-BE49-F238E27FC236}">
                <a16:creationId xmlns:a16="http://schemas.microsoft.com/office/drawing/2014/main" id="{371F6BA1-DCD1-83A2-BE7F-D9EC2BD39B29}"/>
              </a:ext>
            </a:extLst>
          </p:cNvPr>
          <p:cNvGrpSpPr/>
          <p:nvPr/>
        </p:nvGrpSpPr>
        <p:grpSpPr>
          <a:xfrm>
            <a:off x="5422232" y="8110044"/>
            <a:ext cx="10796336" cy="1852940"/>
            <a:chOff x="5422232" y="8267682"/>
            <a:chExt cx="10796336" cy="1695302"/>
          </a:xfrm>
        </p:grpSpPr>
        <p:sp>
          <p:nvSpPr>
            <p:cNvPr id="21" name="Rectangle: Rounded Corners 20">
              <a:extLst>
                <a:ext uri="{FF2B5EF4-FFF2-40B4-BE49-F238E27FC236}">
                  <a16:creationId xmlns:a16="http://schemas.microsoft.com/office/drawing/2014/main" id="{712CBA91-1141-0BBD-CDAC-5A0A5ADCCB7C}"/>
                </a:ext>
              </a:extLst>
            </p:cNvPr>
            <p:cNvSpPr/>
            <p:nvPr/>
          </p:nvSpPr>
          <p:spPr>
            <a:xfrm>
              <a:off x="5422232" y="8267682"/>
              <a:ext cx="10050029" cy="169530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47DCE-C8A0-BC47-58B7-877D0E7C107F}"/>
                </a:ext>
              </a:extLst>
            </p:cNvPr>
            <p:cNvSpPr txBox="1"/>
            <p:nvPr/>
          </p:nvSpPr>
          <p:spPr>
            <a:xfrm>
              <a:off x="5876859" y="8654596"/>
              <a:ext cx="10341709" cy="984885"/>
            </a:xfrm>
            <a:prstGeom prst="rect">
              <a:avLst/>
            </a:prstGeom>
            <a:noFill/>
            <a:ln>
              <a:noFill/>
            </a:ln>
          </p:spPr>
          <p:txBody>
            <a:bodyPr wrap="square" rtlCol="0">
              <a:spAutoFit/>
            </a:bodyPr>
            <a:lstStyle/>
            <a:p>
              <a:pPr marL="514350" indent="-514350">
                <a:spcAft>
                  <a:spcPts val="1200"/>
                </a:spcAft>
                <a:buFont typeface="+mj-lt"/>
                <a:buAutoNum type="arabicParen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is your interpretation of the cholera situation? </a:t>
              </a:r>
            </a:p>
            <a:p>
              <a:pPr marL="514350" indent="-514350">
                <a:spcAft>
                  <a:spcPts val="1200"/>
                </a:spcAft>
                <a:buFont typeface="+mj-lt"/>
                <a:buAutoNum type="arabicParenR"/>
              </a:pPr>
              <a:r>
                <a:rPr lang="en-US" sz="24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would you do next?</a:t>
              </a:r>
            </a:p>
          </p:txBody>
        </p:sp>
      </p:grpSp>
      <p:pic>
        <p:nvPicPr>
          <p:cNvPr id="9" name="Picture 8">
            <a:extLst>
              <a:ext uri="{FF2B5EF4-FFF2-40B4-BE49-F238E27FC236}">
                <a16:creationId xmlns:a16="http://schemas.microsoft.com/office/drawing/2014/main" id="{95C47102-04F4-880E-2B1C-3B0B7F51BC98}"/>
              </a:ext>
            </a:extLst>
          </p:cNvPr>
          <p:cNvPicPr>
            <a:picLocks noChangeAspect="1"/>
          </p:cNvPicPr>
          <p:nvPr/>
        </p:nvPicPr>
        <p:blipFill>
          <a:blip r:embed="rId3"/>
          <a:stretch>
            <a:fillRect/>
          </a:stretch>
        </p:blipFill>
        <p:spPr>
          <a:xfrm>
            <a:off x="4149352" y="324016"/>
            <a:ext cx="12523857" cy="1528116"/>
          </a:xfrm>
          <a:prstGeom prst="rect">
            <a:avLst/>
          </a:prstGeom>
        </p:spPr>
      </p:pic>
      <p:pic>
        <p:nvPicPr>
          <p:cNvPr id="10" name="Picture 9">
            <a:extLst>
              <a:ext uri="{FF2B5EF4-FFF2-40B4-BE49-F238E27FC236}">
                <a16:creationId xmlns:a16="http://schemas.microsoft.com/office/drawing/2014/main" id="{73939B93-CAF2-48DC-76D0-C7E93C6EB0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075" y="91265"/>
            <a:ext cx="3831631" cy="1852132"/>
          </a:xfrm>
          <a:prstGeom prst="rect">
            <a:avLst/>
          </a:prstGeom>
        </p:spPr>
      </p:pic>
      <p:pic>
        <p:nvPicPr>
          <p:cNvPr id="11" name="Picture 10">
            <a:extLst>
              <a:ext uri="{FF2B5EF4-FFF2-40B4-BE49-F238E27FC236}">
                <a16:creationId xmlns:a16="http://schemas.microsoft.com/office/drawing/2014/main" id="{9FAAE290-CE78-05CB-FE91-A2EFE8F73EB3}"/>
              </a:ext>
            </a:extLst>
          </p:cNvPr>
          <p:cNvPicPr>
            <a:picLocks noChangeAspect="1"/>
          </p:cNvPicPr>
          <p:nvPr/>
        </p:nvPicPr>
        <p:blipFill>
          <a:blip r:embed="rId5"/>
          <a:stretch>
            <a:fillRect/>
          </a:stretch>
        </p:blipFill>
        <p:spPr>
          <a:xfrm>
            <a:off x="2615542" y="7974152"/>
            <a:ext cx="2279653" cy="2194032"/>
          </a:xfrm>
          <a:prstGeom prst="rect">
            <a:avLst/>
          </a:prstGeom>
        </p:spPr>
      </p:pic>
      <p:sp>
        <p:nvSpPr>
          <p:cNvPr id="12" name="TextBox 11">
            <a:extLst>
              <a:ext uri="{FF2B5EF4-FFF2-40B4-BE49-F238E27FC236}">
                <a16:creationId xmlns:a16="http://schemas.microsoft.com/office/drawing/2014/main" id="{99AD975B-4705-D8E0-ECBB-0B54942ACB12}"/>
              </a:ext>
            </a:extLst>
          </p:cNvPr>
          <p:cNvSpPr txBox="1"/>
          <p:nvPr/>
        </p:nvSpPr>
        <p:spPr>
          <a:xfrm>
            <a:off x="5023646" y="580292"/>
            <a:ext cx="10668000" cy="954107"/>
          </a:xfrm>
          <a:prstGeom prst="rect">
            <a:avLst/>
          </a:prstGeom>
          <a:noFill/>
        </p:spPr>
        <p:txBody>
          <a:bodyPr wrap="square">
            <a:spAutoFit/>
          </a:bodyPr>
          <a:lstStyle/>
          <a:p>
            <a:pPr algn="ctr">
              <a:spcAft>
                <a:spcPts val="6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You are a local health authority officer in a surveillance unit with </a:t>
            </a:r>
            <a:r>
              <a:rPr lang="en-GB" sz="2800" b="1" dirty="0">
                <a:solidFill>
                  <a:schemeClr val="bg1"/>
                </a:solidFill>
                <a:latin typeface="Cavolini" panose="03000502040302020204" pitchFamily="66" charset="0"/>
                <a:cs typeface="Cavolini" panose="03000502040302020204" pitchFamily="66" charset="0"/>
              </a:rPr>
              <a:t>no </a:t>
            </a: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cholera outbreak so far</a:t>
            </a:r>
          </a:p>
        </p:txBody>
      </p:sp>
      <p:grpSp>
        <p:nvGrpSpPr>
          <p:cNvPr id="8" name="Group 7">
            <a:extLst>
              <a:ext uri="{FF2B5EF4-FFF2-40B4-BE49-F238E27FC236}">
                <a16:creationId xmlns:a16="http://schemas.microsoft.com/office/drawing/2014/main" id="{878C1B8E-B700-0933-7FBE-F12F25955F76}"/>
              </a:ext>
            </a:extLst>
          </p:cNvPr>
          <p:cNvGrpSpPr/>
          <p:nvPr/>
        </p:nvGrpSpPr>
        <p:grpSpPr>
          <a:xfrm>
            <a:off x="2388450" y="2128294"/>
            <a:ext cx="17208436" cy="1615157"/>
            <a:chOff x="2388450" y="2128294"/>
            <a:chExt cx="17208436" cy="1615157"/>
          </a:xfrm>
        </p:grpSpPr>
        <p:sp>
          <p:nvSpPr>
            <p:cNvPr id="31" name="TextBox 30">
              <a:extLst>
                <a:ext uri="{FF2B5EF4-FFF2-40B4-BE49-F238E27FC236}">
                  <a16:creationId xmlns:a16="http://schemas.microsoft.com/office/drawing/2014/main" id="{E7CE2D27-CF08-620F-CDEF-B961412FBBB9}"/>
                </a:ext>
              </a:extLst>
            </p:cNvPr>
            <p:cNvSpPr txBox="1"/>
            <p:nvPr/>
          </p:nvSpPr>
          <p:spPr>
            <a:xfrm>
              <a:off x="2881012" y="2296901"/>
              <a:ext cx="16715874" cy="1446550"/>
            </a:xfrm>
            <a:prstGeom prst="rect">
              <a:avLst/>
            </a:prstGeom>
            <a:noFill/>
          </p:spPr>
          <p:txBody>
            <a:bodyPr wrap="square">
              <a:spAutoFit/>
            </a:bodyPr>
            <a:lstStyle/>
            <a:p>
              <a:pPr>
                <a:spcAft>
                  <a:spcPts val="600"/>
                </a:spcAft>
                <a:buClr>
                  <a:srgbClr val="1B9B91"/>
                </a:buClr>
              </a:pP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RDTs</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Not available in your surveillance unit</a:t>
              </a:r>
            </a:p>
            <a:p>
              <a:pPr>
                <a:spcAft>
                  <a:spcPts val="600"/>
                </a:spcAft>
                <a:buClr>
                  <a:srgbClr val="1B9B91"/>
                </a:buCl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On 10 October, you have received 2 cholera case report forms from one hospital</a:t>
              </a:r>
            </a:p>
            <a:p>
              <a:pPr>
                <a:spcAft>
                  <a:spcPts val="600"/>
                </a:spcAft>
                <a:buClr>
                  <a:srgbClr val="1B9B91"/>
                </a:buCl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First suspected cases reported in October</a:t>
              </a:r>
              <a:endPar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Rectangle 12">
              <a:extLst>
                <a:ext uri="{FF2B5EF4-FFF2-40B4-BE49-F238E27FC236}">
                  <a16:creationId xmlns:a16="http://schemas.microsoft.com/office/drawing/2014/main" id="{5C808D3E-B199-EFA9-E564-176926A6D191}"/>
                </a:ext>
              </a:extLst>
            </p:cNvPr>
            <p:cNvSpPr/>
            <p:nvPr/>
          </p:nvSpPr>
          <p:spPr>
            <a:xfrm>
              <a:off x="2388450" y="2128294"/>
              <a:ext cx="364225" cy="1600054"/>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2D93F1CB-D2E8-19E5-5AD6-ED7060F606FA}"/>
              </a:ext>
            </a:extLst>
          </p:cNvPr>
          <p:cNvSpPr>
            <a:spLocks noGrp="1"/>
          </p:cNvSpPr>
          <p:nvPr>
            <p:ph type="sldNum" sz="quarter" idx="12"/>
          </p:nvPr>
        </p:nvSpPr>
        <p:spPr>
          <a:xfrm>
            <a:off x="15472261" y="9592089"/>
            <a:ext cx="2133600" cy="365125"/>
          </a:xfrm>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153382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562474"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D43ACF0-7168-EEC5-28C7-0E051EEB92FA}"/>
              </a:ext>
            </a:extLst>
          </p:cNvPr>
          <p:cNvSpPr txBox="1"/>
          <p:nvPr/>
        </p:nvSpPr>
        <p:spPr>
          <a:xfrm>
            <a:off x="1060114" y="1922294"/>
            <a:ext cx="13987381" cy="584775"/>
          </a:xfrm>
          <a:prstGeom prst="rect">
            <a:avLst/>
          </a:prstGeom>
          <a:noFill/>
          <a:ln>
            <a:noFill/>
          </a:ln>
        </p:spPr>
        <p:txBody>
          <a:bodyPr wrap="square" rtlCol="0">
            <a:spAutoFit/>
          </a:bodyPr>
          <a:lstStyle/>
          <a:p>
            <a:pPr marL="514350" indent="-514350">
              <a:spcAft>
                <a:spcPts val="1200"/>
              </a:spcAft>
              <a:buFont typeface="+mj-lt"/>
              <a:buAutoNum type="arabicParen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Cholera situation</a:t>
            </a:r>
          </a:p>
        </p:txBody>
      </p:sp>
      <p:sp>
        <p:nvSpPr>
          <p:cNvPr id="10" name="TextBox 9">
            <a:extLst>
              <a:ext uri="{FF2B5EF4-FFF2-40B4-BE49-F238E27FC236}">
                <a16:creationId xmlns:a16="http://schemas.microsoft.com/office/drawing/2014/main" id="{B48489A9-8E23-2D0D-C285-4DB78CAAA04F}"/>
              </a:ext>
            </a:extLst>
          </p:cNvPr>
          <p:cNvSpPr txBox="1"/>
          <p:nvPr/>
        </p:nvSpPr>
        <p:spPr>
          <a:xfrm>
            <a:off x="3551486" y="2669222"/>
            <a:ext cx="12907714" cy="3108543"/>
          </a:xfrm>
          <a:prstGeom prst="rect">
            <a:avLst/>
          </a:prstGeom>
          <a:noFill/>
        </p:spPr>
        <p:txBody>
          <a:bodyPr wrap="square" rtlCol="0">
            <a:spAutoFit/>
          </a:bodyPr>
          <a:lstStyle/>
          <a:p>
            <a:pPr marL="457200" indent="-457200">
              <a:spcAft>
                <a:spcPts val="1200"/>
              </a:spcAft>
              <a:buBlip>
                <a:blip r:embed="rId3"/>
              </a:buBlip>
            </a:pPr>
            <a:r>
              <a:rPr lang="en-US" sz="2600" dirty="0">
                <a:solidFill>
                  <a:prstClr val="black"/>
                </a:solidFill>
                <a:latin typeface="Atkinson Hyperlegible Bold" panose="020B0604020202020204" charset="0"/>
              </a:rPr>
              <a:t>Unclear</a:t>
            </a:r>
          </a:p>
          <a:p>
            <a:pPr marL="914400" lvl="1" indent="-457200">
              <a:spcAft>
                <a:spcPts val="600"/>
              </a:spcAft>
              <a:buClr>
                <a:srgbClr val="1B9B91"/>
              </a:buClr>
              <a:buFont typeface="Arial" panose="020B0604020202020204" pitchFamily="34" charset="0"/>
              <a:buChar char="•"/>
            </a:pPr>
            <a:r>
              <a:rPr lang="en-US" sz="2600" dirty="0">
                <a:solidFill>
                  <a:prstClr val="black"/>
                </a:solidFill>
                <a:latin typeface="Atkinson Hyperlegible" panose="020B0604020202020204" charset="0"/>
              </a:rPr>
              <a:t>Two patients have been reported as suspected cholera cases</a:t>
            </a:r>
          </a:p>
          <a:p>
            <a:pPr marL="1371600" lvl="2" indent="-457200">
              <a:spcAft>
                <a:spcPts val="1800"/>
              </a:spcAft>
              <a:buClr>
                <a:srgbClr val="1B9B91"/>
              </a:buClr>
              <a:buFont typeface="Courier New" panose="02070309020205020404" pitchFamily="49" charset="0"/>
              <a:buChar char="o"/>
            </a:pPr>
            <a:r>
              <a:rPr lang="en-US" sz="2600" dirty="0">
                <a:solidFill>
                  <a:prstClr val="black"/>
                </a:solidFill>
                <a:latin typeface="Atkinson Hyperlegible" panose="020B0604020202020204" charset="0"/>
              </a:rPr>
              <a:t> May correspond to a suspected cholera outbreak</a:t>
            </a:r>
          </a:p>
          <a:p>
            <a:pPr marL="914400" lvl="1" indent="-457200">
              <a:spcAft>
                <a:spcPts val="600"/>
              </a:spcAft>
              <a:buClr>
                <a:srgbClr val="1B9B91"/>
              </a:buClr>
              <a:buFont typeface="Arial" panose="020B0604020202020204" pitchFamily="34" charset="0"/>
              <a:buChar char="•"/>
            </a:pPr>
            <a:r>
              <a:rPr lang="en-US" sz="2600" dirty="0">
                <a:solidFill>
                  <a:prstClr val="black"/>
                </a:solidFill>
                <a:latin typeface="Atkinson Hyperlegible Bold" panose="020B0604020202020204" charset="0"/>
              </a:rPr>
              <a:t>Insufficient information </a:t>
            </a:r>
            <a:r>
              <a:rPr lang="en-US" sz="2600" dirty="0">
                <a:solidFill>
                  <a:prstClr val="black"/>
                </a:solidFill>
                <a:latin typeface="Atkinson Hyperlegible" panose="020B0604020202020204" charset="0"/>
              </a:rPr>
              <a:t>to assess if they match the suspected case definition</a:t>
            </a:r>
          </a:p>
          <a:p>
            <a:pPr marL="1371600" lvl="2" indent="-457200">
              <a:spcAft>
                <a:spcPts val="600"/>
              </a:spcAft>
              <a:buClr>
                <a:srgbClr val="1B9B91"/>
              </a:buClr>
              <a:buFont typeface="Courier New" panose="02070309020205020404" pitchFamily="49" charset="0"/>
              <a:buChar char="o"/>
            </a:pPr>
            <a:r>
              <a:rPr lang="en-US" sz="2600" dirty="0">
                <a:solidFill>
                  <a:prstClr val="black"/>
                </a:solidFill>
                <a:latin typeface="Atkinson Hyperlegible" panose="020B0604020202020204" charset="0"/>
              </a:rPr>
              <a:t>Age of case A?</a:t>
            </a:r>
          </a:p>
          <a:p>
            <a:pPr marL="1371600" lvl="2" indent="-457200">
              <a:spcAft>
                <a:spcPts val="600"/>
              </a:spcAft>
              <a:buClr>
                <a:srgbClr val="1B9B91"/>
              </a:buClr>
              <a:buFont typeface="Courier New" panose="02070309020205020404" pitchFamily="49" charset="0"/>
              <a:buChar char="o"/>
            </a:pPr>
            <a:r>
              <a:rPr lang="en-US" sz="2600" dirty="0">
                <a:solidFill>
                  <a:prstClr val="black"/>
                </a:solidFill>
                <a:latin typeface="Atkinson Hyperlegible" panose="020B0604020202020204" charset="0"/>
              </a:rPr>
              <a:t>Dehydration level of case B?</a:t>
            </a:r>
          </a:p>
        </p:txBody>
      </p:sp>
      <p:grpSp>
        <p:nvGrpSpPr>
          <p:cNvPr id="16" name="Group 15">
            <a:extLst>
              <a:ext uri="{FF2B5EF4-FFF2-40B4-BE49-F238E27FC236}">
                <a16:creationId xmlns:a16="http://schemas.microsoft.com/office/drawing/2014/main" id="{B611EFA5-5B95-DC9A-3A32-986710722414}"/>
              </a:ext>
            </a:extLst>
          </p:cNvPr>
          <p:cNvGrpSpPr/>
          <p:nvPr/>
        </p:nvGrpSpPr>
        <p:grpSpPr>
          <a:xfrm>
            <a:off x="1060114" y="7234863"/>
            <a:ext cx="14158439" cy="2794575"/>
            <a:chOff x="1060114" y="7234863"/>
            <a:chExt cx="14158439" cy="2794575"/>
          </a:xfrm>
        </p:grpSpPr>
        <p:pic>
          <p:nvPicPr>
            <p:cNvPr id="14" name="Picture 13">
              <a:extLst>
                <a:ext uri="{FF2B5EF4-FFF2-40B4-BE49-F238E27FC236}">
                  <a16:creationId xmlns:a16="http://schemas.microsoft.com/office/drawing/2014/main" id="{F38E8D93-6955-B6FE-1D8D-EBDD706EA2A7}"/>
                </a:ext>
              </a:extLst>
            </p:cNvPr>
            <p:cNvPicPr>
              <a:picLocks noChangeAspect="1"/>
            </p:cNvPicPr>
            <p:nvPr/>
          </p:nvPicPr>
          <p:blipFill>
            <a:blip r:embed="rId4"/>
            <a:stretch>
              <a:fillRect/>
            </a:stretch>
          </p:blipFill>
          <p:spPr>
            <a:xfrm>
              <a:off x="1060114" y="7819638"/>
              <a:ext cx="2314575" cy="2209800"/>
            </a:xfrm>
            <a:prstGeom prst="rect">
              <a:avLst/>
            </a:prstGeom>
          </p:spPr>
        </p:pic>
        <p:sp>
          <p:nvSpPr>
            <p:cNvPr id="13" name="TextBox 12">
              <a:extLst>
                <a:ext uri="{FF2B5EF4-FFF2-40B4-BE49-F238E27FC236}">
                  <a16:creationId xmlns:a16="http://schemas.microsoft.com/office/drawing/2014/main" id="{8486F800-A86A-AB53-B60A-16B8EDB6569F}"/>
                </a:ext>
              </a:extLst>
            </p:cNvPr>
            <p:cNvSpPr txBox="1"/>
            <p:nvPr/>
          </p:nvSpPr>
          <p:spPr>
            <a:xfrm>
              <a:off x="1214269" y="7234863"/>
              <a:ext cx="9400674" cy="584775"/>
            </a:xfrm>
            <a:prstGeom prst="rect">
              <a:avLst/>
            </a:prstGeom>
            <a:noFill/>
          </p:spPr>
          <p:txBody>
            <a:bodyPr wrap="square">
              <a:spAutoFit/>
            </a:bodyPr>
            <a:lstStyle/>
            <a:p>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What to do next</a:t>
              </a:r>
            </a:p>
          </p:txBody>
        </p:sp>
        <p:sp>
          <p:nvSpPr>
            <p:cNvPr id="32" name="TextBox 31">
              <a:extLst>
                <a:ext uri="{FF2B5EF4-FFF2-40B4-BE49-F238E27FC236}">
                  <a16:creationId xmlns:a16="http://schemas.microsoft.com/office/drawing/2014/main" id="{122597D3-DB7B-D18F-E759-19BA54FAADD5}"/>
                </a:ext>
              </a:extLst>
            </p:cNvPr>
            <p:cNvSpPr txBox="1"/>
            <p:nvPr/>
          </p:nvSpPr>
          <p:spPr>
            <a:xfrm>
              <a:off x="3551486" y="8144396"/>
              <a:ext cx="11667067" cy="1600438"/>
            </a:xfrm>
            <a:prstGeom prst="rect">
              <a:avLst/>
            </a:prstGeom>
            <a:noFill/>
          </p:spPr>
          <p:txBody>
            <a:bodyPr wrap="square">
              <a:spAutoFit/>
            </a:bodyPr>
            <a:lstStyle/>
            <a:p>
              <a:pPr marL="457200" indent="-457200">
                <a:spcAft>
                  <a:spcPts val="1200"/>
                </a:spcAft>
                <a:buBlip>
                  <a:blip r:embed="rId3"/>
                </a:buBlip>
              </a:pPr>
              <a:r>
                <a:rPr lang="en-GB" sz="2600" dirty="0">
                  <a:solidFill>
                    <a:prstClr val="black"/>
                  </a:solidFill>
                  <a:latin typeface="Atkinson Hyperlegible Bold" panose="020B0604020202020204" charset="0"/>
                </a:rPr>
                <a:t>Contact the hospital </a:t>
              </a:r>
              <a:r>
                <a:rPr lang="en-GB" sz="2600" dirty="0">
                  <a:solidFill>
                    <a:prstClr val="black"/>
                  </a:solidFill>
                  <a:latin typeface="Atkinson Hyperlegible" panose="020B0604020202020204" charset="0"/>
                </a:rPr>
                <a:t>reporting focal point </a:t>
              </a:r>
            </a:p>
            <a:p>
              <a:pPr marL="914400" lvl="1" indent="-457200">
                <a:spcAft>
                  <a:spcPts val="1200"/>
                </a:spcAft>
                <a:buClr>
                  <a:srgbClr val="009999"/>
                </a:buClr>
                <a:buFont typeface="Arial" panose="020B0604020202020204" pitchFamily="34" charset="0"/>
                <a:buChar char="•"/>
              </a:pPr>
              <a:r>
                <a:rPr lang="en-GB" sz="2600" dirty="0">
                  <a:solidFill>
                    <a:prstClr val="black"/>
                  </a:solidFill>
                  <a:latin typeface="Atkinson Hyperlegible" panose="020B0604020202020204" charset="0"/>
                </a:rPr>
                <a:t>To learn more and better assess the situation</a:t>
              </a:r>
            </a:p>
            <a:p>
              <a:pPr marL="914400" lvl="1" indent="-457200">
                <a:spcAft>
                  <a:spcPts val="1200"/>
                </a:spcAft>
                <a:buClr>
                  <a:srgbClr val="009999"/>
                </a:buClr>
                <a:buFont typeface="Arial" panose="020B0604020202020204" pitchFamily="34" charset="0"/>
                <a:buChar char="•"/>
              </a:pPr>
              <a:r>
                <a:rPr lang="en-GB" sz="2600" dirty="0">
                  <a:solidFill>
                    <a:srgbClr val="1B9B91"/>
                  </a:solidFill>
                  <a:latin typeface="Atkinson Hyperlegible Bold" panose="020B0604020202020204" charset="0"/>
                </a:rPr>
                <a:t>Verification</a:t>
              </a:r>
            </a:p>
          </p:txBody>
        </p:sp>
      </p:grpSp>
      <p:sp>
        <p:nvSpPr>
          <p:cNvPr id="15" name="TextBox 14">
            <a:extLst>
              <a:ext uri="{FF2B5EF4-FFF2-40B4-BE49-F238E27FC236}">
                <a16:creationId xmlns:a16="http://schemas.microsoft.com/office/drawing/2014/main" id="{E163D747-78F3-BDBF-A9BA-19F9E2F766A2}"/>
              </a:ext>
            </a:extLst>
          </p:cNvPr>
          <p:cNvSpPr txBox="1"/>
          <p:nvPr/>
        </p:nvSpPr>
        <p:spPr>
          <a:xfrm>
            <a:off x="3551486" y="5873814"/>
            <a:ext cx="11667066" cy="1046440"/>
          </a:xfrm>
          <a:prstGeom prst="rect">
            <a:avLst/>
          </a:prstGeom>
          <a:noFill/>
        </p:spPr>
        <p:txBody>
          <a:bodyPr wrap="square">
            <a:spAutoFit/>
          </a:bodyPr>
          <a:lstStyle/>
          <a:p>
            <a:pPr marL="457200" indent="-457200">
              <a:spcAft>
                <a:spcPts val="1200"/>
              </a:spcAft>
              <a:buClr>
                <a:srgbClr val="1B9B91"/>
              </a:buClr>
              <a:buBlip>
                <a:blip r:embed="rId3"/>
              </a:buBlip>
            </a:pPr>
            <a:r>
              <a:rPr lang="en-US" sz="2600" dirty="0">
                <a:solidFill>
                  <a:prstClr val="black"/>
                </a:solidFill>
                <a:latin typeface="Atkinson Hyperlegible Bold" panose="020B0604020202020204" charset="0"/>
              </a:rPr>
              <a:t>Premature </a:t>
            </a:r>
            <a:r>
              <a:rPr lang="en-US" sz="2600" dirty="0">
                <a:solidFill>
                  <a:prstClr val="black"/>
                </a:solidFill>
                <a:latin typeface="Atkinson Hyperlegible" panose="020B0604020202020204" charset="0"/>
              </a:rPr>
              <a:t>to conclude that there is a suspected outbreak</a:t>
            </a:r>
          </a:p>
          <a:p>
            <a:pPr marL="457200" indent="-457200">
              <a:spcAft>
                <a:spcPts val="1200"/>
              </a:spcAft>
              <a:buClr>
                <a:srgbClr val="1B9B91"/>
              </a:buClr>
              <a:buBlip>
                <a:blip r:embed="rId3"/>
              </a:buBlip>
            </a:pPr>
            <a:r>
              <a:rPr lang="en-US" sz="2600" dirty="0">
                <a:solidFill>
                  <a:prstClr val="black"/>
                </a:solidFill>
                <a:latin typeface="Atkinson Hyperlegible Bold" panose="020B0604020202020204" charset="0"/>
              </a:rPr>
              <a:t>Imprudent </a:t>
            </a:r>
            <a:r>
              <a:rPr lang="en-US" sz="2600" dirty="0">
                <a:solidFill>
                  <a:prstClr val="black"/>
                </a:solidFill>
                <a:latin typeface="Atkinson Hyperlegible" panose="020B0604020202020204" charset="0"/>
              </a:rPr>
              <a:t>to conclude that there is no suspected outbreak</a:t>
            </a:r>
          </a:p>
        </p:txBody>
      </p:sp>
      <p:pic>
        <p:nvPicPr>
          <p:cNvPr id="2" name="Picture 1">
            <a:extLst>
              <a:ext uri="{FF2B5EF4-FFF2-40B4-BE49-F238E27FC236}">
                <a16:creationId xmlns:a16="http://schemas.microsoft.com/office/drawing/2014/main" id="{0152E365-E810-7506-7A36-336A88EB7A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7868" y="-117759"/>
            <a:ext cx="3731075" cy="1755800"/>
          </a:xfrm>
          <a:prstGeom prst="rect">
            <a:avLst/>
          </a:prstGeom>
        </p:spPr>
      </p:pic>
      <p:pic>
        <p:nvPicPr>
          <p:cNvPr id="11" name="Picture 10">
            <a:extLst>
              <a:ext uri="{FF2B5EF4-FFF2-40B4-BE49-F238E27FC236}">
                <a16:creationId xmlns:a16="http://schemas.microsoft.com/office/drawing/2014/main" id="{2FAB2C47-D01E-4C7C-6EF5-4A96D2DC02F0}"/>
              </a:ext>
            </a:extLst>
          </p:cNvPr>
          <p:cNvPicPr>
            <a:picLocks noChangeAspect="1"/>
          </p:cNvPicPr>
          <p:nvPr/>
        </p:nvPicPr>
        <p:blipFill>
          <a:blip r:embed="rId6"/>
          <a:stretch>
            <a:fillRect/>
          </a:stretch>
        </p:blipFill>
        <p:spPr>
          <a:xfrm>
            <a:off x="1103255" y="3468916"/>
            <a:ext cx="2400300" cy="2219325"/>
          </a:xfrm>
          <a:prstGeom prst="rect">
            <a:avLst/>
          </a:prstGeom>
        </p:spPr>
      </p:pic>
      <p:sp>
        <p:nvSpPr>
          <p:cNvPr id="6" name="Slide Number Placeholder 5">
            <a:extLst>
              <a:ext uri="{FF2B5EF4-FFF2-40B4-BE49-F238E27FC236}">
                <a16:creationId xmlns:a16="http://schemas.microsoft.com/office/drawing/2014/main" id="{63B6CD59-1B09-01D0-AD7D-11E9A7B04132}"/>
              </a:ext>
            </a:extLst>
          </p:cNvPr>
          <p:cNvSpPr>
            <a:spLocks noGrp="1"/>
          </p:cNvSpPr>
          <p:nvPr>
            <p:ph type="sldNum" sz="quarter" idx="12"/>
          </p:nvPr>
        </p:nvSpPr>
        <p:spPr>
          <a:xfrm>
            <a:off x="15395350" y="9562271"/>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2388634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365613" y="9456256"/>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grpSp>
        <p:nvGrpSpPr>
          <p:cNvPr id="7" name="Group 6">
            <a:extLst>
              <a:ext uri="{FF2B5EF4-FFF2-40B4-BE49-F238E27FC236}">
                <a16:creationId xmlns:a16="http://schemas.microsoft.com/office/drawing/2014/main" id="{B5ABFE66-C131-8B59-B78B-30CBEFFC2403}"/>
              </a:ext>
            </a:extLst>
          </p:cNvPr>
          <p:cNvGrpSpPr/>
          <p:nvPr/>
        </p:nvGrpSpPr>
        <p:grpSpPr>
          <a:xfrm>
            <a:off x="2663183" y="4704569"/>
            <a:ext cx="6373994" cy="1952966"/>
            <a:chOff x="2663183" y="4704569"/>
            <a:chExt cx="6373994" cy="1952966"/>
          </a:xfrm>
        </p:grpSpPr>
        <p:sp>
          <p:nvSpPr>
            <p:cNvPr id="16" name="Rectangle 15">
              <a:extLst>
                <a:ext uri="{FF2B5EF4-FFF2-40B4-BE49-F238E27FC236}">
                  <a16:creationId xmlns:a16="http://schemas.microsoft.com/office/drawing/2014/main" id="{90E21344-BB35-33BB-0E4B-E49C2EB06E60}"/>
                </a:ext>
              </a:extLst>
            </p:cNvPr>
            <p:cNvSpPr/>
            <p:nvPr/>
          </p:nvSpPr>
          <p:spPr>
            <a:xfrm>
              <a:off x="2721530" y="4704569"/>
              <a:ext cx="6315647" cy="1952966"/>
            </a:xfrm>
            <a:prstGeom prst="rect">
              <a:avLst/>
            </a:prstGeom>
            <a:solidFill>
              <a:srgbClr val="E4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C659E392-B54E-FE06-5634-93D91729AEB6}"/>
                </a:ext>
              </a:extLst>
            </p:cNvPr>
            <p:cNvSpPr txBox="1"/>
            <p:nvPr/>
          </p:nvSpPr>
          <p:spPr>
            <a:xfrm>
              <a:off x="2663183" y="4805181"/>
              <a:ext cx="6315647" cy="1340752"/>
            </a:xfrm>
            <a:prstGeom prst="rect">
              <a:avLst/>
            </a:prstGeom>
            <a:noFill/>
          </p:spPr>
          <p:txBody>
            <a:bodyPr wrap="square">
              <a:spAutoFit/>
            </a:bodyPr>
            <a:lstStyle/>
            <a:p>
              <a:pPr marR="0" lvl="0" indent="0" algn="ctr" fontAlgn="auto">
                <a:lnSpc>
                  <a:spcPct val="115000"/>
                </a:lnSpc>
                <a:spcBef>
                  <a:spcPts val="0"/>
                </a:spcBef>
                <a:spcAft>
                  <a:spcPts val="2400"/>
                </a:spcAft>
                <a:buClrTx/>
                <a:buSzTx/>
                <a:buFontTx/>
                <a:buNone/>
                <a:tabLst/>
                <a:defRPr/>
              </a:pPr>
              <a:r>
                <a:rPr lang="en-GB" sz="2800" b="1" dirty="0">
                  <a:solidFill>
                    <a:srgbClr val="009999"/>
                  </a:solidFill>
                  <a:latin typeface="Congenial" panose="02000503040000020004" pitchFamily="2" charset="0"/>
                  <a:cs typeface="Cavolini" panose="03000502040302020204" pitchFamily="66" charset="0"/>
                </a:rPr>
                <a:t>Case </a:t>
              </a:r>
              <a:r>
                <a:rPr lang="fr-FR" sz="2800" b="1" dirty="0">
                  <a:solidFill>
                    <a:srgbClr val="009999"/>
                  </a:solidFill>
                  <a:latin typeface="Congenial" panose="02000503040000020004" pitchFamily="2" charset="0"/>
                  <a:cs typeface="Cavolini" panose="03000502040302020204" pitchFamily="66" charset="0"/>
                </a:rPr>
                <a:t>A</a:t>
              </a:r>
              <a:endParaRPr lang="en-US" sz="2800" b="1" dirty="0">
                <a:solidFill>
                  <a:srgbClr val="009999"/>
                </a:solidFill>
                <a:latin typeface="Congenial" panose="02000503040000020004" pitchFamily="2" charset="0"/>
                <a:cs typeface="Cavolini" panose="03000502040302020204" pitchFamily="66" charset="0"/>
              </a:endParaRPr>
            </a:p>
            <a:p>
              <a:pPr marL="1371600" lvl="2" indent="-457200">
                <a:lnSpc>
                  <a:spcPct val="115000"/>
                </a:lnSpc>
                <a:buClr>
                  <a:srgbClr val="009999"/>
                </a:buClr>
                <a:buFont typeface="Arial" panose="020B0604020202020204" pitchFamily="34" charset="0"/>
                <a:buChar char="•"/>
                <a:defRPr/>
              </a:pPr>
              <a:r>
                <a:rPr kumimoji="0" lang="fr-FR" sz="2600" b="0" i="0" u="none" strike="noStrike" kern="1200" cap="none" spc="0" normalizeH="0" baseline="0" noProof="0" dirty="0">
                  <a:ln>
                    <a:noFill/>
                  </a:ln>
                  <a:solidFill>
                    <a:prstClr val="black"/>
                  </a:solidFill>
                  <a:effectLst/>
                  <a:uLnTx/>
                  <a:uFillTx/>
                  <a:latin typeface="Congenial" panose="02000503040000020004" pitchFamily="2" charset="0"/>
                </a:rPr>
                <a:t>6 years </a:t>
              </a:r>
              <a:r>
                <a:rPr kumimoji="0" lang="fr-FR" sz="2600" b="0" i="0" u="none" strike="noStrike" kern="1200" cap="none" spc="0" normalizeH="0" baseline="0" noProof="0" dirty="0" err="1">
                  <a:ln>
                    <a:noFill/>
                  </a:ln>
                  <a:solidFill>
                    <a:prstClr val="black"/>
                  </a:solidFill>
                  <a:effectLst/>
                  <a:uLnTx/>
                  <a:uFillTx/>
                  <a:latin typeface="Congenial" panose="02000503040000020004" pitchFamily="2" charset="0"/>
                </a:rPr>
                <a:t>old</a:t>
              </a:r>
              <a:endParaRPr kumimoji="0" lang="fr-FR" sz="2600" b="0" i="0" u="none" strike="noStrike" kern="1200" cap="none" spc="0" normalizeH="0" baseline="0" noProof="0" dirty="0">
                <a:ln>
                  <a:noFill/>
                </a:ln>
                <a:solidFill>
                  <a:prstClr val="black"/>
                </a:solidFill>
                <a:effectLst/>
                <a:uLnTx/>
                <a:uFillTx/>
                <a:latin typeface="Congenial" panose="02000503040000020004" pitchFamily="2" charset="0"/>
              </a:endParaRPr>
            </a:p>
          </p:txBody>
        </p:sp>
      </p:grpSp>
      <p:sp>
        <p:nvSpPr>
          <p:cNvPr id="20" name="TextBox 19">
            <a:extLst>
              <a:ext uri="{FF2B5EF4-FFF2-40B4-BE49-F238E27FC236}">
                <a16:creationId xmlns:a16="http://schemas.microsoft.com/office/drawing/2014/main" id="{8247497A-E45D-65B3-5968-77A11E228BB0}"/>
              </a:ext>
            </a:extLst>
          </p:cNvPr>
          <p:cNvSpPr txBox="1"/>
          <p:nvPr/>
        </p:nvSpPr>
        <p:spPr>
          <a:xfrm>
            <a:off x="2721530" y="3879609"/>
            <a:ext cx="1274723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Additional information</a:t>
            </a:r>
          </a:p>
        </p:txBody>
      </p:sp>
      <p:grpSp>
        <p:nvGrpSpPr>
          <p:cNvPr id="8" name="Group 7">
            <a:extLst>
              <a:ext uri="{FF2B5EF4-FFF2-40B4-BE49-F238E27FC236}">
                <a16:creationId xmlns:a16="http://schemas.microsoft.com/office/drawing/2014/main" id="{1452EF4D-DF04-678E-5A2F-1B4C813E95E8}"/>
              </a:ext>
            </a:extLst>
          </p:cNvPr>
          <p:cNvGrpSpPr/>
          <p:nvPr/>
        </p:nvGrpSpPr>
        <p:grpSpPr>
          <a:xfrm>
            <a:off x="9269812" y="4681355"/>
            <a:ext cx="6315647" cy="1999032"/>
            <a:chOff x="9269812" y="4681355"/>
            <a:chExt cx="6315647" cy="1999032"/>
          </a:xfrm>
        </p:grpSpPr>
        <p:sp>
          <p:nvSpPr>
            <p:cNvPr id="21" name="Rectangle 20">
              <a:extLst>
                <a:ext uri="{FF2B5EF4-FFF2-40B4-BE49-F238E27FC236}">
                  <a16:creationId xmlns:a16="http://schemas.microsoft.com/office/drawing/2014/main" id="{BCE36AB5-C0DA-A4BF-AD7D-C958B6DE0B43}"/>
                </a:ext>
              </a:extLst>
            </p:cNvPr>
            <p:cNvSpPr/>
            <p:nvPr/>
          </p:nvSpPr>
          <p:spPr>
            <a:xfrm>
              <a:off x="9269812" y="4681355"/>
              <a:ext cx="6315647" cy="1999032"/>
            </a:xfrm>
            <a:prstGeom prst="rect">
              <a:avLst/>
            </a:prstGeom>
            <a:solidFill>
              <a:srgbClr val="E4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3A5E791F-71AA-7E93-CB0D-00E25F3B9F98}"/>
                </a:ext>
              </a:extLst>
            </p:cNvPr>
            <p:cNvSpPr txBox="1"/>
            <p:nvPr/>
          </p:nvSpPr>
          <p:spPr>
            <a:xfrm>
              <a:off x="9269812" y="4815845"/>
              <a:ext cx="6198952" cy="1742978"/>
            </a:xfrm>
            <a:prstGeom prst="rect">
              <a:avLst/>
            </a:prstGeom>
            <a:noFill/>
          </p:spPr>
          <p:txBody>
            <a:bodyPr wrap="square">
              <a:spAutoFit/>
            </a:bodyPr>
            <a:lstStyle/>
            <a:p>
              <a:pPr algn="ctr">
                <a:lnSpc>
                  <a:spcPct val="115000"/>
                </a:lnSpc>
                <a:spcAft>
                  <a:spcPts val="2400"/>
                </a:spcAft>
                <a:defRPr/>
              </a:pPr>
              <a:r>
                <a:rPr lang="en-GB" sz="2800" b="1" dirty="0">
                  <a:solidFill>
                    <a:srgbClr val="009999"/>
                  </a:solidFill>
                  <a:latin typeface="Congenial" panose="02000503040000020004" pitchFamily="2" charset="0"/>
                  <a:cs typeface="Cavolini" panose="03000502040302020204" pitchFamily="66" charset="0"/>
                </a:rPr>
                <a:t>Case </a:t>
              </a:r>
              <a:r>
                <a:rPr lang="fr-FR" sz="2800" b="1" dirty="0">
                  <a:solidFill>
                    <a:srgbClr val="009999"/>
                  </a:solidFill>
                  <a:latin typeface="Congenial" panose="02000503040000020004" pitchFamily="2" charset="0"/>
                  <a:cs typeface="Cavolini" panose="03000502040302020204" pitchFamily="66" charset="0"/>
                </a:rPr>
                <a:t>B</a:t>
              </a:r>
              <a:endParaRPr lang="en-US" sz="2800" b="1" dirty="0">
                <a:solidFill>
                  <a:srgbClr val="009999"/>
                </a:solidFill>
                <a:latin typeface="Congenial" panose="02000503040000020004" pitchFamily="2" charset="0"/>
                <a:cs typeface="Cavolini" panose="03000502040302020204" pitchFamily="66" charset="0"/>
              </a:endParaRPr>
            </a:p>
            <a:p>
              <a:pPr marL="914400" lvl="1" indent="-457200">
                <a:lnSpc>
                  <a:spcPct val="115000"/>
                </a:lnSpc>
                <a:buClr>
                  <a:srgbClr val="009999"/>
                </a:buClr>
                <a:buFont typeface="Arial" panose="020B0604020202020204" pitchFamily="34" charset="0"/>
                <a:buChar char="•"/>
                <a:defRPr/>
              </a:pPr>
              <a:r>
                <a:rPr lang="fr-FR" sz="2500" dirty="0" err="1">
                  <a:solidFill>
                    <a:prstClr val="black"/>
                  </a:solidFill>
                  <a:latin typeface="Congenial" panose="02000503040000020004" pitchFamily="2" charset="0"/>
                </a:rPr>
                <a:t>Respiratory</a:t>
              </a:r>
              <a:r>
                <a:rPr lang="fr-FR" sz="2500" dirty="0">
                  <a:solidFill>
                    <a:prstClr val="black"/>
                  </a:solidFill>
                  <a:latin typeface="Congenial" panose="02000503040000020004" pitchFamily="2" charset="0"/>
                </a:rPr>
                <a:t> </a:t>
              </a:r>
              <a:r>
                <a:rPr lang="fr-FR" sz="2500" dirty="0" err="1">
                  <a:solidFill>
                    <a:prstClr val="black"/>
                  </a:solidFill>
                  <a:latin typeface="Congenial" panose="02000503040000020004" pitchFamily="2" charset="0"/>
                </a:rPr>
                <a:t>distres</a:t>
              </a:r>
              <a:r>
                <a:rPr lang="en-GB" sz="2500" dirty="0">
                  <a:solidFill>
                    <a:prstClr val="black"/>
                  </a:solidFill>
                  <a:latin typeface="Congenial" panose="02000503040000020004" pitchFamily="2" charset="0"/>
                </a:rPr>
                <a:t>s at admission</a:t>
              </a:r>
            </a:p>
            <a:p>
              <a:pPr marL="0" marR="0" lvl="0" indent="0" algn="l" defTabSz="914400" rtl="0" eaLnBrk="1" fontAlgn="auto" latinLnBrk="0" hangingPunct="1">
                <a:lnSpc>
                  <a:spcPct val="115000"/>
                </a:lnSpc>
                <a:spcBef>
                  <a:spcPts val="0"/>
                </a:spcBef>
                <a:spcAft>
                  <a:spcPts val="0"/>
                </a:spcAft>
                <a:buClr>
                  <a:srgbClr val="C96009"/>
                </a:buClr>
                <a:buSzTx/>
                <a:buFontTx/>
                <a:buNone/>
                <a:tabLst/>
                <a:defRPr/>
              </a:pPr>
              <a:endParaRPr kumimoji="0" lang="fr-FR" sz="24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sp>
        <p:nvSpPr>
          <p:cNvPr id="3" name="TextBox 15">
            <a:extLst>
              <a:ext uri="{FF2B5EF4-FFF2-40B4-BE49-F238E27FC236}">
                <a16:creationId xmlns:a16="http://schemas.microsoft.com/office/drawing/2014/main" id="{A37547B4-CD59-2433-5C2F-758866DD4AC4}"/>
              </a:ext>
            </a:extLst>
          </p:cNvPr>
          <p:cNvSpPr txBox="1"/>
          <p:nvPr/>
        </p:nvSpPr>
        <p:spPr>
          <a:xfrm>
            <a:off x="10365613" y="9456256"/>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grpSp>
        <p:nvGrpSpPr>
          <p:cNvPr id="9" name="Group 8">
            <a:extLst>
              <a:ext uri="{FF2B5EF4-FFF2-40B4-BE49-F238E27FC236}">
                <a16:creationId xmlns:a16="http://schemas.microsoft.com/office/drawing/2014/main" id="{3951A820-33BE-220E-1372-931A2DBDFAD0}"/>
              </a:ext>
            </a:extLst>
          </p:cNvPr>
          <p:cNvGrpSpPr/>
          <p:nvPr/>
        </p:nvGrpSpPr>
        <p:grpSpPr>
          <a:xfrm>
            <a:off x="4942837" y="7482560"/>
            <a:ext cx="10820751" cy="1852132"/>
            <a:chOff x="4942837" y="7482560"/>
            <a:chExt cx="10820751" cy="1852132"/>
          </a:xfrm>
        </p:grpSpPr>
        <p:sp>
          <p:nvSpPr>
            <p:cNvPr id="10" name="Rectangle: Rounded Corners 9">
              <a:extLst>
                <a:ext uri="{FF2B5EF4-FFF2-40B4-BE49-F238E27FC236}">
                  <a16:creationId xmlns:a16="http://schemas.microsoft.com/office/drawing/2014/main" id="{052219DF-3108-70FA-231F-BB0F88B78668}"/>
                </a:ext>
              </a:extLst>
            </p:cNvPr>
            <p:cNvSpPr/>
            <p:nvPr/>
          </p:nvSpPr>
          <p:spPr>
            <a:xfrm>
              <a:off x="4942837" y="7482560"/>
              <a:ext cx="10662302" cy="185213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94C135-CC6C-3D26-7E59-09D2097E2B48}"/>
                </a:ext>
              </a:extLst>
            </p:cNvPr>
            <p:cNvSpPr txBox="1"/>
            <p:nvPr/>
          </p:nvSpPr>
          <p:spPr>
            <a:xfrm>
              <a:off x="5101285" y="7893100"/>
              <a:ext cx="10662303" cy="1031051"/>
            </a:xfrm>
            <a:prstGeom prst="rect">
              <a:avLst/>
            </a:prstGeom>
            <a:noFill/>
            <a:ln>
              <a:noFill/>
            </a:ln>
          </p:spPr>
          <p:txBody>
            <a:bodyPr wrap="square" rtlCol="0">
              <a:spAutoFit/>
            </a:bodyPr>
            <a:lstStyle/>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Is there a verified suspected cholera outbreak?</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are your key messages to the reporting focal point? </a:t>
              </a:r>
            </a:p>
          </p:txBody>
        </p:sp>
      </p:grpSp>
      <p:pic>
        <p:nvPicPr>
          <p:cNvPr id="11" name="Picture 10">
            <a:extLst>
              <a:ext uri="{FF2B5EF4-FFF2-40B4-BE49-F238E27FC236}">
                <a16:creationId xmlns:a16="http://schemas.microsoft.com/office/drawing/2014/main" id="{EBAEFE48-0D75-AC09-C7A2-4049110CCB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416" y="216130"/>
            <a:ext cx="3831631" cy="1852132"/>
          </a:xfrm>
          <a:prstGeom prst="rect">
            <a:avLst/>
          </a:prstGeom>
        </p:spPr>
      </p:pic>
      <p:pic>
        <p:nvPicPr>
          <p:cNvPr id="13" name="Picture 12">
            <a:extLst>
              <a:ext uri="{FF2B5EF4-FFF2-40B4-BE49-F238E27FC236}">
                <a16:creationId xmlns:a16="http://schemas.microsoft.com/office/drawing/2014/main" id="{2B8E3EA3-F792-B008-1C65-CF85FF7884C1}"/>
              </a:ext>
            </a:extLst>
          </p:cNvPr>
          <p:cNvPicPr>
            <a:picLocks noChangeAspect="1"/>
          </p:cNvPicPr>
          <p:nvPr/>
        </p:nvPicPr>
        <p:blipFill>
          <a:blip r:embed="rId4"/>
          <a:stretch>
            <a:fillRect/>
          </a:stretch>
        </p:blipFill>
        <p:spPr>
          <a:xfrm>
            <a:off x="5101285" y="543596"/>
            <a:ext cx="10668000" cy="1272126"/>
          </a:xfrm>
          <a:prstGeom prst="rect">
            <a:avLst/>
          </a:prstGeom>
        </p:spPr>
      </p:pic>
      <p:sp>
        <p:nvSpPr>
          <p:cNvPr id="14" name="TextBox 13">
            <a:extLst>
              <a:ext uri="{FF2B5EF4-FFF2-40B4-BE49-F238E27FC236}">
                <a16:creationId xmlns:a16="http://schemas.microsoft.com/office/drawing/2014/main" id="{997C58A7-5BC1-F629-3FFA-DADBD4003BC0}"/>
              </a:ext>
            </a:extLst>
          </p:cNvPr>
          <p:cNvSpPr txBox="1"/>
          <p:nvPr/>
        </p:nvSpPr>
        <p:spPr>
          <a:xfrm>
            <a:off x="4686300" y="937704"/>
            <a:ext cx="10668000" cy="523220"/>
          </a:xfrm>
          <a:prstGeom prst="rect">
            <a:avLst/>
          </a:prstGeom>
          <a:noFill/>
        </p:spPr>
        <p:txBody>
          <a:bodyPr wrap="square">
            <a:spAutoFit/>
          </a:bodyPr>
          <a:lstStyle/>
          <a:p>
            <a:pPr algn="ctr">
              <a:spcAft>
                <a:spcPts val="600"/>
              </a:spcAft>
              <a:defRPr/>
            </a:pPr>
            <a:r>
              <a:rPr lang="en-GB" sz="2800" b="1" dirty="0">
                <a:solidFill>
                  <a:schemeClr val="bg1"/>
                </a:solidFill>
                <a:latin typeface="Cavolini" panose="03000502040302020204" pitchFamily="66" charset="0"/>
                <a:cs typeface="Cavolini" panose="03000502040302020204" pitchFamily="66" charset="0"/>
              </a:rPr>
              <a:t>Continuation of scenario</a:t>
            </a:r>
          </a:p>
        </p:txBody>
      </p:sp>
      <p:pic>
        <p:nvPicPr>
          <p:cNvPr id="18" name="Picture 17">
            <a:extLst>
              <a:ext uri="{FF2B5EF4-FFF2-40B4-BE49-F238E27FC236}">
                <a16:creationId xmlns:a16="http://schemas.microsoft.com/office/drawing/2014/main" id="{9A943304-DAFE-CE7B-F189-670FBB67D1FB}"/>
              </a:ext>
            </a:extLst>
          </p:cNvPr>
          <p:cNvPicPr>
            <a:picLocks noChangeAspect="1"/>
          </p:cNvPicPr>
          <p:nvPr/>
        </p:nvPicPr>
        <p:blipFill>
          <a:blip r:embed="rId5"/>
          <a:stretch>
            <a:fillRect/>
          </a:stretch>
        </p:blipFill>
        <p:spPr>
          <a:xfrm>
            <a:off x="2663183" y="7311610"/>
            <a:ext cx="2279653" cy="2194032"/>
          </a:xfrm>
          <a:prstGeom prst="rect">
            <a:avLst/>
          </a:prstGeom>
        </p:spPr>
      </p:pic>
      <p:grpSp>
        <p:nvGrpSpPr>
          <p:cNvPr id="5" name="Group 4">
            <a:extLst>
              <a:ext uri="{FF2B5EF4-FFF2-40B4-BE49-F238E27FC236}">
                <a16:creationId xmlns:a16="http://schemas.microsoft.com/office/drawing/2014/main" id="{986F3A15-7526-836E-3E3C-221209C91817}"/>
              </a:ext>
            </a:extLst>
          </p:cNvPr>
          <p:cNvGrpSpPr/>
          <p:nvPr/>
        </p:nvGrpSpPr>
        <p:grpSpPr>
          <a:xfrm>
            <a:off x="2741209" y="2528666"/>
            <a:ext cx="13211010" cy="981722"/>
            <a:chOff x="2741209" y="2528666"/>
            <a:chExt cx="13211010" cy="981722"/>
          </a:xfrm>
        </p:grpSpPr>
        <p:sp>
          <p:nvSpPr>
            <p:cNvPr id="24" name="TextBox 23">
              <a:extLst>
                <a:ext uri="{FF2B5EF4-FFF2-40B4-BE49-F238E27FC236}">
                  <a16:creationId xmlns:a16="http://schemas.microsoft.com/office/drawing/2014/main" id="{0920DA57-DB63-C7F5-93B2-3C2F948F0EDE}"/>
                </a:ext>
              </a:extLst>
            </p:cNvPr>
            <p:cNvSpPr txBox="1"/>
            <p:nvPr/>
          </p:nvSpPr>
          <p:spPr>
            <a:xfrm>
              <a:off x="2741209" y="2747152"/>
              <a:ext cx="13211010" cy="549766"/>
            </a:xfrm>
            <a:prstGeom prst="rect">
              <a:avLst/>
            </a:prstGeom>
            <a:noFill/>
          </p:spPr>
          <p:txBody>
            <a:bodyPr wrap="square">
              <a:spAutoFit/>
            </a:bodyPr>
            <a:lstStyle/>
            <a:p>
              <a:pPr marL="1165860" marR="0" lvl="0" algn="l" defTabSz="914400" rtl="0" eaLnBrk="1" fontAlgn="auto" latinLnBrk="0" hangingPunct="1">
                <a:lnSpc>
                  <a:spcPct val="115000"/>
                </a:lnSpc>
                <a:spcBef>
                  <a:spcPts val="0"/>
                </a:spcBef>
                <a:spcAft>
                  <a:spcPts val="0"/>
                </a:spcAft>
                <a:buClr>
                  <a:srgbClr val="009999"/>
                </a:buClr>
                <a:buSzTx/>
                <a:tabLst/>
                <a:defRPr/>
              </a:pPr>
              <a:r>
                <a:rPr kumimoji="0" lang="en-GB"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hospital reporting focal point provided additional information</a:t>
              </a:r>
            </a:p>
          </p:txBody>
        </p:sp>
        <p:sp>
          <p:nvSpPr>
            <p:cNvPr id="19" name="Rectangle 18">
              <a:extLst>
                <a:ext uri="{FF2B5EF4-FFF2-40B4-BE49-F238E27FC236}">
                  <a16:creationId xmlns:a16="http://schemas.microsoft.com/office/drawing/2014/main" id="{F3C92BBC-5D2D-3CBB-9135-8893A7D1832E}"/>
                </a:ext>
              </a:extLst>
            </p:cNvPr>
            <p:cNvSpPr/>
            <p:nvPr/>
          </p:nvSpPr>
          <p:spPr>
            <a:xfrm>
              <a:off x="3425380" y="2528666"/>
              <a:ext cx="377630" cy="981722"/>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E47303C3-CB6C-FF9F-BADC-E6455B5CBA46}"/>
              </a:ext>
            </a:extLst>
          </p:cNvPr>
          <p:cNvSpPr>
            <a:spLocks noGrp="1"/>
          </p:cNvSpPr>
          <p:nvPr>
            <p:ph type="sldNum" sz="quarter" idx="12"/>
          </p:nvPr>
        </p:nvSpPr>
        <p:spPr>
          <a:xfrm>
            <a:off x="15468764" y="9546777"/>
            <a:ext cx="2133600" cy="365125"/>
          </a:xfrm>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272508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59455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A7AABB6-F03E-6372-D287-98847940B2FD}"/>
              </a:ext>
            </a:extLst>
          </p:cNvPr>
          <p:cNvSpPr txBox="1"/>
          <p:nvPr/>
        </p:nvSpPr>
        <p:spPr>
          <a:xfrm>
            <a:off x="1572794" y="2231979"/>
            <a:ext cx="16056814"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Is there a verified suspected cholera outbreak?</a:t>
            </a: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12C1205-0E4C-BDE0-F9DB-9E5C56DA43FB}"/>
              </a:ext>
            </a:extLst>
          </p:cNvPr>
          <p:cNvSpPr txBox="1"/>
          <p:nvPr/>
        </p:nvSpPr>
        <p:spPr>
          <a:xfrm>
            <a:off x="1705185" y="4177382"/>
            <a:ext cx="9429181" cy="11233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1B9B91"/>
              </a:buClr>
              <a:buSzTx/>
              <a:buFont typeface="Arial" panose="020B0604020202020204" pitchFamily="34" charset="0"/>
              <a:buChar char="•"/>
              <a:tabLst/>
              <a:defRPr/>
            </a:pPr>
            <a:r>
              <a:rPr lang="en-US" sz="2600" dirty="0">
                <a:solidFill>
                  <a:prstClr val="black"/>
                </a:solidFill>
                <a:latin typeface="Atkinson Hyperlegible" panose="020B0604020202020204" charset="0"/>
              </a:rPr>
              <a:t>Case A is ≥ 2-year-old</a:t>
            </a:r>
          </a:p>
          <a:p>
            <a:pPr marL="457200" marR="0" lvl="0" indent="-457200" algn="l" defTabSz="914400" rtl="0" eaLnBrk="1" fontAlgn="auto" latinLnBrk="0" hangingPunct="1">
              <a:lnSpc>
                <a:spcPct val="100000"/>
              </a:lnSpc>
              <a:spcBef>
                <a:spcPts val="0"/>
              </a:spcBef>
              <a:spcAft>
                <a:spcPts val="1800"/>
              </a:spcAft>
              <a:buClr>
                <a:srgbClr val="1B9B91"/>
              </a:buClr>
              <a:buSzTx/>
              <a:buFont typeface="Arial" panose="020B0604020202020204" pitchFamily="34" charset="0"/>
              <a:buChar char="•"/>
              <a:tabLst/>
              <a:defRPr/>
            </a:pPr>
            <a:r>
              <a:rPr lang="en-US" sz="2600" dirty="0">
                <a:solidFill>
                  <a:prstClr val="black"/>
                </a:solidFill>
                <a:latin typeface="Atkinson Hyperlegible" panose="020B0604020202020204" charset="0"/>
              </a:rPr>
              <a:t>Case B had one danger sign indicating severe dehydration</a:t>
            </a:r>
          </a:p>
        </p:txBody>
      </p:sp>
      <p:pic>
        <p:nvPicPr>
          <p:cNvPr id="7" name="Picture 6">
            <a:extLst>
              <a:ext uri="{FF2B5EF4-FFF2-40B4-BE49-F238E27FC236}">
                <a16:creationId xmlns:a16="http://schemas.microsoft.com/office/drawing/2014/main" id="{F049F855-A539-5CEC-687C-E82C4354B7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868" y="-117759"/>
            <a:ext cx="3731075" cy="1755800"/>
          </a:xfrm>
          <a:prstGeom prst="rect">
            <a:avLst/>
          </a:prstGeom>
        </p:spPr>
      </p:pic>
      <p:grpSp>
        <p:nvGrpSpPr>
          <p:cNvPr id="18" name="Group 17">
            <a:extLst>
              <a:ext uri="{FF2B5EF4-FFF2-40B4-BE49-F238E27FC236}">
                <a16:creationId xmlns:a16="http://schemas.microsoft.com/office/drawing/2014/main" id="{7E49D3BD-A419-8674-4773-CC1CB8974F77}"/>
              </a:ext>
            </a:extLst>
          </p:cNvPr>
          <p:cNvGrpSpPr/>
          <p:nvPr/>
        </p:nvGrpSpPr>
        <p:grpSpPr>
          <a:xfrm>
            <a:off x="11705557" y="3056701"/>
            <a:ext cx="5630564" cy="4834482"/>
            <a:chOff x="11384715" y="2322656"/>
            <a:chExt cx="5630564" cy="4628897"/>
          </a:xfrm>
        </p:grpSpPr>
        <p:sp>
          <p:nvSpPr>
            <p:cNvPr id="8" name="Freeform 11">
              <a:extLst>
                <a:ext uri="{FF2B5EF4-FFF2-40B4-BE49-F238E27FC236}">
                  <a16:creationId xmlns:a16="http://schemas.microsoft.com/office/drawing/2014/main" id="{CB773E65-1218-6C92-07F9-B7FEA02CB736}"/>
                </a:ext>
              </a:extLst>
            </p:cNvPr>
            <p:cNvSpPr>
              <a:spLocks/>
            </p:cNvSpPr>
            <p:nvPr/>
          </p:nvSpPr>
          <p:spPr bwMode="auto">
            <a:xfrm>
              <a:off x="12147418" y="5072073"/>
              <a:ext cx="158164" cy="195605"/>
            </a:xfrm>
            <a:custGeom>
              <a:avLst/>
              <a:gdLst>
                <a:gd name="T0" fmla="+- 0 3109 3050"/>
                <a:gd name="T1" fmla="*/ T0 w 249"/>
                <a:gd name="T2" fmla="+- 0 1785 1477"/>
                <a:gd name="T3" fmla="*/ 1785 h 308"/>
                <a:gd name="T4" fmla="+- 0 3050 3050"/>
                <a:gd name="T5" fmla="*/ T4 w 249"/>
                <a:gd name="T6" fmla="+- 0 1743 1477"/>
                <a:gd name="T7" fmla="*/ 1743 h 308"/>
                <a:gd name="T8" fmla="+- 0 3241 3050"/>
                <a:gd name="T9" fmla="*/ T8 w 249"/>
                <a:gd name="T10" fmla="+- 0 1477 1477"/>
                <a:gd name="T11" fmla="*/ 1477 h 308"/>
                <a:gd name="T12" fmla="+- 0 3299 3050"/>
                <a:gd name="T13" fmla="*/ T12 w 249"/>
                <a:gd name="T14" fmla="+- 0 1519 1477"/>
                <a:gd name="T15" fmla="*/ 1519 h 308"/>
                <a:gd name="T16" fmla="+- 0 3109 3050"/>
                <a:gd name="T17" fmla="*/ T16 w 249"/>
                <a:gd name="T18" fmla="+- 0 1785 1477"/>
                <a:gd name="T19" fmla="*/ 1785 h 308"/>
              </a:gdLst>
              <a:ahLst/>
              <a:cxnLst>
                <a:cxn ang="0">
                  <a:pos x="T1" y="T3"/>
                </a:cxn>
                <a:cxn ang="0">
                  <a:pos x="T5" y="T7"/>
                </a:cxn>
                <a:cxn ang="0">
                  <a:pos x="T9" y="T11"/>
                </a:cxn>
                <a:cxn ang="0">
                  <a:pos x="T13" y="T15"/>
                </a:cxn>
                <a:cxn ang="0">
                  <a:pos x="T17" y="T19"/>
                </a:cxn>
              </a:cxnLst>
              <a:rect l="0" t="0" r="r" b="b"/>
              <a:pathLst>
                <a:path w="249" h="308">
                  <a:moveTo>
                    <a:pt x="59" y="308"/>
                  </a:moveTo>
                  <a:lnTo>
                    <a:pt x="0" y="266"/>
                  </a:lnTo>
                  <a:lnTo>
                    <a:pt x="191" y="0"/>
                  </a:lnTo>
                  <a:lnTo>
                    <a:pt x="249" y="42"/>
                  </a:lnTo>
                  <a:lnTo>
                    <a:pt x="59" y="308"/>
                  </a:lnTo>
                  <a:close/>
                </a:path>
              </a:pathLst>
            </a:custGeom>
            <a:solidFill>
              <a:srgbClr val="FEF7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WordArt 2">
              <a:extLst>
                <a:ext uri="{FF2B5EF4-FFF2-40B4-BE49-F238E27FC236}">
                  <a16:creationId xmlns:a16="http://schemas.microsoft.com/office/drawing/2014/main" id="{012DB959-935E-745C-03F8-CE85B498BDC3}"/>
                </a:ext>
              </a:extLst>
            </p:cNvPr>
            <p:cNvSpPr>
              <a:spLocks noChangeArrowheads="1" noChangeShapeType="1" noTextEdit="1"/>
            </p:cNvSpPr>
            <p:nvPr/>
          </p:nvSpPr>
          <p:spPr bwMode="auto">
            <a:xfrm rot="1800000">
              <a:off x="12732928" y="3559244"/>
              <a:ext cx="11112" cy="28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fr-FR" sz="200" b="1" kern="10" spc="0">
                  <a:ln>
                    <a:noFill/>
                  </a:ln>
                  <a:solidFill>
                    <a:srgbClr val="000000"/>
                  </a:solidFill>
                  <a:latin typeface="Trebuchet MS" panose="020B0603020202020204" pitchFamily="34" charset="0"/>
                </a:rPr>
                <a:t>T</a:t>
              </a:r>
            </a:p>
          </p:txBody>
        </p:sp>
        <p:sp>
          <p:nvSpPr>
            <p:cNvPr id="10" name="Freeform 27">
              <a:extLst>
                <a:ext uri="{FF2B5EF4-FFF2-40B4-BE49-F238E27FC236}">
                  <a16:creationId xmlns:a16="http://schemas.microsoft.com/office/drawing/2014/main" id="{B376B338-13D4-8665-2FAB-09DE5758FED0}"/>
                </a:ext>
              </a:extLst>
            </p:cNvPr>
            <p:cNvSpPr>
              <a:spLocks/>
            </p:cNvSpPr>
            <p:nvPr/>
          </p:nvSpPr>
          <p:spPr bwMode="auto">
            <a:xfrm>
              <a:off x="11406775" y="2362534"/>
              <a:ext cx="5567069" cy="4589019"/>
            </a:xfrm>
            <a:custGeom>
              <a:avLst/>
              <a:gdLst>
                <a:gd name="T0" fmla="+- 0 4591 1931"/>
                <a:gd name="T1" fmla="*/ T0 w 3080"/>
                <a:gd name="T2" fmla="+- 0 3123 -245"/>
                <a:gd name="T3" fmla="*/ 3123 h 3368"/>
                <a:gd name="T4" fmla="+- 0 2350 1931"/>
                <a:gd name="T5" fmla="*/ T4 w 3080"/>
                <a:gd name="T6" fmla="+- 0 3123 -245"/>
                <a:gd name="T7" fmla="*/ 3123 h 3368"/>
                <a:gd name="T8" fmla="+- 0 2275 1931"/>
                <a:gd name="T9" fmla="*/ T8 w 3080"/>
                <a:gd name="T10" fmla="+- 0 3116 -245"/>
                <a:gd name="T11" fmla="*/ 3116 h 3368"/>
                <a:gd name="T12" fmla="+- 0 2204 1931"/>
                <a:gd name="T13" fmla="*/ T12 w 3080"/>
                <a:gd name="T14" fmla="+- 0 3097 -245"/>
                <a:gd name="T15" fmla="*/ 3097 h 3368"/>
                <a:gd name="T16" fmla="+- 0 2139 1931"/>
                <a:gd name="T17" fmla="*/ T16 w 3080"/>
                <a:gd name="T18" fmla="+- 0 3065 -245"/>
                <a:gd name="T19" fmla="*/ 3065 h 3368"/>
                <a:gd name="T20" fmla="+- 0 2080 1931"/>
                <a:gd name="T21" fmla="*/ T20 w 3080"/>
                <a:gd name="T22" fmla="+- 0 3024 -245"/>
                <a:gd name="T23" fmla="*/ 3024 h 3368"/>
                <a:gd name="T24" fmla="+- 0 2030 1931"/>
                <a:gd name="T25" fmla="*/ T24 w 3080"/>
                <a:gd name="T26" fmla="+- 0 2973 -245"/>
                <a:gd name="T27" fmla="*/ 2973 h 3368"/>
                <a:gd name="T28" fmla="+- 0 1988 1931"/>
                <a:gd name="T29" fmla="*/ T28 w 3080"/>
                <a:gd name="T30" fmla="+- 0 2915 -245"/>
                <a:gd name="T31" fmla="*/ 2915 h 3368"/>
                <a:gd name="T32" fmla="+- 0 1957 1931"/>
                <a:gd name="T33" fmla="*/ T32 w 3080"/>
                <a:gd name="T34" fmla="+- 0 2849 -245"/>
                <a:gd name="T35" fmla="*/ 2849 h 3368"/>
                <a:gd name="T36" fmla="+- 0 1938 1931"/>
                <a:gd name="T37" fmla="*/ T36 w 3080"/>
                <a:gd name="T38" fmla="+- 0 2778 -245"/>
                <a:gd name="T39" fmla="*/ 2778 h 3368"/>
                <a:gd name="T40" fmla="+- 0 1931 1931"/>
                <a:gd name="T41" fmla="*/ T40 w 3080"/>
                <a:gd name="T42" fmla="+- 0 2703 -245"/>
                <a:gd name="T43" fmla="*/ 2703 h 3368"/>
                <a:gd name="T44" fmla="+- 0 1931 1931"/>
                <a:gd name="T45" fmla="*/ T44 w 3080"/>
                <a:gd name="T46" fmla="+- 0 175 -245"/>
                <a:gd name="T47" fmla="*/ 175 h 3368"/>
                <a:gd name="T48" fmla="+- 0 1938 1931"/>
                <a:gd name="T49" fmla="*/ T48 w 3080"/>
                <a:gd name="T50" fmla="+- 0 99 -245"/>
                <a:gd name="T51" fmla="*/ 99 h 3368"/>
                <a:gd name="T52" fmla="+- 0 1957 1931"/>
                <a:gd name="T53" fmla="*/ T52 w 3080"/>
                <a:gd name="T54" fmla="+- 0 28 -245"/>
                <a:gd name="T55" fmla="*/ 28 h 3368"/>
                <a:gd name="T56" fmla="+- 0 1988 1931"/>
                <a:gd name="T57" fmla="*/ T56 w 3080"/>
                <a:gd name="T58" fmla="+- 0 -37 -245"/>
                <a:gd name="T59" fmla="*/ -37 h 3368"/>
                <a:gd name="T60" fmla="+- 0 2030 1931"/>
                <a:gd name="T61" fmla="*/ T60 w 3080"/>
                <a:gd name="T62" fmla="+- 0 -96 -245"/>
                <a:gd name="T63" fmla="*/ -96 h 3368"/>
                <a:gd name="T64" fmla="+- 0 2080 1931"/>
                <a:gd name="T65" fmla="*/ T64 w 3080"/>
                <a:gd name="T66" fmla="+- 0 -146 -245"/>
                <a:gd name="T67" fmla="*/ -146 h 3368"/>
                <a:gd name="T68" fmla="+- 0 2139 1931"/>
                <a:gd name="T69" fmla="*/ T68 w 3080"/>
                <a:gd name="T70" fmla="+- 0 -188 -245"/>
                <a:gd name="T71" fmla="*/ -188 h 3368"/>
                <a:gd name="T72" fmla="+- 0 2204 1931"/>
                <a:gd name="T73" fmla="*/ T72 w 3080"/>
                <a:gd name="T74" fmla="+- 0 -219 -245"/>
                <a:gd name="T75" fmla="*/ -219 h 3368"/>
                <a:gd name="T76" fmla="+- 0 2275 1931"/>
                <a:gd name="T77" fmla="*/ T76 w 3080"/>
                <a:gd name="T78" fmla="+- 0 -238 -245"/>
                <a:gd name="T79" fmla="*/ -238 h 3368"/>
                <a:gd name="T80" fmla="+- 0 2351 1931"/>
                <a:gd name="T81" fmla="*/ T80 w 3080"/>
                <a:gd name="T82" fmla="+- 0 -245 -245"/>
                <a:gd name="T83" fmla="*/ -245 h 3368"/>
                <a:gd name="T84" fmla="+- 0 4590 1931"/>
                <a:gd name="T85" fmla="*/ T84 w 3080"/>
                <a:gd name="T86" fmla="+- 0 -245 -245"/>
                <a:gd name="T87" fmla="*/ -245 h 3368"/>
                <a:gd name="T88" fmla="+- 0 4665 1931"/>
                <a:gd name="T89" fmla="*/ T88 w 3080"/>
                <a:gd name="T90" fmla="+- 0 -238 -245"/>
                <a:gd name="T91" fmla="*/ -238 h 3368"/>
                <a:gd name="T92" fmla="+- 0 4737 1931"/>
                <a:gd name="T93" fmla="*/ T92 w 3080"/>
                <a:gd name="T94" fmla="+- 0 -219 -245"/>
                <a:gd name="T95" fmla="*/ -219 h 3368"/>
                <a:gd name="T96" fmla="+- 0 4802 1931"/>
                <a:gd name="T97" fmla="*/ T96 w 3080"/>
                <a:gd name="T98" fmla="+- 0 -188 -245"/>
                <a:gd name="T99" fmla="*/ -188 h 3368"/>
                <a:gd name="T100" fmla="+- 0 4861 1931"/>
                <a:gd name="T101" fmla="*/ T100 w 3080"/>
                <a:gd name="T102" fmla="+- 0 -146 -245"/>
                <a:gd name="T103" fmla="*/ -146 h 3368"/>
                <a:gd name="T104" fmla="+- 0 4911 1931"/>
                <a:gd name="T105" fmla="*/ T104 w 3080"/>
                <a:gd name="T106" fmla="+- 0 -96 -245"/>
                <a:gd name="T107" fmla="*/ -96 h 3368"/>
                <a:gd name="T108" fmla="+- 0 4953 1931"/>
                <a:gd name="T109" fmla="*/ T108 w 3080"/>
                <a:gd name="T110" fmla="+- 0 -37 -245"/>
                <a:gd name="T111" fmla="*/ -37 h 3368"/>
                <a:gd name="T112" fmla="+- 0 4984 1931"/>
                <a:gd name="T113" fmla="*/ T112 w 3080"/>
                <a:gd name="T114" fmla="+- 0 28 -245"/>
                <a:gd name="T115" fmla="*/ 28 h 3368"/>
                <a:gd name="T116" fmla="+- 0 5003 1931"/>
                <a:gd name="T117" fmla="*/ T116 w 3080"/>
                <a:gd name="T118" fmla="+- 0 99 -245"/>
                <a:gd name="T119" fmla="*/ 99 h 3368"/>
                <a:gd name="T120" fmla="+- 0 5010 1931"/>
                <a:gd name="T121" fmla="*/ T120 w 3080"/>
                <a:gd name="T122" fmla="+- 0 175 -245"/>
                <a:gd name="T123" fmla="*/ 175 h 3368"/>
                <a:gd name="T124" fmla="+- 0 5010 1931"/>
                <a:gd name="T125" fmla="*/ T124 w 3080"/>
                <a:gd name="T126" fmla="+- 0 2703 -245"/>
                <a:gd name="T127" fmla="*/ 2703 h 3368"/>
                <a:gd name="T128" fmla="+- 0 5003 1931"/>
                <a:gd name="T129" fmla="*/ T128 w 3080"/>
                <a:gd name="T130" fmla="+- 0 2778 -245"/>
                <a:gd name="T131" fmla="*/ 2778 h 3368"/>
                <a:gd name="T132" fmla="+- 0 4984 1931"/>
                <a:gd name="T133" fmla="*/ T132 w 3080"/>
                <a:gd name="T134" fmla="+- 0 2849 -245"/>
                <a:gd name="T135" fmla="*/ 2849 h 3368"/>
                <a:gd name="T136" fmla="+- 0 4953 1931"/>
                <a:gd name="T137" fmla="*/ T136 w 3080"/>
                <a:gd name="T138" fmla="+- 0 2915 -245"/>
                <a:gd name="T139" fmla="*/ 2915 h 3368"/>
                <a:gd name="T140" fmla="+- 0 4911 1931"/>
                <a:gd name="T141" fmla="*/ T140 w 3080"/>
                <a:gd name="T142" fmla="+- 0 2973 -245"/>
                <a:gd name="T143" fmla="*/ 2973 h 3368"/>
                <a:gd name="T144" fmla="+- 0 4861 1931"/>
                <a:gd name="T145" fmla="*/ T144 w 3080"/>
                <a:gd name="T146" fmla="+- 0 3024 -245"/>
                <a:gd name="T147" fmla="*/ 3024 h 3368"/>
                <a:gd name="T148" fmla="+- 0 4802 1931"/>
                <a:gd name="T149" fmla="*/ T148 w 3080"/>
                <a:gd name="T150" fmla="+- 0 3065 -245"/>
                <a:gd name="T151" fmla="*/ 3065 h 3368"/>
                <a:gd name="T152" fmla="+- 0 4737 1931"/>
                <a:gd name="T153" fmla="*/ T152 w 3080"/>
                <a:gd name="T154" fmla="+- 0 3097 -245"/>
                <a:gd name="T155" fmla="*/ 3097 h 3368"/>
                <a:gd name="T156" fmla="+- 0 4665 1931"/>
                <a:gd name="T157" fmla="*/ T156 w 3080"/>
                <a:gd name="T158" fmla="+- 0 3116 -245"/>
                <a:gd name="T159" fmla="*/ 3116 h 3368"/>
                <a:gd name="T160" fmla="+- 0 4591 1931"/>
                <a:gd name="T161" fmla="*/ T160 w 3080"/>
                <a:gd name="T162" fmla="+- 0 3123 -245"/>
                <a:gd name="T163" fmla="*/ 3123 h 33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3080" h="3368">
                  <a:moveTo>
                    <a:pt x="2660" y="3368"/>
                  </a:moveTo>
                  <a:lnTo>
                    <a:pt x="419" y="3368"/>
                  </a:lnTo>
                  <a:lnTo>
                    <a:pt x="344" y="3361"/>
                  </a:lnTo>
                  <a:lnTo>
                    <a:pt x="273" y="3342"/>
                  </a:lnTo>
                  <a:lnTo>
                    <a:pt x="208" y="3310"/>
                  </a:lnTo>
                  <a:lnTo>
                    <a:pt x="149" y="3269"/>
                  </a:lnTo>
                  <a:lnTo>
                    <a:pt x="99" y="3218"/>
                  </a:lnTo>
                  <a:lnTo>
                    <a:pt x="57" y="3160"/>
                  </a:lnTo>
                  <a:lnTo>
                    <a:pt x="26" y="3094"/>
                  </a:lnTo>
                  <a:lnTo>
                    <a:pt x="7" y="3023"/>
                  </a:lnTo>
                  <a:lnTo>
                    <a:pt x="0" y="2948"/>
                  </a:lnTo>
                  <a:lnTo>
                    <a:pt x="0" y="420"/>
                  </a:lnTo>
                  <a:lnTo>
                    <a:pt x="7" y="344"/>
                  </a:lnTo>
                  <a:lnTo>
                    <a:pt x="26" y="273"/>
                  </a:lnTo>
                  <a:lnTo>
                    <a:pt x="57" y="208"/>
                  </a:lnTo>
                  <a:lnTo>
                    <a:pt x="99" y="149"/>
                  </a:lnTo>
                  <a:lnTo>
                    <a:pt x="149" y="99"/>
                  </a:lnTo>
                  <a:lnTo>
                    <a:pt x="208" y="57"/>
                  </a:lnTo>
                  <a:lnTo>
                    <a:pt x="273" y="26"/>
                  </a:lnTo>
                  <a:lnTo>
                    <a:pt x="344" y="7"/>
                  </a:lnTo>
                  <a:lnTo>
                    <a:pt x="420" y="0"/>
                  </a:lnTo>
                  <a:lnTo>
                    <a:pt x="2659" y="0"/>
                  </a:lnTo>
                  <a:lnTo>
                    <a:pt x="2734" y="7"/>
                  </a:lnTo>
                  <a:lnTo>
                    <a:pt x="2806" y="26"/>
                  </a:lnTo>
                  <a:lnTo>
                    <a:pt x="2871" y="57"/>
                  </a:lnTo>
                  <a:lnTo>
                    <a:pt x="2930" y="99"/>
                  </a:lnTo>
                  <a:lnTo>
                    <a:pt x="2980" y="149"/>
                  </a:lnTo>
                  <a:lnTo>
                    <a:pt x="3022" y="208"/>
                  </a:lnTo>
                  <a:lnTo>
                    <a:pt x="3053" y="273"/>
                  </a:lnTo>
                  <a:lnTo>
                    <a:pt x="3072" y="344"/>
                  </a:lnTo>
                  <a:lnTo>
                    <a:pt x="3079" y="420"/>
                  </a:lnTo>
                  <a:lnTo>
                    <a:pt x="3079" y="2948"/>
                  </a:lnTo>
                  <a:lnTo>
                    <a:pt x="3072" y="3023"/>
                  </a:lnTo>
                  <a:lnTo>
                    <a:pt x="3053" y="3094"/>
                  </a:lnTo>
                  <a:lnTo>
                    <a:pt x="3022" y="3160"/>
                  </a:lnTo>
                  <a:lnTo>
                    <a:pt x="2980" y="3218"/>
                  </a:lnTo>
                  <a:lnTo>
                    <a:pt x="2930" y="3269"/>
                  </a:lnTo>
                  <a:lnTo>
                    <a:pt x="2871" y="3310"/>
                  </a:lnTo>
                  <a:lnTo>
                    <a:pt x="2806" y="3342"/>
                  </a:lnTo>
                  <a:lnTo>
                    <a:pt x="2734" y="3361"/>
                  </a:lnTo>
                  <a:lnTo>
                    <a:pt x="2660" y="3368"/>
                  </a:lnTo>
                  <a:close/>
                </a:path>
              </a:pathLst>
            </a:custGeom>
            <a:solidFill>
              <a:srgbClr val="FEF2E8"/>
            </a:solidFill>
            <a:ln w="57150">
              <a:solidFill>
                <a:srgbClr val="F7AF76"/>
              </a:solid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2" name="Rectangle: Rounded Corners 11">
              <a:extLst>
                <a:ext uri="{FF2B5EF4-FFF2-40B4-BE49-F238E27FC236}">
                  <a16:creationId xmlns:a16="http://schemas.microsoft.com/office/drawing/2014/main" id="{F6D95AB3-91A6-8228-C314-CE37CCF00256}"/>
                </a:ext>
              </a:extLst>
            </p:cNvPr>
            <p:cNvSpPr/>
            <p:nvPr/>
          </p:nvSpPr>
          <p:spPr>
            <a:xfrm>
              <a:off x="11384715" y="2322656"/>
              <a:ext cx="5611187" cy="709950"/>
            </a:xfrm>
            <a:prstGeom prst="roundRect">
              <a:avLst/>
            </a:prstGeom>
            <a:solidFill>
              <a:srgbClr val="F7AF76"/>
            </a:solidFill>
            <a:ln>
              <a:solidFill>
                <a:srgbClr val="F7A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ext Box 6">
              <a:extLst>
                <a:ext uri="{FF2B5EF4-FFF2-40B4-BE49-F238E27FC236}">
                  <a16:creationId xmlns:a16="http://schemas.microsoft.com/office/drawing/2014/main" id="{3494F08B-88D1-333B-CDCD-D52A6BA01525}"/>
                </a:ext>
              </a:extLst>
            </p:cNvPr>
            <p:cNvSpPr txBox="1">
              <a:spLocks noChangeArrowheads="1"/>
            </p:cNvSpPr>
            <p:nvPr/>
          </p:nvSpPr>
          <p:spPr bwMode="auto">
            <a:xfrm>
              <a:off x="11632392" y="2472726"/>
              <a:ext cx="5115832" cy="4013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fr-FR" sz="32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Severe dehydration</a:t>
              </a:r>
              <a:endParaRPr kumimoji="0" lang="en-US" altLang="fr-FR" sz="3200" i="0" u="none" strike="noStrike" cap="none" normalizeH="0" baseline="0" dirty="0">
                <a:ln>
                  <a:noFill/>
                </a:ln>
                <a:solidFill>
                  <a:schemeClr val="tx1"/>
                </a:solidFill>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97D437DF-20D5-5089-EB6D-056DA282466E}"/>
                </a:ext>
              </a:extLst>
            </p:cNvPr>
            <p:cNvSpPr txBox="1"/>
            <p:nvPr/>
          </p:nvSpPr>
          <p:spPr>
            <a:xfrm>
              <a:off x="11448211" y="3225413"/>
              <a:ext cx="5567068" cy="3693319"/>
            </a:xfrm>
            <a:prstGeom prst="rect">
              <a:avLst/>
            </a:prstGeom>
            <a:noFill/>
          </p:spPr>
          <p:txBody>
            <a:bodyPr wrap="square">
              <a:spAutoFit/>
            </a:bodyPr>
            <a:lstStyle/>
            <a:p>
              <a:r>
                <a:rPr lang="en-US" sz="2400" b="1" dirty="0">
                  <a:latin typeface="Atkinson Hyperlegible Bold" panose="020B0604020202020204" charset="0"/>
                  <a:cs typeface="Arial" panose="020B0604020202020204" pitchFamily="34" charset="0"/>
                </a:rPr>
                <a:t>One or more danger signs</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Lethargic or unconscious</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Absent or weak pulse</a:t>
              </a:r>
            </a:p>
            <a:p>
              <a:pPr marL="628650" lvl="1" indent="-171450">
                <a:spcAft>
                  <a:spcPts val="1200"/>
                </a:spcAft>
                <a:buClr>
                  <a:srgbClr val="F7AF76"/>
                </a:buClr>
                <a:buFont typeface="Arial" panose="020B0604020202020204" pitchFamily="34" charset="0"/>
                <a:buChar char="•"/>
              </a:pPr>
              <a:r>
                <a:rPr lang="en-US" sz="2600" dirty="0">
                  <a:solidFill>
                    <a:srgbClr val="F7AF76"/>
                  </a:solidFill>
                  <a:latin typeface="Atkinson Hyperlegible Bold" panose="020B0604020202020204" charset="0"/>
                  <a:cs typeface="Arial" panose="020B0604020202020204" pitchFamily="34" charset="0"/>
                </a:rPr>
                <a:t>Respiratory distress</a:t>
              </a:r>
            </a:p>
            <a:p>
              <a:pPr>
                <a:spcAft>
                  <a:spcPts val="1200"/>
                </a:spcAft>
                <a:buClr>
                  <a:srgbClr val="F7AF76"/>
                </a:buClr>
              </a:pPr>
              <a:r>
                <a:rPr lang="en-US" sz="2400" b="1" dirty="0">
                  <a:latin typeface="Atkinson Hyperlegible Bold" panose="020B0604020202020204" charset="0"/>
                  <a:cs typeface="Arial" panose="020B0604020202020204" pitchFamily="34" charset="0"/>
                </a:rPr>
                <a:t>OR at least two of the following</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Sunken eyes</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Not able to drink or drinks poorly</a:t>
              </a:r>
            </a:p>
            <a:p>
              <a:pPr marL="628650" lvl="1" indent="-171450">
                <a:spcAft>
                  <a:spcPts val="600"/>
                </a:spcAft>
                <a:buClr>
                  <a:srgbClr val="F7AF76"/>
                </a:buClr>
                <a:buFont typeface="Arial" panose="020B0604020202020204" pitchFamily="34" charset="0"/>
                <a:buChar char="•"/>
              </a:pPr>
              <a:r>
                <a:rPr lang="en-US" sz="2400" dirty="0">
                  <a:latin typeface="Atkinson Hyperlegible" panose="020B0604020202020204" charset="0"/>
                  <a:cs typeface="Arial" panose="020B0604020202020204" pitchFamily="34" charset="0"/>
                </a:rPr>
                <a:t>Skin pinch goes back very slowly</a:t>
              </a:r>
              <a:endParaRPr lang="fr-FR" sz="2400" dirty="0">
                <a:latin typeface="Atkinson Hyperlegible" panose="020B0604020202020204" charset="0"/>
                <a:cs typeface="Arial" panose="020B0604020202020204" pitchFamily="34" charset="0"/>
              </a:endParaRPr>
            </a:p>
          </p:txBody>
        </p:sp>
      </p:grpSp>
      <p:sp>
        <p:nvSpPr>
          <p:cNvPr id="17" name="TextBox 16">
            <a:extLst>
              <a:ext uri="{FF2B5EF4-FFF2-40B4-BE49-F238E27FC236}">
                <a16:creationId xmlns:a16="http://schemas.microsoft.com/office/drawing/2014/main" id="{F61B6010-B1F7-9218-6AA6-622A0D09C8DB}"/>
              </a:ext>
            </a:extLst>
          </p:cNvPr>
          <p:cNvSpPr txBox="1"/>
          <p:nvPr/>
        </p:nvSpPr>
        <p:spPr>
          <a:xfrm>
            <a:off x="1218931" y="5435785"/>
            <a:ext cx="9915435" cy="492443"/>
          </a:xfrm>
          <a:prstGeom prst="rect">
            <a:avLst/>
          </a:prstGeom>
          <a:noFill/>
        </p:spPr>
        <p:txBody>
          <a:bodyPr wrap="square">
            <a:spAutoFit/>
          </a:bodyPr>
          <a:lstStyle/>
          <a:p>
            <a:pPr marL="914400" lvl="1" indent="-457200">
              <a:spcAft>
                <a:spcPts val="1800"/>
              </a:spcAft>
              <a:buClr>
                <a:srgbClr val="1B9B91"/>
              </a:buClr>
              <a:buFont typeface="Arial" panose="020B0604020202020204" pitchFamily="34" charset="0"/>
              <a:buChar char="•"/>
              <a:defRPr/>
            </a:pPr>
            <a:r>
              <a:rPr lang="en-US" sz="2600" dirty="0">
                <a:solidFill>
                  <a:prstClr val="black"/>
                </a:solidFill>
                <a:latin typeface="Atkinson Hyperlegible" panose="020B0604020202020204" charset="0"/>
              </a:rPr>
              <a:t>Suspected cholera case definition met</a:t>
            </a:r>
          </a:p>
        </p:txBody>
      </p:sp>
      <p:sp>
        <p:nvSpPr>
          <p:cNvPr id="19" name="TextBox 18">
            <a:extLst>
              <a:ext uri="{FF2B5EF4-FFF2-40B4-BE49-F238E27FC236}">
                <a16:creationId xmlns:a16="http://schemas.microsoft.com/office/drawing/2014/main" id="{EC143EFD-05C8-6CE6-BBA9-39B85BF15EB1}"/>
              </a:ext>
            </a:extLst>
          </p:cNvPr>
          <p:cNvSpPr txBox="1"/>
          <p:nvPr/>
        </p:nvSpPr>
        <p:spPr>
          <a:xfrm>
            <a:off x="993314" y="6956932"/>
            <a:ext cx="997085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800"/>
              </a:spcAft>
              <a:buClr>
                <a:srgbClr val="1B9B91"/>
              </a:buClr>
              <a:buSzTx/>
              <a:buFontTx/>
              <a:buBlip>
                <a:blip r:embed="rId4"/>
              </a:buBlip>
              <a:tabLst/>
              <a:defRPr/>
            </a:pPr>
            <a:r>
              <a:rPr lang="en-US" sz="2800" dirty="0">
                <a:solidFill>
                  <a:prstClr val="black"/>
                </a:solidFill>
                <a:latin typeface="Atkinson Hyperlegible Bold" panose="020B0604020202020204" charset="0"/>
              </a:rPr>
              <a:t>V</a:t>
            </a:r>
            <a:r>
              <a:rPr lang="en-US" sz="2800" dirty="0" err="1">
                <a:solidFill>
                  <a:prstClr val="black"/>
                </a:solidFill>
                <a:latin typeface="Atkinson Hyperlegible Bold" panose="020B0604020202020204" charset="0"/>
              </a:rPr>
              <a:t>erified</a:t>
            </a:r>
            <a:r>
              <a:rPr lang="en-US" sz="2800" dirty="0">
                <a:solidFill>
                  <a:prstClr val="black"/>
                </a:solidFill>
                <a:latin typeface="Atkinson Hyperlegible Bold" panose="020B0604020202020204" charset="0"/>
              </a:rPr>
              <a:t> suspected cholera outbreak</a:t>
            </a:r>
          </a:p>
        </p:txBody>
      </p:sp>
      <p:sp>
        <p:nvSpPr>
          <p:cNvPr id="4" name="Slide Number Placeholder 3">
            <a:extLst>
              <a:ext uri="{FF2B5EF4-FFF2-40B4-BE49-F238E27FC236}">
                <a16:creationId xmlns:a16="http://schemas.microsoft.com/office/drawing/2014/main" id="{801D7C8C-12CB-105D-8AB2-C1AA13838502}"/>
              </a:ext>
            </a:extLst>
          </p:cNvPr>
          <p:cNvSpPr>
            <a:spLocks noGrp="1"/>
          </p:cNvSpPr>
          <p:nvPr>
            <p:ph type="sldNum" sz="quarter" idx="12"/>
          </p:nvPr>
        </p:nvSpPr>
        <p:spPr>
          <a:xfrm>
            <a:off x="15244845" y="9469201"/>
            <a:ext cx="2133600" cy="365125"/>
          </a:xfrm>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2200481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9746860-1A63-9338-746E-DDDB7DE7402E}"/>
              </a:ext>
            </a:extLst>
          </p:cNvPr>
          <p:cNvPicPr>
            <a:picLocks noChangeAspect="1"/>
          </p:cNvPicPr>
          <p:nvPr/>
        </p:nvPicPr>
        <p:blipFill>
          <a:blip r:embed="rId3"/>
          <a:stretch>
            <a:fillRect/>
          </a:stretch>
        </p:blipFill>
        <p:spPr>
          <a:xfrm>
            <a:off x="181947" y="3829124"/>
            <a:ext cx="2438400" cy="2257425"/>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381000" y="-239946"/>
            <a:ext cx="859455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31BE2A44-071B-D797-48AC-B11DF6CD3EBD}"/>
              </a:ext>
            </a:extLst>
          </p:cNvPr>
          <p:cNvSpPr txBox="1"/>
          <p:nvPr/>
        </p:nvSpPr>
        <p:spPr>
          <a:xfrm>
            <a:off x="2620347" y="3214866"/>
            <a:ext cx="15961985" cy="1154162"/>
          </a:xfrm>
          <a:prstGeom prst="rect">
            <a:avLst/>
          </a:prstGeom>
          <a:noFill/>
        </p:spPr>
        <p:txBody>
          <a:bodyPr wrap="square" rtlCol="0">
            <a:spAutoFit/>
          </a:bodyPr>
          <a:lstStyle/>
          <a:p>
            <a:pPr marL="457200" marR="0" lvl="0" indent="-457200" fontAlgn="auto">
              <a:lnSpc>
                <a:spcPct val="100000"/>
              </a:lnSpc>
              <a:spcBef>
                <a:spcPts val="0"/>
              </a:spcBef>
              <a:spcAft>
                <a:spcPts val="1800"/>
              </a:spcAft>
              <a:buClrTx/>
              <a:buSzTx/>
              <a:buBlip>
                <a:blip r:embed="rId4"/>
              </a:buBlip>
              <a:tabLst/>
              <a:defRPr/>
            </a:pPr>
            <a:r>
              <a:rPr lang="en-GB"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Congratulate on</a:t>
            </a:r>
          </a:p>
          <a:p>
            <a:pPr marL="914400" lvl="1" indent="-457200">
              <a:spcAft>
                <a:spcPts val="1800"/>
              </a:spcAft>
              <a:buClr>
                <a:srgbClr val="1B9B91"/>
              </a:buClr>
              <a:buFont typeface="Arial" panose="020B0604020202020204" pitchFamily="34" charset="0"/>
              <a:buChar char="•"/>
              <a:defRPr/>
            </a:pPr>
            <a:r>
              <a:rPr lang="en-GB" sz="2600" dirty="0">
                <a:solidFill>
                  <a:prstClr val="black"/>
                </a:solidFill>
                <a:latin typeface="Atkinson Hyperlegible" panose="020B0604020202020204" charset="0"/>
              </a:rPr>
              <a:t>Cholera case report f</a:t>
            </a:r>
            <a:r>
              <a:rPr kumimoji="0" lang="en-GB"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orms</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sent to local health authorities in</a:t>
            </a:r>
            <a:r>
              <a:rPr lang="en-GB" sz="2600" dirty="0">
                <a:solidFill>
                  <a:prstClr val="black"/>
                </a:solidFill>
                <a:latin typeface="Atkinson Hyperlegible" panose="020B0604020202020204" charset="0"/>
              </a:rPr>
              <a:t> a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rPr>
              <a:t>timely </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manner</a:t>
            </a:r>
          </a:p>
        </p:txBody>
      </p:sp>
      <p:sp>
        <p:nvSpPr>
          <p:cNvPr id="14" name="TextBox 13">
            <a:extLst>
              <a:ext uri="{FF2B5EF4-FFF2-40B4-BE49-F238E27FC236}">
                <a16:creationId xmlns:a16="http://schemas.microsoft.com/office/drawing/2014/main" id="{BCF6A774-879A-9793-E122-3C33AA7A612B}"/>
              </a:ext>
            </a:extLst>
          </p:cNvPr>
          <p:cNvSpPr txBox="1"/>
          <p:nvPr/>
        </p:nvSpPr>
        <p:spPr>
          <a:xfrm>
            <a:off x="2647668" y="5143500"/>
            <a:ext cx="13502280" cy="1785104"/>
          </a:xfrm>
          <a:prstGeom prst="rect">
            <a:avLst/>
          </a:prstGeom>
          <a:noFill/>
        </p:spPr>
        <p:txBody>
          <a:bodyPr wrap="square">
            <a:spAutoFit/>
          </a:bodyPr>
          <a:lstStyle/>
          <a:p>
            <a:pPr marL="457200" indent="-457200">
              <a:spcAft>
                <a:spcPts val="1800"/>
              </a:spcAft>
              <a:buBlip>
                <a:blip r:embed="rId4"/>
              </a:buBlip>
              <a:defRPr/>
            </a:pPr>
            <a:r>
              <a:rPr lang="en-GB"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Sensitize on</a:t>
            </a:r>
          </a:p>
          <a:p>
            <a:pPr marL="914400" lvl="1" indent="-457200">
              <a:spcAft>
                <a:spcPts val="1800"/>
              </a:spcAft>
              <a:buClr>
                <a:srgbClr val="1B9B91"/>
              </a:buClr>
              <a:buFont typeface="Arial" panose="020B0604020202020204" pitchFamily="34" charset="0"/>
              <a:buChar char="•"/>
              <a:defRPr/>
            </a:pPr>
            <a:r>
              <a:rPr lang="en-GB" sz="2600" dirty="0">
                <a:solidFill>
                  <a:prstClr val="black"/>
                </a:solidFill>
                <a:latin typeface="Atkinson Hyperlegible" panose="020B0604020202020204" charset="0"/>
              </a:rPr>
              <a:t>Criteria</a:t>
            </a: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to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rPr>
              <a:t>assess the level of dehydration</a:t>
            </a:r>
          </a:p>
          <a:p>
            <a:pPr marL="914400" lvl="1" indent="-457200">
              <a:spcAft>
                <a:spcPts val="1800"/>
              </a:spcAft>
              <a:buClr>
                <a:srgbClr val="1B9B91"/>
              </a:buClr>
              <a:buFont typeface="Arial" panose="020B0604020202020204" pitchFamily="34" charset="0"/>
              <a:buChar char="•"/>
              <a:defRPr/>
            </a:pPr>
            <a:r>
              <a:rPr lang="en-GB" sz="2600" dirty="0">
                <a:solidFill>
                  <a:prstClr val="black"/>
                </a:solidFill>
                <a:latin typeface="Atkinson Hyperlegible" panose="020B0604020202020204" charset="0"/>
              </a:rPr>
              <a:t>How to </a:t>
            </a:r>
            <a:r>
              <a:rPr lang="en-GB" sz="2600" dirty="0">
                <a:solidFill>
                  <a:prstClr val="black"/>
                </a:solidFill>
                <a:latin typeface="Atkinson Hyperlegible Bold" panose="020B0604020202020204" charset="0"/>
              </a:rPr>
              <a:t>fill cholera case report forms </a:t>
            </a:r>
            <a:r>
              <a:rPr lang="en-GB" sz="2600" dirty="0">
                <a:solidFill>
                  <a:prstClr val="black"/>
                </a:solidFill>
                <a:latin typeface="Atkinson Hyperlegible" panose="020B0604020202020204" charset="0"/>
              </a:rPr>
              <a:t>in a comprehensive manner</a:t>
            </a:r>
            <a:endPar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TextBox 1">
            <a:extLst>
              <a:ext uri="{FF2B5EF4-FFF2-40B4-BE49-F238E27FC236}">
                <a16:creationId xmlns:a16="http://schemas.microsoft.com/office/drawing/2014/main" id="{4E7A9F12-BE34-4269-0EB7-E8BD8451A742}"/>
              </a:ext>
            </a:extLst>
          </p:cNvPr>
          <p:cNvSpPr txBox="1"/>
          <p:nvPr/>
        </p:nvSpPr>
        <p:spPr>
          <a:xfrm>
            <a:off x="2782462" y="7395532"/>
            <a:ext cx="13502280" cy="1785104"/>
          </a:xfrm>
          <a:prstGeom prst="rect">
            <a:avLst/>
          </a:prstGeom>
          <a:noFill/>
        </p:spPr>
        <p:txBody>
          <a:bodyPr wrap="square">
            <a:spAutoFit/>
          </a:bodyPr>
          <a:lstStyle/>
          <a:p>
            <a:pPr marL="457200" marR="0" lvl="0" indent="-457200" fontAlgn="auto">
              <a:lnSpc>
                <a:spcPct val="100000"/>
              </a:lnSpc>
              <a:spcBef>
                <a:spcPts val="0"/>
              </a:spcBef>
              <a:spcAft>
                <a:spcPts val="1800"/>
              </a:spcAft>
              <a:buClrTx/>
              <a:buSzTx/>
              <a:buBlip>
                <a:blip r:embed="rId4"/>
              </a:buBlip>
              <a:tabLst/>
              <a:defRPr/>
            </a:pPr>
            <a:r>
              <a:rPr lang="en-GB"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Check whether</a:t>
            </a:r>
          </a:p>
          <a:p>
            <a:pPr marL="914400" lvl="1" indent="-457200">
              <a:spcAft>
                <a:spcPts val="1800"/>
              </a:spcAft>
              <a:buClr>
                <a:srgbClr val="1B9B91"/>
              </a:buClr>
              <a:buFont typeface="Arial" panose="020B0604020202020204" pitchFamily="34" charset="0"/>
              <a:buChar char="•"/>
              <a:defRPr/>
            </a:pPr>
            <a:r>
              <a:rPr lang="en-GB" sz="2600" dirty="0">
                <a:solidFill>
                  <a:prstClr val="black"/>
                </a:solidFill>
                <a:latin typeface="Atkinson Hyperlegible" panose="020B0604020202020204" charset="0"/>
              </a:rPr>
              <a:t>Patients </a:t>
            </a:r>
            <a:r>
              <a:rPr lang="en-GB" sz="2600" dirty="0">
                <a:solidFill>
                  <a:prstClr val="black"/>
                </a:solidFill>
                <a:latin typeface="Atkinson Hyperlegible Bold" panose="020B0604020202020204" charset="0"/>
              </a:rPr>
              <a:t>rehydrated by IV </a:t>
            </a:r>
            <a:r>
              <a:rPr lang="en-GB" sz="2600" dirty="0">
                <a:solidFill>
                  <a:prstClr val="black"/>
                </a:solidFill>
                <a:latin typeface="Atkinson Hyperlegible" panose="020B0604020202020204" charset="0"/>
              </a:rPr>
              <a:t>considering severe dehydration</a:t>
            </a:r>
          </a:p>
          <a:p>
            <a:pPr marL="914400" lvl="1" indent="-457200">
              <a:spcAft>
                <a:spcPts val="1800"/>
              </a:spcAft>
              <a:buClr>
                <a:srgbClr val="1B9B91"/>
              </a:buClr>
              <a:buFont typeface="Arial" panose="020B0604020202020204" pitchFamily="34" charset="0"/>
              <a:buChar char="•"/>
              <a:defRPr/>
            </a:pPr>
            <a:r>
              <a:rPr kumimoji="0" lang="en-GB"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Samples collected and sent to a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rPr>
              <a:t>laboratory for testing</a:t>
            </a:r>
          </a:p>
        </p:txBody>
      </p:sp>
      <p:sp>
        <p:nvSpPr>
          <p:cNvPr id="6" name="TextBox 5">
            <a:extLst>
              <a:ext uri="{FF2B5EF4-FFF2-40B4-BE49-F238E27FC236}">
                <a16:creationId xmlns:a16="http://schemas.microsoft.com/office/drawing/2014/main" id="{DEF2049E-FD43-EB2E-CEB1-E1A6AADD0825}"/>
              </a:ext>
            </a:extLst>
          </p:cNvPr>
          <p:cNvSpPr txBox="1"/>
          <p:nvPr/>
        </p:nvSpPr>
        <p:spPr>
          <a:xfrm>
            <a:off x="1723564" y="2054271"/>
            <a:ext cx="16056814" cy="584775"/>
          </a:xfrm>
          <a:prstGeom prst="rect">
            <a:avLst/>
          </a:prstGeom>
          <a:noFill/>
        </p:spPr>
        <p:txBody>
          <a:bodyPr wrap="square">
            <a:spAutoFit/>
          </a:bodyPr>
          <a:lstStyle/>
          <a:p>
            <a:pPr>
              <a:spcAft>
                <a:spcPts val="1800"/>
              </a:spcAft>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2) Key messages to reporting focal point </a:t>
            </a:r>
          </a:p>
        </p:txBody>
      </p:sp>
      <p:pic>
        <p:nvPicPr>
          <p:cNvPr id="10" name="Picture 9">
            <a:extLst>
              <a:ext uri="{FF2B5EF4-FFF2-40B4-BE49-F238E27FC236}">
                <a16:creationId xmlns:a16="http://schemas.microsoft.com/office/drawing/2014/main" id="{4CCB355C-9AD6-AA09-B0FF-ECA7E72878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7868" y="-117759"/>
            <a:ext cx="3731075" cy="1755800"/>
          </a:xfrm>
          <a:prstGeom prst="rect">
            <a:avLst/>
          </a:prstGeom>
        </p:spPr>
      </p:pic>
      <p:pic>
        <p:nvPicPr>
          <p:cNvPr id="17" name="Picture 16">
            <a:extLst>
              <a:ext uri="{FF2B5EF4-FFF2-40B4-BE49-F238E27FC236}">
                <a16:creationId xmlns:a16="http://schemas.microsoft.com/office/drawing/2014/main" id="{F0D820B4-158B-F2FC-E0F7-9003A5C2C3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061" y="7427328"/>
            <a:ext cx="1824069" cy="1753308"/>
          </a:xfrm>
          <a:prstGeom prst="rect">
            <a:avLst/>
          </a:prstGeom>
        </p:spPr>
      </p:pic>
      <p:sp>
        <p:nvSpPr>
          <p:cNvPr id="7" name="Slide Number Placeholder 6">
            <a:extLst>
              <a:ext uri="{FF2B5EF4-FFF2-40B4-BE49-F238E27FC236}">
                <a16:creationId xmlns:a16="http://schemas.microsoft.com/office/drawing/2014/main" id="{A263ABE8-99EA-4099-F5CF-438276110CEF}"/>
              </a:ext>
            </a:extLst>
          </p:cNvPr>
          <p:cNvSpPr>
            <a:spLocks noGrp="1"/>
          </p:cNvSpPr>
          <p:nvPr>
            <p:ph type="sldNum" sz="quarter" idx="12"/>
          </p:nvPr>
        </p:nvSpPr>
        <p:spPr>
          <a:xfrm>
            <a:off x="15444281" y="9465001"/>
            <a:ext cx="2133600" cy="365125"/>
          </a:xfrm>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2097466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437275" y="6230687"/>
            <a:ext cx="13144466" cy="2031325"/>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Analyze and interpret surveillance data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to detect a probable cholera outbreak</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 </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stretch>
            <a:fillRect/>
          </a:stretch>
        </p:blipFill>
        <p:spPr>
          <a:xfrm>
            <a:off x="1871764" y="5514932"/>
            <a:ext cx="2209800" cy="2438400"/>
          </a:xfrm>
          <a:prstGeom prst="rect">
            <a:avLst/>
          </a:prstGeom>
        </p:spPr>
      </p:pic>
    </p:spTree>
    <p:extLst>
      <p:ext uri="{BB962C8B-B14F-4D97-AF65-F5344CB8AC3E}">
        <p14:creationId xmlns:p14="http://schemas.microsoft.com/office/powerpoint/2010/main" val="1693444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F8719A-779B-D32D-8E6E-C31C2A00FADD}"/>
              </a:ext>
            </a:extLst>
          </p:cNvPr>
          <p:cNvPicPr>
            <a:picLocks noChangeAspect="1"/>
          </p:cNvPicPr>
          <p:nvPr/>
        </p:nvPicPr>
        <p:blipFill>
          <a:blip r:embed="rId3"/>
          <a:stretch>
            <a:fillRect/>
          </a:stretch>
        </p:blipFill>
        <p:spPr>
          <a:xfrm>
            <a:off x="724553" y="3750790"/>
            <a:ext cx="10263283" cy="6229227"/>
          </a:xfrm>
          <a:prstGeom prst="rect">
            <a:avLst/>
          </a:prstGeom>
        </p:spPr>
      </p:pic>
      <p:pic>
        <p:nvPicPr>
          <p:cNvPr id="3" name="Picture 2">
            <a:extLst>
              <a:ext uri="{FF2B5EF4-FFF2-40B4-BE49-F238E27FC236}">
                <a16:creationId xmlns:a16="http://schemas.microsoft.com/office/drawing/2014/main" id="{5BCEC92E-432D-8920-8EB0-C458DF3A96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203" y="112810"/>
            <a:ext cx="3831631" cy="1852132"/>
          </a:xfrm>
          <a:prstGeom prst="rect">
            <a:avLst/>
          </a:prstGeom>
        </p:spPr>
      </p:pic>
      <p:grpSp>
        <p:nvGrpSpPr>
          <p:cNvPr id="8" name="Group 7">
            <a:extLst>
              <a:ext uri="{FF2B5EF4-FFF2-40B4-BE49-F238E27FC236}">
                <a16:creationId xmlns:a16="http://schemas.microsoft.com/office/drawing/2014/main" id="{E000138E-7F43-EB64-5909-01CFA04376F8}"/>
              </a:ext>
            </a:extLst>
          </p:cNvPr>
          <p:cNvGrpSpPr/>
          <p:nvPr/>
        </p:nvGrpSpPr>
        <p:grpSpPr>
          <a:xfrm>
            <a:off x="11223504" y="6432883"/>
            <a:ext cx="6952915" cy="1519864"/>
            <a:chOff x="10987836" y="4878410"/>
            <a:chExt cx="6952915" cy="1519864"/>
          </a:xfrm>
        </p:grpSpPr>
        <p:sp>
          <p:nvSpPr>
            <p:cNvPr id="15" name="Rectangle: Rounded Corners 14">
              <a:extLst>
                <a:ext uri="{FF2B5EF4-FFF2-40B4-BE49-F238E27FC236}">
                  <a16:creationId xmlns:a16="http://schemas.microsoft.com/office/drawing/2014/main" id="{573A0BD9-C0A4-4099-5A7B-44B1914EFF46}"/>
                </a:ext>
              </a:extLst>
            </p:cNvPr>
            <p:cNvSpPr/>
            <p:nvPr/>
          </p:nvSpPr>
          <p:spPr>
            <a:xfrm>
              <a:off x="10987836" y="4878410"/>
              <a:ext cx="6719452" cy="1519864"/>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5602C8A-CE75-0BBD-C5EF-989C6B542B63}"/>
                </a:ext>
              </a:extLst>
            </p:cNvPr>
            <p:cNvSpPr txBox="1"/>
            <p:nvPr/>
          </p:nvSpPr>
          <p:spPr>
            <a:xfrm>
              <a:off x="11459176" y="5092430"/>
              <a:ext cx="6481575" cy="1031051"/>
            </a:xfrm>
            <a:prstGeom prst="rect">
              <a:avLst/>
            </a:prstGeom>
            <a:noFill/>
            <a:ln>
              <a:noFill/>
            </a:ln>
          </p:spPr>
          <p:txBody>
            <a:bodyPr wrap="square" rtlCol="0">
              <a:spAutoFit/>
            </a:bodyPr>
            <a:lstStyle/>
            <a:p>
              <a:pPr marL="514350" lvl="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is the cholera situation</a:t>
              </a:r>
            </a:p>
            <a:p>
              <a:pPr lvl="0">
                <a:spcAft>
                  <a:spcPts val="1800"/>
                </a:spcAft>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as of 16 November?</a:t>
              </a:r>
              <a:endPar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pic>
        <p:nvPicPr>
          <p:cNvPr id="17" name="Picture 16">
            <a:extLst>
              <a:ext uri="{FF2B5EF4-FFF2-40B4-BE49-F238E27FC236}">
                <a16:creationId xmlns:a16="http://schemas.microsoft.com/office/drawing/2014/main" id="{D3FC26E9-9238-FBCB-3122-2E059B11BE1C}"/>
              </a:ext>
            </a:extLst>
          </p:cNvPr>
          <p:cNvPicPr>
            <a:picLocks noChangeAspect="1"/>
          </p:cNvPicPr>
          <p:nvPr/>
        </p:nvPicPr>
        <p:blipFill>
          <a:blip r:embed="rId5"/>
          <a:stretch>
            <a:fillRect/>
          </a:stretch>
        </p:blipFill>
        <p:spPr>
          <a:xfrm>
            <a:off x="13443403" y="3964058"/>
            <a:ext cx="2279653" cy="2194032"/>
          </a:xfrm>
          <a:prstGeom prst="rect">
            <a:avLst/>
          </a:prstGeom>
        </p:spPr>
      </p:pic>
      <p:pic>
        <p:nvPicPr>
          <p:cNvPr id="2" name="Picture 1">
            <a:extLst>
              <a:ext uri="{FF2B5EF4-FFF2-40B4-BE49-F238E27FC236}">
                <a16:creationId xmlns:a16="http://schemas.microsoft.com/office/drawing/2014/main" id="{B47806B8-AEB8-F0F5-F56A-CE6440CCA27F}"/>
              </a:ext>
            </a:extLst>
          </p:cNvPr>
          <p:cNvPicPr>
            <a:picLocks noChangeAspect="1"/>
          </p:cNvPicPr>
          <p:nvPr/>
        </p:nvPicPr>
        <p:blipFill>
          <a:blip r:embed="rId6"/>
          <a:stretch>
            <a:fillRect/>
          </a:stretch>
        </p:blipFill>
        <p:spPr>
          <a:xfrm>
            <a:off x="4500220" y="143990"/>
            <a:ext cx="12809213" cy="1864902"/>
          </a:xfrm>
          <a:prstGeom prst="rect">
            <a:avLst/>
          </a:prstGeom>
        </p:spPr>
      </p:pic>
      <p:sp>
        <p:nvSpPr>
          <p:cNvPr id="4" name="TextBox 3">
            <a:extLst>
              <a:ext uri="{FF2B5EF4-FFF2-40B4-BE49-F238E27FC236}">
                <a16:creationId xmlns:a16="http://schemas.microsoft.com/office/drawing/2014/main" id="{7857031F-6EF4-7BB7-1773-17AFC4B0C6C2}"/>
              </a:ext>
            </a:extLst>
          </p:cNvPr>
          <p:cNvSpPr txBox="1"/>
          <p:nvPr/>
        </p:nvSpPr>
        <p:spPr>
          <a:xfrm>
            <a:off x="5255981" y="434041"/>
            <a:ext cx="10668000" cy="1384995"/>
          </a:xfrm>
          <a:prstGeom prst="rect">
            <a:avLst/>
          </a:prstGeom>
          <a:noFill/>
        </p:spPr>
        <p:txBody>
          <a:bodyPr wrap="square">
            <a:spAutoFit/>
          </a:bodyPr>
          <a:lstStyle/>
          <a:p>
            <a:pPr algn="ctr">
              <a:spcAft>
                <a:spcPts val="6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You are a local health authority officer in a surveillance unit with no probable or confirmed cholera outbreak so far</a:t>
            </a:r>
          </a:p>
        </p:txBody>
      </p:sp>
      <p:grpSp>
        <p:nvGrpSpPr>
          <p:cNvPr id="7" name="Group 6">
            <a:extLst>
              <a:ext uri="{FF2B5EF4-FFF2-40B4-BE49-F238E27FC236}">
                <a16:creationId xmlns:a16="http://schemas.microsoft.com/office/drawing/2014/main" id="{30045344-F704-6431-054F-8DC5897CA57D}"/>
              </a:ext>
            </a:extLst>
          </p:cNvPr>
          <p:cNvGrpSpPr/>
          <p:nvPr/>
        </p:nvGrpSpPr>
        <p:grpSpPr>
          <a:xfrm>
            <a:off x="840792" y="2312706"/>
            <a:ext cx="16347373" cy="1067987"/>
            <a:chOff x="840792" y="2312706"/>
            <a:chExt cx="16347373" cy="1067987"/>
          </a:xfrm>
        </p:grpSpPr>
        <p:sp>
          <p:nvSpPr>
            <p:cNvPr id="12" name="Rectangle 11">
              <a:extLst>
                <a:ext uri="{FF2B5EF4-FFF2-40B4-BE49-F238E27FC236}">
                  <a16:creationId xmlns:a16="http://schemas.microsoft.com/office/drawing/2014/main" id="{101F3673-1D40-6ACE-1E7B-99DC74FDE9E7}"/>
                </a:ext>
              </a:extLst>
            </p:cNvPr>
            <p:cNvSpPr/>
            <p:nvPr/>
          </p:nvSpPr>
          <p:spPr>
            <a:xfrm>
              <a:off x="840792" y="2312706"/>
              <a:ext cx="484873" cy="1046440"/>
            </a:xfrm>
            <a:prstGeom prst="rect">
              <a:avLst/>
            </a:prstGeom>
            <a:solidFill>
              <a:srgbClr val="64B8B1"/>
            </a:solidFill>
            <a:ln>
              <a:solidFill>
                <a:srgbClr val="64B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CE2D27-CF08-620F-CDEF-B961412FBBB9}"/>
                </a:ext>
              </a:extLst>
            </p:cNvPr>
            <p:cNvSpPr txBox="1"/>
            <p:nvPr/>
          </p:nvSpPr>
          <p:spPr>
            <a:xfrm>
              <a:off x="1518171" y="2334253"/>
              <a:ext cx="15669994" cy="104644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
                  <a:srgbClr val="1B9B91"/>
                </a:buClr>
                <a:buSzTx/>
                <a:tabLst/>
                <a:defRPr/>
              </a:pP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Today is 16 November</a:t>
              </a:r>
              <a:endPar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R="0" lvl="0" algn="l" defTabSz="914400" rtl="0" eaLnBrk="1" fontAlgn="auto" latinLnBrk="0" hangingPunct="1">
                <a:lnSpc>
                  <a:spcPct val="100000"/>
                </a:lnSpc>
                <a:spcBef>
                  <a:spcPts val="0"/>
                </a:spcBef>
                <a:spcAft>
                  <a:spcPts val="1200"/>
                </a:spcAft>
                <a:buClr>
                  <a:srgbClr val="1B9B91"/>
                </a:buClr>
                <a:buSzTx/>
                <a:tabLst/>
                <a:defRPr/>
              </a:pP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You review the data reported in the last 14 days (data was verified)</a:t>
              </a:r>
              <a:endPar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6" name="Slide Number Placeholder 5">
            <a:extLst>
              <a:ext uri="{FF2B5EF4-FFF2-40B4-BE49-F238E27FC236}">
                <a16:creationId xmlns:a16="http://schemas.microsoft.com/office/drawing/2014/main" id="{B14C1DB5-1FB2-CB83-1A05-BA88BF599568}"/>
              </a:ext>
            </a:extLst>
          </p:cNvPr>
          <p:cNvSpPr>
            <a:spLocks noGrp="1"/>
          </p:cNvSpPr>
          <p:nvPr>
            <p:ph type="sldNum" sz="quarter" idx="12"/>
          </p:nvPr>
        </p:nvSpPr>
        <p:spPr>
          <a:xfrm>
            <a:off x="15429847" y="9614892"/>
            <a:ext cx="2133600" cy="365125"/>
          </a:xfrm>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2149116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42684"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A7AABB6-F03E-6372-D287-98847940B2FD}"/>
              </a:ext>
            </a:extLst>
          </p:cNvPr>
          <p:cNvSpPr txBox="1"/>
          <p:nvPr/>
        </p:nvSpPr>
        <p:spPr>
          <a:xfrm>
            <a:off x="1324140" y="2002604"/>
            <a:ext cx="16056814"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holera</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situation as of 16 November</a:t>
            </a:r>
            <a:endParaRPr kumimoji="0" lang="en-US" sz="320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Rectangle 4">
            <a:extLst>
              <a:ext uri="{FF2B5EF4-FFF2-40B4-BE49-F238E27FC236}">
                <a16:creationId xmlns:a16="http://schemas.microsoft.com/office/drawing/2014/main" id="{DA9B73A8-F088-A7BE-62A4-AF452B51D915}"/>
              </a:ext>
            </a:extLst>
          </p:cNvPr>
          <p:cNvSpPr/>
          <p:nvPr/>
        </p:nvSpPr>
        <p:spPr>
          <a:xfrm>
            <a:off x="208547" y="0"/>
            <a:ext cx="179592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D3B9B2D-438E-FC3B-3582-9C9CFB6FAE1F}"/>
              </a:ext>
            </a:extLst>
          </p:cNvPr>
          <p:cNvSpPr txBox="1"/>
          <p:nvPr/>
        </p:nvSpPr>
        <p:spPr>
          <a:xfrm>
            <a:off x="7514961" y="3730008"/>
            <a:ext cx="9186891" cy="2000548"/>
          </a:xfrm>
          <a:prstGeom prst="rect">
            <a:avLst/>
          </a:prstGeom>
          <a:noFill/>
        </p:spPr>
        <p:txBody>
          <a:bodyPr wrap="square" rtlCol="0">
            <a:spAutoFit/>
          </a:bodyPr>
          <a:lstStyle/>
          <a:p>
            <a:pPr marL="914400" lvl="1" indent="-457200">
              <a:buClr>
                <a:srgbClr val="009999"/>
              </a:buClr>
              <a:buFont typeface="Arial" panose="020B0604020202020204" pitchFamily="34" charset="0"/>
              <a:buChar char="•"/>
            </a:pPr>
            <a:r>
              <a:rPr lang="en-US" sz="2600" dirty="0">
                <a:solidFill>
                  <a:prstClr val="black"/>
                </a:solidFill>
                <a:latin typeface="Atkinson Hyperlegible" panose="020B0604020202020204" charset="0"/>
              </a:rPr>
              <a:t>In the </a:t>
            </a:r>
            <a:r>
              <a:rPr lang="en-US" sz="2600" dirty="0">
                <a:solidFill>
                  <a:prstClr val="black"/>
                </a:solidFill>
                <a:latin typeface="Atkinson Hyperlegible Bold" panose="020B0604020202020204" charset="0"/>
              </a:rPr>
              <a:t>past 14 days</a:t>
            </a:r>
            <a:endParaRPr lang="en-US" sz="2600" dirty="0">
              <a:solidFill>
                <a:prstClr val="black"/>
              </a:solidFill>
              <a:latin typeface="Atkinson Hyperlegible" panose="020B0604020202020204" charset="0"/>
            </a:endParaRPr>
          </a:p>
          <a:p>
            <a:pPr marL="1371600" lvl="2" indent="-457200">
              <a:spcBef>
                <a:spcPts val="600"/>
              </a:spcBef>
              <a:buClr>
                <a:srgbClr val="009999"/>
              </a:buClr>
              <a:buFont typeface="Courier New" panose="02070309020205020404" pitchFamily="49" charset="0"/>
              <a:buChar char="o"/>
              <a:defRPr/>
            </a:pPr>
            <a:r>
              <a:rPr lang="en-US" sz="2600" dirty="0">
                <a:solidFill>
                  <a:prstClr val="black"/>
                </a:solidFill>
                <a:latin typeface="Atkinson Hyperlegible Bold" panose="020B0604020202020204" charset="0"/>
              </a:rPr>
              <a:t>4</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600" dirty="0">
                <a:solidFill>
                  <a:prstClr val="black"/>
                </a:solidFill>
                <a:latin typeface="Atkinson Hyperlegible" panose="020B0604020202020204" charset="0"/>
              </a:rPr>
              <a:t>suspected cases </a:t>
            </a:r>
            <a:r>
              <a:rPr lang="en-US" sz="2600" dirty="0">
                <a:solidFill>
                  <a:prstClr val="black"/>
                </a:solidFill>
                <a:latin typeface="Atkinson Hyperlegible Bold" panose="020B0604020202020204" charset="0"/>
              </a:rPr>
              <a:t>tested by </a:t>
            </a:r>
            <a:r>
              <a:rPr lang="en-US" sz="2600" dirty="0" err="1">
                <a:solidFill>
                  <a:prstClr val="black"/>
                </a:solidFill>
                <a:latin typeface="Atkinson Hyperlegible Bold" panose="020B0604020202020204" charset="0"/>
              </a:rPr>
              <a:t>RDT</a:t>
            </a:r>
            <a:endParaRPr lang="en-US" sz="2600" dirty="0">
              <a:solidFill>
                <a:prstClr val="black"/>
              </a:solidFill>
              <a:latin typeface="Atkinson Hyperlegible Bold" panose="020B0604020202020204" charset="0"/>
            </a:endParaRPr>
          </a:p>
          <a:p>
            <a:pPr marL="1371600" lvl="2" indent="-457200">
              <a:spcBef>
                <a:spcPts val="600"/>
              </a:spcBef>
              <a:spcAft>
                <a:spcPts val="600"/>
              </a:spcAft>
              <a:buClr>
                <a:srgbClr val="009999"/>
              </a:buClr>
              <a:buFont typeface="Courier New" panose="02070309020205020404" pitchFamily="49" charset="0"/>
              <a:buChar char="o"/>
              <a:defRPr/>
            </a:pPr>
            <a:r>
              <a:rPr lang="en-US" sz="2600" dirty="0">
                <a:solidFill>
                  <a:prstClr val="black"/>
                </a:solidFill>
                <a:latin typeface="Atkinson Hyperlegible Bold" panose="020B0604020202020204" charset="0"/>
              </a:rPr>
              <a:t>3</a:t>
            </a:r>
            <a:r>
              <a:rPr lang="en-US" sz="2600" dirty="0">
                <a:solidFill>
                  <a:prstClr val="black"/>
                </a:solidFill>
                <a:latin typeface="Atkinson Hyperlegible" panose="020B0604020202020204" charset="0"/>
              </a:rPr>
              <a:t> tested </a:t>
            </a:r>
            <a:r>
              <a:rPr lang="en-US" sz="2600" dirty="0">
                <a:solidFill>
                  <a:prstClr val="black"/>
                </a:solidFill>
                <a:latin typeface="Atkinson Hyperlegible Bold" panose="020B0604020202020204" charset="0"/>
              </a:rPr>
              <a:t>positive </a:t>
            </a: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rPr>
              <a:t>by </a:t>
            </a:r>
            <a:r>
              <a:rPr kumimoji="0" lang="en-US" sz="2600" b="0" i="0" u="none" strike="noStrike" kern="1200" cap="none" spc="0" normalizeH="0" baseline="0" noProof="0" dirty="0" err="1">
                <a:ln>
                  <a:noFill/>
                </a:ln>
                <a:solidFill>
                  <a:prstClr val="black"/>
                </a:solidFill>
                <a:effectLst/>
                <a:uLnTx/>
                <a:uFillTx/>
                <a:latin typeface="Atkinson Hyperlegible Bold" panose="020B0604020202020204" charset="0"/>
              </a:rPr>
              <a:t>RDT</a:t>
            </a: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ndParaRPr>
          </a:p>
          <a:p>
            <a:pPr marL="914400" lvl="1" indent="-457200">
              <a:spcBef>
                <a:spcPts val="600"/>
              </a:spcBef>
              <a:buClr>
                <a:srgbClr val="009999"/>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Threshold for a probable outbreak </a:t>
            </a:r>
            <a:r>
              <a:rPr lang="en-US" sz="2600" dirty="0">
                <a:solidFill>
                  <a:prstClr val="black"/>
                </a:solidFill>
                <a:latin typeface="Atkinson Hyperlegible" panose="020B0604020202020204" charset="0"/>
              </a:rPr>
              <a:t>reached</a:t>
            </a:r>
          </a:p>
        </p:txBody>
      </p:sp>
      <p:grpSp>
        <p:nvGrpSpPr>
          <p:cNvPr id="21" name="Group 20">
            <a:extLst>
              <a:ext uri="{FF2B5EF4-FFF2-40B4-BE49-F238E27FC236}">
                <a16:creationId xmlns:a16="http://schemas.microsoft.com/office/drawing/2014/main" id="{2642F749-9BCD-6805-A6EE-F563138E0577}"/>
              </a:ext>
            </a:extLst>
          </p:cNvPr>
          <p:cNvGrpSpPr/>
          <p:nvPr/>
        </p:nvGrpSpPr>
        <p:grpSpPr>
          <a:xfrm>
            <a:off x="1760175" y="3537968"/>
            <a:ext cx="5242649" cy="4480878"/>
            <a:chOff x="11355049" y="2730809"/>
            <a:chExt cx="5242649" cy="4480878"/>
          </a:xfrm>
        </p:grpSpPr>
        <p:sp>
          <p:nvSpPr>
            <p:cNvPr id="2" name="Freeform 11">
              <a:extLst>
                <a:ext uri="{FF2B5EF4-FFF2-40B4-BE49-F238E27FC236}">
                  <a16:creationId xmlns:a16="http://schemas.microsoft.com/office/drawing/2014/main" id="{0D804677-2207-7908-0DD9-420A890FB570}"/>
                </a:ext>
              </a:extLst>
            </p:cNvPr>
            <p:cNvSpPr>
              <a:spLocks/>
            </p:cNvSpPr>
            <p:nvPr/>
          </p:nvSpPr>
          <p:spPr bwMode="auto">
            <a:xfrm>
              <a:off x="13133345" y="5961115"/>
              <a:ext cx="158164" cy="195605"/>
            </a:xfrm>
            <a:custGeom>
              <a:avLst/>
              <a:gdLst>
                <a:gd name="T0" fmla="+- 0 3109 3050"/>
                <a:gd name="T1" fmla="*/ T0 w 249"/>
                <a:gd name="T2" fmla="+- 0 1785 1477"/>
                <a:gd name="T3" fmla="*/ 1785 h 308"/>
                <a:gd name="T4" fmla="+- 0 3050 3050"/>
                <a:gd name="T5" fmla="*/ T4 w 249"/>
                <a:gd name="T6" fmla="+- 0 1743 1477"/>
                <a:gd name="T7" fmla="*/ 1743 h 308"/>
                <a:gd name="T8" fmla="+- 0 3241 3050"/>
                <a:gd name="T9" fmla="*/ T8 w 249"/>
                <a:gd name="T10" fmla="+- 0 1477 1477"/>
                <a:gd name="T11" fmla="*/ 1477 h 308"/>
                <a:gd name="T12" fmla="+- 0 3299 3050"/>
                <a:gd name="T13" fmla="*/ T12 w 249"/>
                <a:gd name="T14" fmla="+- 0 1519 1477"/>
                <a:gd name="T15" fmla="*/ 1519 h 308"/>
                <a:gd name="T16" fmla="+- 0 3109 3050"/>
                <a:gd name="T17" fmla="*/ T16 w 249"/>
                <a:gd name="T18" fmla="+- 0 1785 1477"/>
                <a:gd name="T19" fmla="*/ 1785 h 308"/>
              </a:gdLst>
              <a:ahLst/>
              <a:cxnLst>
                <a:cxn ang="0">
                  <a:pos x="T1" y="T3"/>
                </a:cxn>
                <a:cxn ang="0">
                  <a:pos x="T5" y="T7"/>
                </a:cxn>
                <a:cxn ang="0">
                  <a:pos x="T9" y="T11"/>
                </a:cxn>
                <a:cxn ang="0">
                  <a:pos x="T13" y="T15"/>
                </a:cxn>
                <a:cxn ang="0">
                  <a:pos x="T17" y="T19"/>
                </a:cxn>
              </a:cxnLst>
              <a:rect l="0" t="0" r="r" b="b"/>
              <a:pathLst>
                <a:path w="249" h="308">
                  <a:moveTo>
                    <a:pt x="59" y="308"/>
                  </a:moveTo>
                  <a:lnTo>
                    <a:pt x="0" y="266"/>
                  </a:lnTo>
                  <a:lnTo>
                    <a:pt x="191" y="0"/>
                  </a:lnTo>
                  <a:lnTo>
                    <a:pt x="249" y="42"/>
                  </a:lnTo>
                  <a:lnTo>
                    <a:pt x="59" y="308"/>
                  </a:lnTo>
                  <a:close/>
                </a:path>
              </a:pathLst>
            </a:custGeom>
            <a:solidFill>
              <a:srgbClr val="FEF7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 name="Freeform 27">
              <a:extLst>
                <a:ext uri="{FF2B5EF4-FFF2-40B4-BE49-F238E27FC236}">
                  <a16:creationId xmlns:a16="http://schemas.microsoft.com/office/drawing/2014/main" id="{53E08DE9-A37C-66B2-4229-D988ACBFEC97}"/>
                </a:ext>
              </a:extLst>
            </p:cNvPr>
            <p:cNvSpPr>
              <a:spLocks/>
            </p:cNvSpPr>
            <p:nvPr/>
          </p:nvSpPr>
          <p:spPr bwMode="auto">
            <a:xfrm>
              <a:off x="11404637" y="2922849"/>
              <a:ext cx="5165558" cy="4201093"/>
            </a:xfrm>
            <a:custGeom>
              <a:avLst/>
              <a:gdLst>
                <a:gd name="T0" fmla="+- 0 4591 1931"/>
                <a:gd name="T1" fmla="*/ T0 w 3080"/>
                <a:gd name="T2" fmla="+- 0 3123 -245"/>
                <a:gd name="T3" fmla="*/ 3123 h 3368"/>
                <a:gd name="T4" fmla="+- 0 2350 1931"/>
                <a:gd name="T5" fmla="*/ T4 w 3080"/>
                <a:gd name="T6" fmla="+- 0 3123 -245"/>
                <a:gd name="T7" fmla="*/ 3123 h 3368"/>
                <a:gd name="T8" fmla="+- 0 2275 1931"/>
                <a:gd name="T9" fmla="*/ T8 w 3080"/>
                <a:gd name="T10" fmla="+- 0 3116 -245"/>
                <a:gd name="T11" fmla="*/ 3116 h 3368"/>
                <a:gd name="T12" fmla="+- 0 2204 1931"/>
                <a:gd name="T13" fmla="*/ T12 w 3080"/>
                <a:gd name="T14" fmla="+- 0 3097 -245"/>
                <a:gd name="T15" fmla="*/ 3097 h 3368"/>
                <a:gd name="T16" fmla="+- 0 2139 1931"/>
                <a:gd name="T17" fmla="*/ T16 w 3080"/>
                <a:gd name="T18" fmla="+- 0 3065 -245"/>
                <a:gd name="T19" fmla="*/ 3065 h 3368"/>
                <a:gd name="T20" fmla="+- 0 2080 1931"/>
                <a:gd name="T21" fmla="*/ T20 w 3080"/>
                <a:gd name="T22" fmla="+- 0 3024 -245"/>
                <a:gd name="T23" fmla="*/ 3024 h 3368"/>
                <a:gd name="T24" fmla="+- 0 2030 1931"/>
                <a:gd name="T25" fmla="*/ T24 w 3080"/>
                <a:gd name="T26" fmla="+- 0 2973 -245"/>
                <a:gd name="T27" fmla="*/ 2973 h 3368"/>
                <a:gd name="T28" fmla="+- 0 1988 1931"/>
                <a:gd name="T29" fmla="*/ T28 w 3080"/>
                <a:gd name="T30" fmla="+- 0 2915 -245"/>
                <a:gd name="T31" fmla="*/ 2915 h 3368"/>
                <a:gd name="T32" fmla="+- 0 1957 1931"/>
                <a:gd name="T33" fmla="*/ T32 w 3080"/>
                <a:gd name="T34" fmla="+- 0 2849 -245"/>
                <a:gd name="T35" fmla="*/ 2849 h 3368"/>
                <a:gd name="T36" fmla="+- 0 1938 1931"/>
                <a:gd name="T37" fmla="*/ T36 w 3080"/>
                <a:gd name="T38" fmla="+- 0 2778 -245"/>
                <a:gd name="T39" fmla="*/ 2778 h 3368"/>
                <a:gd name="T40" fmla="+- 0 1931 1931"/>
                <a:gd name="T41" fmla="*/ T40 w 3080"/>
                <a:gd name="T42" fmla="+- 0 2703 -245"/>
                <a:gd name="T43" fmla="*/ 2703 h 3368"/>
                <a:gd name="T44" fmla="+- 0 1931 1931"/>
                <a:gd name="T45" fmla="*/ T44 w 3080"/>
                <a:gd name="T46" fmla="+- 0 175 -245"/>
                <a:gd name="T47" fmla="*/ 175 h 3368"/>
                <a:gd name="T48" fmla="+- 0 1938 1931"/>
                <a:gd name="T49" fmla="*/ T48 w 3080"/>
                <a:gd name="T50" fmla="+- 0 99 -245"/>
                <a:gd name="T51" fmla="*/ 99 h 3368"/>
                <a:gd name="T52" fmla="+- 0 1957 1931"/>
                <a:gd name="T53" fmla="*/ T52 w 3080"/>
                <a:gd name="T54" fmla="+- 0 28 -245"/>
                <a:gd name="T55" fmla="*/ 28 h 3368"/>
                <a:gd name="T56" fmla="+- 0 1988 1931"/>
                <a:gd name="T57" fmla="*/ T56 w 3080"/>
                <a:gd name="T58" fmla="+- 0 -37 -245"/>
                <a:gd name="T59" fmla="*/ -37 h 3368"/>
                <a:gd name="T60" fmla="+- 0 2030 1931"/>
                <a:gd name="T61" fmla="*/ T60 w 3080"/>
                <a:gd name="T62" fmla="+- 0 -96 -245"/>
                <a:gd name="T63" fmla="*/ -96 h 3368"/>
                <a:gd name="T64" fmla="+- 0 2080 1931"/>
                <a:gd name="T65" fmla="*/ T64 w 3080"/>
                <a:gd name="T66" fmla="+- 0 -146 -245"/>
                <a:gd name="T67" fmla="*/ -146 h 3368"/>
                <a:gd name="T68" fmla="+- 0 2139 1931"/>
                <a:gd name="T69" fmla="*/ T68 w 3080"/>
                <a:gd name="T70" fmla="+- 0 -188 -245"/>
                <a:gd name="T71" fmla="*/ -188 h 3368"/>
                <a:gd name="T72" fmla="+- 0 2204 1931"/>
                <a:gd name="T73" fmla="*/ T72 w 3080"/>
                <a:gd name="T74" fmla="+- 0 -219 -245"/>
                <a:gd name="T75" fmla="*/ -219 h 3368"/>
                <a:gd name="T76" fmla="+- 0 2275 1931"/>
                <a:gd name="T77" fmla="*/ T76 w 3080"/>
                <a:gd name="T78" fmla="+- 0 -238 -245"/>
                <a:gd name="T79" fmla="*/ -238 h 3368"/>
                <a:gd name="T80" fmla="+- 0 2351 1931"/>
                <a:gd name="T81" fmla="*/ T80 w 3080"/>
                <a:gd name="T82" fmla="+- 0 -245 -245"/>
                <a:gd name="T83" fmla="*/ -245 h 3368"/>
                <a:gd name="T84" fmla="+- 0 4590 1931"/>
                <a:gd name="T85" fmla="*/ T84 w 3080"/>
                <a:gd name="T86" fmla="+- 0 -245 -245"/>
                <a:gd name="T87" fmla="*/ -245 h 3368"/>
                <a:gd name="T88" fmla="+- 0 4665 1931"/>
                <a:gd name="T89" fmla="*/ T88 w 3080"/>
                <a:gd name="T90" fmla="+- 0 -238 -245"/>
                <a:gd name="T91" fmla="*/ -238 h 3368"/>
                <a:gd name="T92" fmla="+- 0 4737 1931"/>
                <a:gd name="T93" fmla="*/ T92 w 3080"/>
                <a:gd name="T94" fmla="+- 0 -219 -245"/>
                <a:gd name="T95" fmla="*/ -219 h 3368"/>
                <a:gd name="T96" fmla="+- 0 4802 1931"/>
                <a:gd name="T97" fmla="*/ T96 w 3080"/>
                <a:gd name="T98" fmla="+- 0 -188 -245"/>
                <a:gd name="T99" fmla="*/ -188 h 3368"/>
                <a:gd name="T100" fmla="+- 0 4861 1931"/>
                <a:gd name="T101" fmla="*/ T100 w 3080"/>
                <a:gd name="T102" fmla="+- 0 -146 -245"/>
                <a:gd name="T103" fmla="*/ -146 h 3368"/>
                <a:gd name="T104" fmla="+- 0 4911 1931"/>
                <a:gd name="T105" fmla="*/ T104 w 3080"/>
                <a:gd name="T106" fmla="+- 0 -96 -245"/>
                <a:gd name="T107" fmla="*/ -96 h 3368"/>
                <a:gd name="T108" fmla="+- 0 4953 1931"/>
                <a:gd name="T109" fmla="*/ T108 w 3080"/>
                <a:gd name="T110" fmla="+- 0 -37 -245"/>
                <a:gd name="T111" fmla="*/ -37 h 3368"/>
                <a:gd name="T112" fmla="+- 0 4984 1931"/>
                <a:gd name="T113" fmla="*/ T112 w 3080"/>
                <a:gd name="T114" fmla="+- 0 28 -245"/>
                <a:gd name="T115" fmla="*/ 28 h 3368"/>
                <a:gd name="T116" fmla="+- 0 5003 1931"/>
                <a:gd name="T117" fmla="*/ T116 w 3080"/>
                <a:gd name="T118" fmla="+- 0 99 -245"/>
                <a:gd name="T119" fmla="*/ 99 h 3368"/>
                <a:gd name="T120" fmla="+- 0 5010 1931"/>
                <a:gd name="T121" fmla="*/ T120 w 3080"/>
                <a:gd name="T122" fmla="+- 0 175 -245"/>
                <a:gd name="T123" fmla="*/ 175 h 3368"/>
                <a:gd name="T124" fmla="+- 0 5010 1931"/>
                <a:gd name="T125" fmla="*/ T124 w 3080"/>
                <a:gd name="T126" fmla="+- 0 2703 -245"/>
                <a:gd name="T127" fmla="*/ 2703 h 3368"/>
                <a:gd name="T128" fmla="+- 0 5003 1931"/>
                <a:gd name="T129" fmla="*/ T128 w 3080"/>
                <a:gd name="T130" fmla="+- 0 2778 -245"/>
                <a:gd name="T131" fmla="*/ 2778 h 3368"/>
                <a:gd name="T132" fmla="+- 0 4984 1931"/>
                <a:gd name="T133" fmla="*/ T132 w 3080"/>
                <a:gd name="T134" fmla="+- 0 2849 -245"/>
                <a:gd name="T135" fmla="*/ 2849 h 3368"/>
                <a:gd name="T136" fmla="+- 0 4953 1931"/>
                <a:gd name="T137" fmla="*/ T136 w 3080"/>
                <a:gd name="T138" fmla="+- 0 2915 -245"/>
                <a:gd name="T139" fmla="*/ 2915 h 3368"/>
                <a:gd name="T140" fmla="+- 0 4911 1931"/>
                <a:gd name="T141" fmla="*/ T140 w 3080"/>
                <a:gd name="T142" fmla="+- 0 2973 -245"/>
                <a:gd name="T143" fmla="*/ 2973 h 3368"/>
                <a:gd name="T144" fmla="+- 0 4861 1931"/>
                <a:gd name="T145" fmla="*/ T144 w 3080"/>
                <a:gd name="T146" fmla="+- 0 3024 -245"/>
                <a:gd name="T147" fmla="*/ 3024 h 3368"/>
                <a:gd name="T148" fmla="+- 0 4802 1931"/>
                <a:gd name="T149" fmla="*/ T148 w 3080"/>
                <a:gd name="T150" fmla="+- 0 3065 -245"/>
                <a:gd name="T151" fmla="*/ 3065 h 3368"/>
                <a:gd name="T152" fmla="+- 0 4737 1931"/>
                <a:gd name="T153" fmla="*/ T152 w 3080"/>
                <a:gd name="T154" fmla="+- 0 3097 -245"/>
                <a:gd name="T155" fmla="*/ 3097 h 3368"/>
                <a:gd name="T156" fmla="+- 0 4665 1931"/>
                <a:gd name="T157" fmla="*/ T156 w 3080"/>
                <a:gd name="T158" fmla="+- 0 3116 -245"/>
                <a:gd name="T159" fmla="*/ 3116 h 3368"/>
                <a:gd name="T160" fmla="+- 0 4591 1931"/>
                <a:gd name="T161" fmla="*/ T160 w 3080"/>
                <a:gd name="T162" fmla="+- 0 3123 -245"/>
                <a:gd name="T163" fmla="*/ 3123 h 33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3080" h="3368">
                  <a:moveTo>
                    <a:pt x="2660" y="3368"/>
                  </a:moveTo>
                  <a:lnTo>
                    <a:pt x="419" y="3368"/>
                  </a:lnTo>
                  <a:lnTo>
                    <a:pt x="344" y="3361"/>
                  </a:lnTo>
                  <a:lnTo>
                    <a:pt x="273" y="3342"/>
                  </a:lnTo>
                  <a:lnTo>
                    <a:pt x="208" y="3310"/>
                  </a:lnTo>
                  <a:lnTo>
                    <a:pt x="149" y="3269"/>
                  </a:lnTo>
                  <a:lnTo>
                    <a:pt x="99" y="3218"/>
                  </a:lnTo>
                  <a:lnTo>
                    <a:pt x="57" y="3160"/>
                  </a:lnTo>
                  <a:lnTo>
                    <a:pt x="26" y="3094"/>
                  </a:lnTo>
                  <a:lnTo>
                    <a:pt x="7" y="3023"/>
                  </a:lnTo>
                  <a:lnTo>
                    <a:pt x="0" y="2948"/>
                  </a:lnTo>
                  <a:lnTo>
                    <a:pt x="0" y="420"/>
                  </a:lnTo>
                  <a:lnTo>
                    <a:pt x="7" y="344"/>
                  </a:lnTo>
                  <a:lnTo>
                    <a:pt x="26" y="273"/>
                  </a:lnTo>
                  <a:lnTo>
                    <a:pt x="57" y="208"/>
                  </a:lnTo>
                  <a:lnTo>
                    <a:pt x="99" y="149"/>
                  </a:lnTo>
                  <a:lnTo>
                    <a:pt x="149" y="99"/>
                  </a:lnTo>
                  <a:lnTo>
                    <a:pt x="208" y="57"/>
                  </a:lnTo>
                  <a:lnTo>
                    <a:pt x="273" y="26"/>
                  </a:lnTo>
                  <a:lnTo>
                    <a:pt x="344" y="7"/>
                  </a:lnTo>
                  <a:lnTo>
                    <a:pt x="420" y="0"/>
                  </a:lnTo>
                  <a:lnTo>
                    <a:pt x="2659" y="0"/>
                  </a:lnTo>
                  <a:lnTo>
                    <a:pt x="2734" y="7"/>
                  </a:lnTo>
                  <a:lnTo>
                    <a:pt x="2806" y="26"/>
                  </a:lnTo>
                  <a:lnTo>
                    <a:pt x="2871" y="57"/>
                  </a:lnTo>
                  <a:lnTo>
                    <a:pt x="2930" y="99"/>
                  </a:lnTo>
                  <a:lnTo>
                    <a:pt x="2980" y="149"/>
                  </a:lnTo>
                  <a:lnTo>
                    <a:pt x="3022" y="208"/>
                  </a:lnTo>
                  <a:lnTo>
                    <a:pt x="3053" y="273"/>
                  </a:lnTo>
                  <a:lnTo>
                    <a:pt x="3072" y="344"/>
                  </a:lnTo>
                  <a:lnTo>
                    <a:pt x="3079" y="420"/>
                  </a:lnTo>
                  <a:lnTo>
                    <a:pt x="3079" y="2948"/>
                  </a:lnTo>
                  <a:lnTo>
                    <a:pt x="3072" y="3023"/>
                  </a:lnTo>
                  <a:lnTo>
                    <a:pt x="3053" y="3094"/>
                  </a:lnTo>
                  <a:lnTo>
                    <a:pt x="3022" y="3160"/>
                  </a:lnTo>
                  <a:lnTo>
                    <a:pt x="2980" y="3218"/>
                  </a:lnTo>
                  <a:lnTo>
                    <a:pt x="2930" y="3269"/>
                  </a:lnTo>
                  <a:lnTo>
                    <a:pt x="2871" y="3310"/>
                  </a:lnTo>
                  <a:lnTo>
                    <a:pt x="2806" y="3342"/>
                  </a:lnTo>
                  <a:lnTo>
                    <a:pt x="2734" y="3361"/>
                  </a:lnTo>
                  <a:lnTo>
                    <a:pt x="2660" y="3368"/>
                  </a:lnTo>
                  <a:close/>
                </a:path>
              </a:pathLst>
            </a:custGeom>
            <a:solidFill>
              <a:srgbClr val="D1EBED"/>
            </a:solidFill>
            <a:ln w="57150">
              <a:solidFill>
                <a:srgbClr val="D1EBED"/>
              </a:solid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12" name="Line 12">
              <a:extLst>
                <a:ext uri="{FF2B5EF4-FFF2-40B4-BE49-F238E27FC236}">
                  <a16:creationId xmlns:a16="http://schemas.microsoft.com/office/drawing/2014/main" id="{2C8AB1CA-033D-DA22-CEE4-5C4397245525}"/>
                </a:ext>
              </a:extLst>
            </p:cNvPr>
            <p:cNvSpPr>
              <a:spLocks noChangeShapeType="1"/>
            </p:cNvSpPr>
            <p:nvPr/>
          </p:nvSpPr>
          <p:spPr bwMode="auto">
            <a:xfrm>
              <a:off x="14017278" y="4015675"/>
              <a:ext cx="24390" cy="2918141"/>
            </a:xfrm>
            <a:prstGeom prst="line">
              <a:avLst/>
            </a:prstGeom>
            <a:noFill/>
            <a:ln w="38100">
              <a:solidFill>
                <a:srgbClr val="64B8B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3" name="Line 13">
              <a:extLst>
                <a:ext uri="{FF2B5EF4-FFF2-40B4-BE49-F238E27FC236}">
                  <a16:creationId xmlns:a16="http://schemas.microsoft.com/office/drawing/2014/main" id="{BF789FB2-C37D-D9F0-8F88-77A49DB5DDCC}"/>
                </a:ext>
              </a:extLst>
            </p:cNvPr>
            <p:cNvSpPr>
              <a:spLocks noChangeShapeType="1"/>
            </p:cNvSpPr>
            <p:nvPr/>
          </p:nvSpPr>
          <p:spPr bwMode="auto">
            <a:xfrm>
              <a:off x="11574310" y="4763959"/>
              <a:ext cx="4804128" cy="11352"/>
            </a:xfrm>
            <a:prstGeom prst="line">
              <a:avLst/>
            </a:prstGeom>
            <a:noFill/>
            <a:ln w="38100">
              <a:solidFill>
                <a:srgbClr val="64B8B1"/>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6" name="TextBox 15">
              <a:extLst>
                <a:ext uri="{FF2B5EF4-FFF2-40B4-BE49-F238E27FC236}">
                  <a16:creationId xmlns:a16="http://schemas.microsoft.com/office/drawing/2014/main" id="{FA1FF943-FC35-E396-034C-B13671F99FF8}"/>
                </a:ext>
              </a:extLst>
            </p:cNvPr>
            <p:cNvSpPr txBox="1"/>
            <p:nvPr/>
          </p:nvSpPr>
          <p:spPr>
            <a:xfrm>
              <a:off x="14206638" y="4058749"/>
              <a:ext cx="1893134" cy="430887"/>
            </a:xfrm>
            <a:prstGeom prst="rect">
              <a:avLst/>
            </a:prstGeom>
            <a:noFill/>
          </p:spPr>
          <p:txBody>
            <a:bodyPr wrap="square" rtlCol="0">
              <a:spAutoFit/>
            </a:bodyPr>
            <a:lstStyle>
              <a:defPPr>
                <a:defRPr lang="en-US"/>
              </a:defPPr>
              <a:lvl1pPr algn="ctr">
                <a:defRPr b="1">
                  <a:latin typeface="Atkinson Hyperlegible" panose="020B0604020202020204" charset="0"/>
                  <a:cs typeface="Arial" panose="020B0604020202020204" pitchFamily="34" charset="0"/>
                </a:defRPr>
              </a:lvl1pPr>
            </a:lstStyle>
            <a:p>
              <a:r>
                <a:rPr lang="fr-FR" sz="2200" b="0" dirty="0">
                  <a:latin typeface="ADLaM Display" panose="02010000000000000000" pitchFamily="2" charset="0"/>
                  <a:ea typeface="ADLaM Display" panose="02010000000000000000" pitchFamily="2" charset="0"/>
                  <a:cs typeface="ADLaM Display" panose="02010000000000000000" pitchFamily="2" charset="0"/>
                </a:rPr>
                <a:t># of </a:t>
              </a:r>
              <a:r>
                <a:rPr lang="fr-FR" sz="2200" b="0" dirty="0" err="1">
                  <a:latin typeface="ADLaM Display" panose="02010000000000000000" pitchFamily="2" charset="0"/>
                  <a:ea typeface="ADLaM Display" panose="02010000000000000000" pitchFamily="2" charset="0"/>
                  <a:cs typeface="ADLaM Display" panose="02010000000000000000" pitchFamily="2" charset="0"/>
                </a:rPr>
                <a:t>RDT</a:t>
              </a:r>
              <a:r>
                <a:rPr lang="fr-FR" sz="2200" b="0" dirty="0">
                  <a:latin typeface="ADLaM Display" panose="02010000000000000000" pitchFamily="2" charset="0"/>
                  <a:ea typeface="ADLaM Display" panose="02010000000000000000" pitchFamily="2" charset="0"/>
                  <a:cs typeface="ADLaM Display" panose="02010000000000000000" pitchFamily="2" charset="0"/>
                </a:rPr>
                <a:t>+</a:t>
              </a:r>
            </a:p>
          </p:txBody>
        </p:sp>
        <p:sp>
          <p:nvSpPr>
            <p:cNvPr id="17" name="TextBox 16">
              <a:extLst>
                <a:ext uri="{FF2B5EF4-FFF2-40B4-BE49-F238E27FC236}">
                  <a16:creationId xmlns:a16="http://schemas.microsoft.com/office/drawing/2014/main" id="{2FBDFBA4-81C3-D12D-EE73-AF88003F3308}"/>
                </a:ext>
              </a:extLst>
            </p:cNvPr>
            <p:cNvSpPr txBox="1"/>
            <p:nvPr/>
          </p:nvSpPr>
          <p:spPr>
            <a:xfrm>
              <a:off x="11640202" y="3861106"/>
              <a:ext cx="2248905" cy="769441"/>
            </a:xfrm>
            <a:prstGeom prst="rect">
              <a:avLst/>
            </a:prstGeom>
            <a:noFill/>
            <a:extLst>
              <a:ext uri="{909E8E84-426E-40DD-AFC4-6F175D3DCCD1}">
                <a14:hiddenFill xmlns:a14="http://schemas.microsoft.com/office/drawing/2010/main">
                  <a:noFill/>
                </a14:hiddenFill>
              </a:ext>
            </a:extLst>
          </p:spPr>
          <p:txBody>
            <a:bodyPr wrap="square" rtlCol="0">
              <a:spAutoFit/>
            </a:bodyPr>
            <a:lstStyle/>
            <a:p>
              <a:pPr algn="ctr"/>
              <a:r>
                <a:rPr lang="fr-FR" sz="2200" dirty="0">
                  <a:latin typeface="ADLaM Display" panose="02010000000000000000" pitchFamily="2" charset="0"/>
                  <a:ea typeface="ADLaM Display" panose="02010000000000000000" pitchFamily="2" charset="0"/>
                  <a:cs typeface="ADLaM Display" panose="02010000000000000000" pitchFamily="2" charset="0"/>
                </a:rPr>
                <a:t># of suspected cases tested</a:t>
              </a:r>
            </a:p>
          </p:txBody>
        </p:sp>
        <p:sp>
          <p:nvSpPr>
            <p:cNvPr id="18" name="TextBox 17">
              <a:extLst>
                <a:ext uri="{FF2B5EF4-FFF2-40B4-BE49-F238E27FC236}">
                  <a16:creationId xmlns:a16="http://schemas.microsoft.com/office/drawing/2014/main" id="{2A4F2A73-E3C2-2959-AC4A-1B45A28B1084}"/>
                </a:ext>
              </a:extLst>
            </p:cNvPr>
            <p:cNvSpPr txBox="1"/>
            <p:nvPr/>
          </p:nvSpPr>
          <p:spPr>
            <a:xfrm>
              <a:off x="14375475" y="4867456"/>
              <a:ext cx="2144813" cy="2344231"/>
            </a:xfrm>
            <a:prstGeom prst="rect">
              <a:avLst/>
            </a:prstGeom>
            <a:noFill/>
          </p:spPr>
          <p:txBody>
            <a:bodyPr wrap="square" rtlCol="0">
              <a:spAutoFit/>
            </a:bodyPr>
            <a:lstStyle/>
            <a:p>
              <a:pPr>
                <a:spcAft>
                  <a:spcPts val="200"/>
                </a:spcAft>
              </a:pPr>
              <a:r>
                <a:rPr lang="fr-FR" sz="2400" b="1"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 3 RDT+</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 4 RDT+</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 5 RDT+</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 6 RDT+</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 7 RDT+</a:t>
              </a:r>
            </a:p>
            <a:p>
              <a:endParaRPr lang="fr-FR" dirty="0"/>
            </a:p>
          </p:txBody>
        </p:sp>
        <p:sp>
          <p:nvSpPr>
            <p:cNvPr id="19" name="TextBox 18">
              <a:extLst>
                <a:ext uri="{FF2B5EF4-FFF2-40B4-BE49-F238E27FC236}">
                  <a16:creationId xmlns:a16="http://schemas.microsoft.com/office/drawing/2014/main" id="{1734A33B-9FF0-A06B-3E5F-A49BEE32DA55}"/>
                </a:ext>
              </a:extLst>
            </p:cNvPr>
            <p:cNvSpPr txBox="1"/>
            <p:nvPr/>
          </p:nvSpPr>
          <p:spPr>
            <a:xfrm>
              <a:off x="12526731" y="4828328"/>
              <a:ext cx="1242130" cy="2344231"/>
            </a:xfrm>
            <a:prstGeom prst="rect">
              <a:avLst/>
            </a:prstGeom>
            <a:noFill/>
          </p:spPr>
          <p:txBody>
            <a:bodyPr wrap="square" rtlCol="0">
              <a:spAutoFit/>
            </a:bodyPr>
            <a:lstStyle/>
            <a:p>
              <a:pPr>
                <a:spcAft>
                  <a:spcPts val="200"/>
                </a:spcAft>
              </a:pPr>
              <a:r>
                <a:rPr lang="fr-FR" sz="2400" b="1"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3-7</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8-10</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11-14</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15-17</a:t>
              </a:r>
            </a:p>
            <a:p>
              <a:pPr>
                <a:spcAft>
                  <a:spcPts val="200"/>
                </a:spcAft>
              </a:pPr>
              <a:r>
                <a:rPr lang="fr-FR" sz="2400" dirty="0">
                  <a:latin typeface="ADLaM Display" panose="02010000000000000000" pitchFamily="2" charset="0"/>
                  <a:ea typeface="ADLaM Display" panose="02010000000000000000" pitchFamily="2" charset="0"/>
                  <a:cs typeface="ADLaM Display" panose="02010000000000000000" pitchFamily="2" charset="0"/>
                </a:rPr>
                <a:t>18-21</a:t>
              </a:r>
            </a:p>
            <a:p>
              <a:endParaRPr lang="fr-FR" dirty="0"/>
            </a:p>
          </p:txBody>
        </p:sp>
        <p:sp>
          <p:nvSpPr>
            <p:cNvPr id="22" name="Rectangle: Rounded Corners 21">
              <a:extLst>
                <a:ext uri="{FF2B5EF4-FFF2-40B4-BE49-F238E27FC236}">
                  <a16:creationId xmlns:a16="http://schemas.microsoft.com/office/drawing/2014/main" id="{56AE7366-94B7-84C6-8CC5-21E87FC6BAAA}"/>
                </a:ext>
              </a:extLst>
            </p:cNvPr>
            <p:cNvSpPr/>
            <p:nvPr/>
          </p:nvSpPr>
          <p:spPr>
            <a:xfrm>
              <a:off x="11355049" y="2730809"/>
              <a:ext cx="5242649" cy="977838"/>
            </a:xfrm>
            <a:prstGeom prst="roundRect">
              <a:avLst/>
            </a:prstGeom>
            <a:solidFill>
              <a:srgbClr val="64B8B1"/>
            </a:solidFill>
            <a:ln>
              <a:solidFill>
                <a:srgbClr val="64B8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ADLaM Display" panose="02010000000000000000" pitchFamily="2" charset="0"/>
                  <a:ea typeface="ADLaM Display" panose="02010000000000000000" pitchFamily="2" charset="0"/>
                  <a:cs typeface="ADLaM Display" panose="02010000000000000000" pitchFamily="2" charset="0"/>
                </a:rPr>
                <a:t>Probable outbreak</a:t>
              </a:r>
            </a:p>
          </p:txBody>
        </p:sp>
      </p:grpSp>
      <p:pic>
        <p:nvPicPr>
          <p:cNvPr id="8" name="Picture 7">
            <a:extLst>
              <a:ext uri="{FF2B5EF4-FFF2-40B4-BE49-F238E27FC236}">
                <a16:creationId xmlns:a16="http://schemas.microsoft.com/office/drawing/2014/main" id="{419A5A15-BE96-6683-9854-996C15AC86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868" y="-117759"/>
            <a:ext cx="3731075" cy="1755800"/>
          </a:xfrm>
          <a:prstGeom prst="rect">
            <a:avLst/>
          </a:prstGeom>
        </p:spPr>
      </p:pic>
      <p:sp>
        <p:nvSpPr>
          <p:cNvPr id="20" name="TextBox 19">
            <a:extLst>
              <a:ext uri="{FF2B5EF4-FFF2-40B4-BE49-F238E27FC236}">
                <a16:creationId xmlns:a16="http://schemas.microsoft.com/office/drawing/2014/main" id="{A5F0FE7B-A535-A53C-B8D5-B42926E4FAA7}"/>
              </a:ext>
            </a:extLst>
          </p:cNvPr>
          <p:cNvSpPr txBox="1"/>
          <p:nvPr/>
        </p:nvSpPr>
        <p:spPr>
          <a:xfrm>
            <a:off x="7943978" y="6145997"/>
            <a:ext cx="9912484" cy="186204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There is a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rPr>
              <a:t>probable cholera outbreak</a:t>
            </a:r>
          </a:p>
          <a:p>
            <a:pPr marL="457200" lvl="0" indent="-457200">
              <a:spcAft>
                <a:spcPts val="1800"/>
              </a:spcAft>
              <a:buClr>
                <a:srgbClr val="64B8B1"/>
              </a:buClr>
              <a:buFont typeface="Arial" panose="020B0604020202020204" pitchFamily="34" charset="0"/>
              <a:buChar char="•"/>
              <a:defRPr/>
            </a:pPr>
            <a:r>
              <a:rPr lang="en-US" sz="2600" dirty="0">
                <a:solidFill>
                  <a:prstClr val="black"/>
                </a:solidFill>
                <a:latin typeface="Atkinson Hyperlegible" panose="020B0604020202020204" charset="0"/>
              </a:rPr>
              <a:t>Make sure that samples were collected for confirmatory testing</a:t>
            </a:r>
          </a:p>
          <a:p>
            <a:pPr marL="457200" lvl="0" indent="-457200">
              <a:spcAft>
                <a:spcPts val="1800"/>
              </a:spcAft>
              <a:buClr>
                <a:srgbClr val="64B8B1"/>
              </a:buClr>
              <a:buFont typeface="Arial" panose="020B0604020202020204" pitchFamily="34" charset="0"/>
              <a:buChar char="•"/>
              <a:defRPr/>
            </a:pPr>
            <a:r>
              <a:rPr lang="en-US" sz="2600" dirty="0">
                <a:solidFill>
                  <a:prstClr val="black"/>
                </a:solidFill>
                <a:latin typeface="Atkinson Hyperlegible" panose="020B0604020202020204" charset="0"/>
              </a:rPr>
              <a:t>Respond without waiting for laboratory results</a:t>
            </a:r>
          </a:p>
        </p:txBody>
      </p:sp>
      <p:sp>
        <p:nvSpPr>
          <p:cNvPr id="9" name="Slide Number Placeholder 8">
            <a:extLst>
              <a:ext uri="{FF2B5EF4-FFF2-40B4-BE49-F238E27FC236}">
                <a16:creationId xmlns:a16="http://schemas.microsoft.com/office/drawing/2014/main" id="{FA624CEF-097F-5391-A1E9-5791D5DCD7C0}"/>
              </a:ext>
            </a:extLst>
          </p:cNvPr>
          <p:cNvSpPr>
            <a:spLocks noGrp="1"/>
          </p:cNvSpPr>
          <p:nvPr>
            <p:ph type="sldNum" sz="quarter" idx="12"/>
          </p:nvPr>
        </p:nvSpPr>
        <p:spPr>
          <a:xfrm>
            <a:off x="15405370" y="9527567"/>
            <a:ext cx="2133600" cy="365125"/>
          </a:xfrm>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1541988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utside&#10;&#10;Description automatically generated">
            <a:extLst>
              <a:ext uri="{FF2B5EF4-FFF2-40B4-BE49-F238E27FC236}">
                <a16:creationId xmlns:a16="http://schemas.microsoft.com/office/drawing/2014/main" id="{0B8B9A1A-362E-1470-3D65-EEECA032D7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992E35B2-3735-F06C-D4CF-6DDE1A8FD122}"/>
              </a:ext>
            </a:extLst>
          </p:cNvPr>
          <p:cNvSpPr txBox="1"/>
          <p:nvPr/>
        </p:nvSpPr>
        <p:spPr>
          <a:xfrm>
            <a:off x="13548360" y="9948447"/>
            <a:ext cx="4739641"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9A44E8BC-D681-976D-3E92-44EBC62F55C5}"/>
              </a:ext>
            </a:extLst>
          </p:cNvPr>
          <p:cNvSpPr/>
          <p:nvPr/>
        </p:nvSpPr>
        <p:spPr>
          <a:xfrm>
            <a:off x="-1" y="4130463"/>
            <a:ext cx="4693921" cy="2026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Investigation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90876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02813-2FA3-10CA-4217-A01D041884F4}"/>
              </a:ext>
            </a:extLst>
          </p:cNvPr>
          <p:cNvPicPr>
            <a:picLocks noChangeAspect="1"/>
          </p:cNvPicPr>
          <p:nvPr/>
        </p:nvPicPr>
        <p:blipFill>
          <a:blip r:embed="rId3"/>
          <a:stretch>
            <a:fillRect/>
          </a:stretch>
        </p:blipFill>
        <p:spPr>
          <a:xfrm>
            <a:off x="2422358" y="2155235"/>
            <a:ext cx="13712654" cy="2229296"/>
          </a:xfrm>
          <a:prstGeom prst="rect">
            <a:avLst/>
          </a:prstGeom>
        </p:spPr>
      </p:pic>
      <p:grpSp>
        <p:nvGrpSpPr>
          <p:cNvPr id="3" name="Group 4">
            <a:extLst>
              <a:ext uri="{FF2B5EF4-FFF2-40B4-BE49-F238E27FC236}">
                <a16:creationId xmlns:a16="http://schemas.microsoft.com/office/drawing/2014/main" id="{3AB41C7F-8A76-5FE5-DF33-22C7B95ADE9C}"/>
              </a:ext>
            </a:extLst>
          </p:cNvPr>
          <p:cNvGrpSpPr/>
          <p:nvPr/>
        </p:nvGrpSpPr>
        <p:grpSpPr>
          <a:xfrm>
            <a:off x="-609600" y="-1943100"/>
            <a:ext cx="9753598" cy="3423410"/>
            <a:chOff x="0" y="-47625"/>
            <a:chExt cx="86321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6581"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711909" y="586057"/>
            <a:ext cx="8432089" cy="602088"/>
          </a:xfrm>
          <a:prstGeom prst="rect">
            <a:avLst/>
          </a:prstGeom>
        </p:spPr>
        <p:txBody>
          <a:bodyPr lIns="0" tIns="0" rIns="0" bIns="0" rtlCol="0" anchor="t">
            <a:spAutoFit/>
          </a:bodyPr>
          <a:lstStyle/>
          <a:p>
            <a:pPr marL="0" marR="0" lvl="0" indent="0" algn="l" defTabSz="914445" rtl="0" eaLnBrk="1" fontAlgn="auto" latinLnBrk="0" hangingPunct="1">
              <a:lnSpc>
                <a:spcPts val="452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Get ready for this module</a:t>
            </a:r>
          </a:p>
        </p:txBody>
      </p:sp>
      <p:sp>
        <p:nvSpPr>
          <p:cNvPr id="21" name="TextBox 20">
            <a:extLst>
              <a:ext uri="{FF2B5EF4-FFF2-40B4-BE49-F238E27FC236}">
                <a16:creationId xmlns:a16="http://schemas.microsoft.com/office/drawing/2014/main" id="{F0819B31-1A4C-E4E2-2809-5FC874398A98}"/>
              </a:ext>
            </a:extLst>
          </p:cNvPr>
          <p:cNvSpPr txBox="1"/>
          <p:nvPr/>
        </p:nvSpPr>
        <p:spPr>
          <a:xfrm>
            <a:off x="2152984" y="2903627"/>
            <a:ext cx="13982028" cy="523220"/>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Before taking this module, complete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 ‘Core functions’</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F59BA01F-7C04-7F38-DD15-ACA203D6D6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1042" y="4211052"/>
            <a:ext cx="10395285" cy="5847348"/>
          </a:xfrm>
          <a:prstGeom prst="rect">
            <a:avLst/>
          </a:prstGeom>
        </p:spPr>
      </p:pic>
      <p:sp>
        <p:nvSpPr>
          <p:cNvPr id="9" name="Slide Number Placeholder 8">
            <a:extLst>
              <a:ext uri="{FF2B5EF4-FFF2-40B4-BE49-F238E27FC236}">
                <a16:creationId xmlns:a16="http://schemas.microsoft.com/office/drawing/2014/main" id="{82451685-6571-80CF-D355-9080530D10D5}"/>
              </a:ext>
            </a:extLst>
          </p:cNvPr>
          <p:cNvSpPr>
            <a:spLocks noGrp="1"/>
          </p:cNvSpPr>
          <p:nvPr>
            <p:ph type="sldNum" sz="quarter" idx="7"/>
          </p:nvPr>
        </p:nvSpPr>
        <p:spPr>
          <a:xfrm>
            <a:off x="13202550" y="9695247"/>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0039AA9F-8043-94DC-0D42-843552A07851}"/>
              </a:ext>
            </a:extLst>
          </p:cNvPr>
          <p:cNvSpPr/>
          <p:nvPr/>
        </p:nvSpPr>
        <p:spPr>
          <a:xfrm>
            <a:off x="1475875" y="2390233"/>
            <a:ext cx="15336250" cy="14920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8">
            <a:extLst>
              <a:ext uri="{FF2B5EF4-FFF2-40B4-BE49-F238E27FC236}">
                <a16:creationId xmlns:a16="http://schemas.microsoft.com/office/drawing/2014/main" id="{01D7124D-9C5C-DACD-EC27-DF5CEC754F0D}"/>
              </a:ext>
            </a:extLst>
          </p:cNvPr>
          <p:cNvSpPr/>
          <p:nvPr/>
        </p:nvSpPr>
        <p:spPr>
          <a:xfrm>
            <a:off x="-381000" y="-165549"/>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B69FFC82-F545-4866-E574-213DE62BB087}"/>
              </a:ext>
            </a:extLst>
          </p:cNvPr>
          <p:cNvSpPr txBox="1"/>
          <p:nvPr/>
        </p:nvSpPr>
        <p:spPr>
          <a:xfrm>
            <a:off x="883650" y="589878"/>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Case investigation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5" name="Picture 4">
            <a:extLst>
              <a:ext uri="{FF2B5EF4-FFF2-40B4-BE49-F238E27FC236}">
                <a16:creationId xmlns:a16="http://schemas.microsoft.com/office/drawing/2014/main" id="{59730FD6-D746-081E-0DBE-2A2C50B65C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6452" y="5256822"/>
            <a:ext cx="2065819" cy="2113127"/>
          </a:xfrm>
          <a:prstGeom prst="rect">
            <a:avLst/>
          </a:prstGeom>
        </p:spPr>
      </p:pic>
      <p:sp>
        <p:nvSpPr>
          <p:cNvPr id="12" name="TextBox 11">
            <a:extLst>
              <a:ext uri="{FF2B5EF4-FFF2-40B4-BE49-F238E27FC236}">
                <a16:creationId xmlns:a16="http://schemas.microsoft.com/office/drawing/2014/main" id="{468615A0-BEAB-2D2F-3A88-90D5AC89D5EE}"/>
              </a:ext>
            </a:extLst>
          </p:cNvPr>
          <p:cNvSpPr txBox="1"/>
          <p:nvPr/>
        </p:nvSpPr>
        <p:spPr>
          <a:xfrm>
            <a:off x="1584493" y="2673844"/>
            <a:ext cx="15119013" cy="1031051"/>
          </a:xfrm>
          <a:prstGeom prst="rect">
            <a:avLst/>
          </a:prstGeom>
          <a:noFill/>
        </p:spPr>
        <p:txBody>
          <a:bodyPr wrap="square">
            <a:spAutoFit/>
          </a:bodyPr>
          <a:lstStyle/>
          <a:p>
            <a:pPr algn="ctr">
              <a:spcAft>
                <a:spcPts val="600"/>
              </a:spcAf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As soon as a verified (suspected, probable, or confirmed) cholera outbreak is detected,</a:t>
            </a:r>
          </a:p>
          <a:p>
            <a:pPr algn="ctr">
              <a:spcAft>
                <a:spcPts val="600"/>
              </a:spcAf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health authorities conduct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case investigation on ALL suspected cases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within 24 hours</a:t>
            </a:r>
          </a:p>
        </p:txBody>
      </p:sp>
      <p:sp>
        <p:nvSpPr>
          <p:cNvPr id="16" name="TextBox 15">
            <a:extLst>
              <a:ext uri="{FF2B5EF4-FFF2-40B4-BE49-F238E27FC236}">
                <a16:creationId xmlns:a16="http://schemas.microsoft.com/office/drawing/2014/main" id="{35F30562-0722-6931-EB83-D206073213CC}"/>
              </a:ext>
            </a:extLst>
          </p:cNvPr>
          <p:cNvSpPr txBox="1"/>
          <p:nvPr/>
        </p:nvSpPr>
        <p:spPr>
          <a:xfrm>
            <a:off x="5272194" y="5043156"/>
            <a:ext cx="10862667" cy="21621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Classify suspected cases by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origin of infection</a:t>
            </a:r>
          </a:p>
          <a:p>
            <a:pPr marL="914400" lvl="1" indent="-457200">
              <a:spcBef>
                <a:spcPts val="1200"/>
              </a:spcBef>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rPr>
              <a:t>Locally acquired</a:t>
            </a:r>
          </a:p>
          <a:p>
            <a:pPr marL="914400" lvl="1" indent="-457200">
              <a:spcBef>
                <a:spcPts val="1200"/>
              </a:spcBef>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Imported </a:t>
            </a:r>
          </a:p>
          <a:p>
            <a:pPr marL="1371600" lvl="2" indent="-457200">
              <a:spcBef>
                <a:spcPts val="300"/>
              </a:spcBef>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rPr>
              <a:t>Domestically or internationally</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ndParaRPr>
          </a:p>
        </p:txBody>
      </p:sp>
      <p:sp>
        <p:nvSpPr>
          <p:cNvPr id="9" name="TextBox 8">
            <a:extLst>
              <a:ext uri="{FF2B5EF4-FFF2-40B4-BE49-F238E27FC236}">
                <a16:creationId xmlns:a16="http://schemas.microsoft.com/office/drawing/2014/main" id="{9B66B869-77D6-321F-1BDC-E37E12CA92F2}"/>
              </a:ext>
            </a:extLst>
          </p:cNvPr>
          <p:cNvSpPr txBox="1"/>
          <p:nvPr/>
        </p:nvSpPr>
        <p:spPr>
          <a:xfrm>
            <a:off x="5355307" y="7443885"/>
            <a:ext cx="9785684"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1200"/>
              </a:spcBef>
              <a:spcAft>
                <a:spcPts val="0"/>
              </a:spcAft>
              <a:buClr>
                <a:srgbClr val="009999"/>
              </a:buClr>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Rapidly orient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rPr>
              <a:t>field investigation</a:t>
            </a:r>
          </a:p>
        </p:txBody>
      </p:sp>
      <p:sp>
        <p:nvSpPr>
          <p:cNvPr id="4" name="Slide Number Placeholder 3">
            <a:extLst>
              <a:ext uri="{FF2B5EF4-FFF2-40B4-BE49-F238E27FC236}">
                <a16:creationId xmlns:a16="http://schemas.microsoft.com/office/drawing/2014/main" id="{27BC3299-16E6-84B0-77EE-5F96131AFE6F}"/>
              </a:ext>
            </a:extLst>
          </p:cNvPr>
          <p:cNvSpPr>
            <a:spLocks noGrp="1"/>
          </p:cNvSpPr>
          <p:nvPr>
            <p:ph type="sldNum" sz="quarter" idx="12"/>
          </p:nvPr>
        </p:nvSpPr>
        <p:spPr>
          <a:xfrm>
            <a:off x="15483191" y="9547022"/>
            <a:ext cx="2133600" cy="365125"/>
          </a:xfrm>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69832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B8593C6-6CBD-3AA3-BAD5-ADD69725CBA9}"/>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10">
            <a:extLst>
              <a:ext uri="{FF2B5EF4-FFF2-40B4-BE49-F238E27FC236}">
                <a16:creationId xmlns:a16="http://schemas.microsoft.com/office/drawing/2014/main" id="{3BD391E8-01A0-AD69-91B3-3A49F876A59D}"/>
              </a:ext>
            </a:extLst>
          </p:cNvPr>
          <p:cNvSpPr txBox="1"/>
          <p:nvPr/>
        </p:nvSpPr>
        <p:spPr>
          <a:xfrm>
            <a:off x="835524" y="499201"/>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Field investigation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7" name="Picture 6">
            <a:extLst>
              <a:ext uri="{FF2B5EF4-FFF2-40B4-BE49-F238E27FC236}">
                <a16:creationId xmlns:a16="http://schemas.microsoft.com/office/drawing/2014/main" id="{2074ADFB-927E-F94F-7426-794B7B637D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0006" y="6187789"/>
            <a:ext cx="5875533" cy="3162576"/>
          </a:xfrm>
          <a:prstGeom prst="rect">
            <a:avLst/>
          </a:prstGeom>
        </p:spPr>
      </p:pic>
      <p:sp>
        <p:nvSpPr>
          <p:cNvPr id="10" name="TextBox 9">
            <a:extLst>
              <a:ext uri="{FF2B5EF4-FFF2-40B4-BE49-F238E27FC236}">
                <a16:creationId xmlns:a16="http://schemas.microsoft.com/office/drawing/2014/main" id="{302275A4-1691-8855-E6F7-7E8EA79C4795}"/>
              </a:ext>
            </a:extLst>
          </p:cNvPr>
          <p:cNvSpPr txBox="1"/>
          <p:nvPr/>
        </p:nvSpPr>
        <p:spPr>
          <a:xfrm>
            <a:off x="2820636" y="2053521"/>
            <a:ext cx="12646725" cy="2046714"/>
          </a:xfrm>
          <a:prstGeom prst="rect">
            <a:avLst/>
          </a:prstGeom>
          <a:noFill/>
        </p:spPr>
        <p:txBody>
          <a:bodyPr wrap="square" rtlCol="0">
            <a:spAutoFit/>
          </a:bodyPr>
          <a:lstStyle/>
          <a:p>
            <a:pPr marL="457200" indent="-457200">
              <a:spcAft>
                <a:spcPts val="600"/>
              </a:spcAft>
              <a:buBlip>
                <a:blip r:embed="rId4"/>
              </a:buBlip>
            </a:pPr>
            <a:r>
              <a:rPr lang="en-US" sz="2800" dirty="0">
                <a:solidFill>
                  <a:prstClr val="black"/>
                </a:solidFill>
                <a:latin typeface="Atkinson Hyperlegible" panose="020B0604020202020204" charset="0"/>
              </a:rPr>
              <a:t>If </a:t>
            </a:r>
          </a:p>
          <a:p>
            <a:pPr marL="914400" lvl="1"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Verified (suspected, probable, or confirmed) cholera outbreak detected</a:t>
            </a:r>
          </a:p>
          <a:p>
            <a:pPr lvl="1">
              <a:spcAft>
                <a:spcPts val="600"/>
              </a:spcAft>
            </a:pPr>
            <a:r>
              <a:rPr lang="en-US" sz="2800" dirty="0">
                <a:solidFill>
                  <a:prstClr val="black"/>
                </a:solidFill>
                <a:latin typeface="Atkinson Hyperlegible" panose="020B0604020202020204" charset="0"/>
              </a:rPr>
              <a:t>    and</a:t>
            </a:r>
          </a:p>
          <a:p>
            <a:pPr marL="914400" lvl="1"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Case investigations did not conclude that all cases were imported </a:t>
            </a:r>
            <a:endParaRPr lang="en-US" sz="2600" dirty="0">
              <a:solidFill>
                <a:prstClr val="black"/>
              </a:solidFill>
              <a:latin typeface="Atkinson Hyperlegible" panose="020B0604020202020204" charset="0"/>
            </a:endParaRPr>
          </a:p>
        </p:txBody>
      </p:sp>
      <p:grpSp>
        <p:nvGrpSpPr>
          <p:cNvPr id="6" name="Group 5">
            <a:extLst>
              <a:ext uri="{FF2B5EF4-FFF2-40B4-BE49-F238E27FC236}">
                <a16:creationId xmlns:a16="http://schemas.microsoft.com/office/drawing/2014/main" id="{50D7BC42-A35B-C54E-2237-83B6DAEEBC5F}"/>
              </a:ext>
            </a:extLst>
          </p:cNvPr>
          <p:cNvGrpSpPr/>
          <p:nvPr/>
        </p:nvGrpSpPr>
        <p:grpSpPr>
          <a:xfrm>
            <a:off x="2728701" y="4653993"/>
            <a:ext cx="12830597" cy="1196938"/>
            <a:chOff x="2728701" y="4653993"/>
            <a:chExt cx="12830597" cy="1196938"/>
          </a:xfrm>
        </p:grpSpPr>
        <p:sp>
          <p:nvSpPr>
            <p:cNvPr id="11" name="Freeform 4">
              <a:extLst>
                <a:ext uri="{FF2B5EF4-FFF2-40B4-BE49-F238E27FC236}">
                  <a16:creationId xmlns:a16="http://schemas.microsoft.com/office/drawing/2014/main" id="{2C9A4C11-65C7-E91E-EEED-C836A6DC434B}"/>
                </a:ext>
              </a:extLst>
            </p:cNvPr>
            <p:cNvSpPr/>
            <p:nvPr/>
          </p:nvSpPr>
          <p:spPr>
            <a:xfrm>
              <a:off x="2728701" y="4653993"/>
              <a:ext cx="12830597" cy="119693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C837BF39-37F8-EDF6-E4C5-17A2706F014A}"/>
                </a:ext>
              </a:extLst>
            </p:cNvPr>
            <p:cNvSpPr txBox="1"/>
            <p:nvPr/>
          </p:nvSpPr>
          <p:spPr>
            <a:xfrm>
              <a:off x="2728701" y="4990851"/>
              <a:ext cx="1283059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M</a:t>
              </a:r>
              <a:r>
                <a:rPr kumimoji="0" lang="en-US"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ultisectoral</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field investigation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within 24 hours</a:t>
              </a:r>
            </a:p>
          </p:txBody>
        </p:sp>
      </p:grpSp>
      <p:sp>
        <p:nvSpPr>
          <p:cNvPr id="4" name="TextBox 3">
            <a:extLst>
              <a:ext uri="{FF2B5EF4-FFF2-40B4-BE49-F238E27FC236}">
                <a16:creationId xmlns:a16="http://schemas.microsoft.com/office/drawing/2014/main" id="{E06AE0D7-5B0B-517F-B829-E02EB0C2E1AD}"/>
              </a:ext>
            </a:extLst>
          </p:cNvPr>
          <p:cNvSpPr txBox="1"/>
          <p:nvPr/>
        </p:nvSpPr>
        <p:spPr>
          <a:xfrm>
            <a:off x="9230866" y="6614915"/>
            <a:ext cx="6477128" cy="23083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Blip>
                <a:blip r:embed="rId4"/>
              </a:buBlip>
              <a:tabLst/>
              <a:defRPr/>
            </a:pPr>
            <a:r>
              <a:rPr lang="en-US" sz="30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A</a:t>
            </a:r>
            <a:r>
              <a:rPr kumimoji="0" lang="en-US" sz="30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ssess</a:t>
            </a:r>
            <a:r>
              <a:rPr kumimoji="0" lang="en-US" sz="30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914400" lvl="1" indent="-457200">
              <a:spcAft>
                <a:spcPts val="1200"/>
              </a:spcAft>
              <a:buClr>
                <a:srgbClr val="008080"/>
              </a:buClr>
              <a:buFont typeface="Arial" panose="020B0604020202020204" pitchFamily="34" charset="0"/>
              <a:buChar char="•"/>
              <a:defRPr/>
            </a:pPr>
            <a:r>
              <a:rPr lang="en-US" sz="2800" dirty="0">
                <a:solidFill>
                  <a:srgbClr val="2A1720"/>
                </a:solidFill>
                <a:latin typeface="Atkinson Hyperlegible"/>
              </a:rPr>
              <a:t>S</a:t>
            </a:r>
            <a:r>
              <a:rPr lang="en-US" sz="2800" dirty="0" err="1">
                <a:solidFill>
                  <a:srgbClr val="2A1720"/>
                </a:solidFill>
                <a:latin typeface="Atkinson Hyperlegible"/>
              </a:rPr>
              <a:t>ource</a:t>
            </a:r>
            <a:r>
              <a:rPr lang="en-US" sz="2800" dirty="0">
                <a:solidFill>
                  <a:srgbClr val="2A1720"/>
                </a:solidFill>
                <a:latin typeface="Atkinson Hyperlegible"/>
              </a:rPr>
              <a:t>(s) of contamination</a:t>
            </a:r>
          </a:p>
          <a:p>
            <a:pPr marL="914400" lvl="1" indent="-457200">
              <a:spcAft>
                <a:spcPts val="1200"/>
              </a:spcAft>
              <a:buClr>
                <a:srgbClr val="008080"/>
              </a:buClr>
              <a:buFont typeface="Arial" panose="020B0604020202020204" pitchFamily="34" charset="0"/>
              <a:buChar char="•"/>
              <a:defRPr/>
            </a:pPr>
            <a:r>
              <a:rPr lang="en-US" sz="2800" dirty="0">
                <a:solidFill>
                  <a:srgbClr val="2A1720"/>
                </a:solidFill>
                <a:latin typeface="Atkinson Hyperlegible"/>
              </a:rPr>
              <a:t>Context of transmission</a:t>
            </a:r>
          </a:p>
          <a:p>
            <a:pPr marL="914400" lvl="1" indent="-457200">
              <a:spcAft>
                <a:spcPts val="1200"/>
              </a:spcAft>
              <a:buClr>
                <a:srgbClr val="008080"/>
              </a:buClr>
              <a:buFont typeface="Arial" panose="020B0604020202020204" pitchFamily="34" charset="0"/>
              <a:buChar char="•"/>
              <a:defRPr/>
            </a:pPr>
            <a:r>
              <a:rPr lang="en-US" sz="2800" dirty="0">
                <a:solidFill>
                  <a:srgbClr val="2A1720"/>
                </a:solidFill>
                <a:latin typeface="Atkinson Hyperlegible"/>
              </a:rPr>
              <a:t>Ri</a:t>
            </a:r>
            <a:r>
              <a:rPr lang="en-US" sz="2800" dirty="0" err="1">
                <a:solidFill>
                  <a:srgbClr val="2A1720"/>
                </a:solidFill>
                <a:latin typeface="Atkinson Hyperlegible"/>
              </a:rPr>
              <a:t>sk</a:t>
            </a:r>
            <a:r>
              <a:rPr lang="en-US" sz="2800" dirty="0">
                <a:solidFill>
                  <a:srgbClr val="2A1720"/>
                </a:solidFill>
                <a:latin typeface="Atkinson Hyperlegible"/>
              </a:rPr>
              <a:t> factors for spread </a:t>
            </a:r>
          </a:p>
        </p:txBody>
      </p:sp>
      <p:sp>
        <p:nvSpPr>
          <p:cNvPr id="8" name="Slide Number Placeholder 7">
            <a:extLst>
              <a:ext uri="{FF2B5EF4-FFF2-40B4-BE49-F238E27FC236}">
                <a16:creationId xmlns:a16="http://schemas.microsoft.com/office/drawing/2014/main" id="{9B6C74E9-2DE2-C87D-CE15-D247A55344E1}"/>
              </a:ext>
            </a:extLst>
          </p:cNvPr>
          <p:cNvSpPr>
            <a:spLocks noGrp="1"/>
          </p:cNvSpPr>
          <p:nvPr>
            <p:ph type="sldNum" sz="quarter" idx="12"/>
          </p:nvPr>
        </p:nvSpPr>
        <p:spPr>
          <a:xfrm>
            <a:off x="15467361" y="9615560"/>
            <a:ext cx="2133600" cy="365125"/>
          </a:xfrm>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3257233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437275" y="6230687"/>
            <a:ext cx="13144466" cy="1354217"/>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Use the findings of case investigations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to classify cases by origin of infection</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stretch>
            <a:fillRect/>
          </a:stretch>
        </p:blipFill>
        <p:spPr>
          <a:xfrm>
            <a:off x="1871764" y="5514932"/>
            <a:ext cx="2209800" cy="2438400"/>
          </a:xfrm>
          <a:prstGeom prst="rect">
            <a:avLst/>
          </a:prstGeom>
        </p:spPr>
      </p:pic>
    </p:spTree>
    <p:extLst>
      <p:ext uri="{BB962C8B-B14F-4D97-AF65-F5344CB8AC3E}">
        <p14:creationId xmlns:p14="http://schemas.microsoft.com/office/powerpoint/2010/main" val="1230617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C65B1F-7819-EB67-25F2-7298FD0D6637}"/>
              </a:ext>
            </a:extLst>
          </p:cNvPr>
          <p:cNvPicPr>
            <a:picLocks noChangeAspect="1"/>
          </p:cNvPicPr>
          <p:nvPr/>
        </p:nvPicPr>
        <p:blipFill>
          <a:blip r:embed="rId3"/>
          <a:stretch>
            <a:fillRect/>
          </a:stretch>
        </p:blipFill>
        <p:spPr>
          <a:xfrm>
            <a:off x="4050629" y="194701"/>
            <a:ext cx="13667874" cy="1695455"/>
          </a:xfrm>
          <a:prstGeom prst="rect">
            <a:avLst/>
          </a:prstGeom>
        </p:spPr>
      </p:pic>
      <p:sp>
        <p:nvSpPr>
          <p:cNvPr id="9" name="Rectangle 8">
            <a:extLst>
              <a:ext uri="{FF2B5EF4-FFF2-40B4-BE49-F238E27FC236}">
                <a16:creationId xmlns:a16="http://schemas.microsoft.com/office/drawing/2014/main" id="{BDCD73DC-D011-430F-DF65-A224BC151328}"/>
              </a:ext>
            </a:extLst>
          </p:cNvPr>
          <p:cNvSpPr/>
          <p:nvPr/>
        </p:nvSpPr>
        <p:spPr>
          <a:xfrm>
            <a:off x="9184103" y="4070258"/>
            <a:ext cx="8534400" cy="32316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B47D5C0-E861-DA3A-BAFA-37AB5EDD9563}"/>
              </a:ext>
            </a:extLst>
          </p:cNvPr>
          <p:cNvGrpSpPr/>
          <p:nvPr/>
        </p:nvGrpSpPr>
        <p:grpSpPr>
          <a:xfrm>
            <a:off x="858250" y="4070258"/>
            <a:ext cx="7940844" cy="3639459"/>
            <a:chOff x="858250" y="4070258"/>
            <a:chExt cx="7940844" cy="3639459"/>
          </a:xfrm>
        </p:grpSpPr>
        <p:sp>
          <p:nvSpPr>
            <p:cNvPr id="5" name="Rectangle 4">
              <a:extLst>
                <a:ext uri="{FF2B5EF4-FFF2-40B4-BE49-F238E27FC236}">
                  <a16:creationId xmlns:a16="http://schemas.microsoft.com/office/drawing/2014/main" id="{C0679026-5F15-E24B-B553-A18824F37D8A}"/>
                </a:ext>
              </a:extLst>
            </p:cNvPr>
            <p:cNvSpPr/>
            <p:nvPr/>
          </p:nvSpPr>
          <p:spPr>
            <a:xfrm>
              <a:off x="858250" y="4070258"/>
              <a:ext cx="7940844" cy="3639459"/>
            </a:xfrm>
            <a:prstGeom prst="rect">
              <a:avLst/>
            </a:prstGeom>
            <a:solidFill>
              <a:srgbClr val="E4F3F4"/>
            </a:solidFill>
            <a:ln>
              <a:solidFill>
                <a:srgbClr val="E4F3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174E8A-49A5-3117-CF6B-7D69C494B2E2}"/>
                </a:ext>
              </a:extLst>
            </p:cNvPr>
            <p:cNvSpPr txBox="1"/>
            <p:nvPr/>
          </p:nvSpPr>
          <p:spPr>
            <a:xfrm>
              <a:off x="1050758" y="4093342"/>
              <a:ext cx="7748336" cy="3616375"/>
            </a:xfrm>
            <a:prstGeom prst="rect">
              <a:avLst/>
            </a:prstGeom>
            <a:noFill/>
          </p:spPr>
          <p:txBody>
            <a:bodyPr wrap="square" rtlCol="0">
              <a:spAutoFit/>
            </a:bodyPr>
            <a:lstStyle/>
            <a:p>
              <a:pPr algn="ctr">
                <a:spcBef>
                  <a:spcPts val="600"/>
                </a:spcBef>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Case report form</a:t>
              </a: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Gender: </a:t>
              </a:r>
              <a:r>
                <a:rPr lang="en-US" sz="2400" dirty="0">
                  <a:latin typeface="Congenial" panose="02000503040000020004" pitchFamily="2" charset="0"/>
                </a:rPr>
                <a:t>Female</a:t>
              </a: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Age: </a:t>
              </a:r>
              <a:r>
                <a:rPr lang="en-US" sz="2400" dirty="0">
                  <a:latin typeface="Congenial" panose="02000503040000020004" pitchFamily="2" charset="0"/>
                </a:rPr>
                <a:t>39 years old</a:t>
              </a: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of onset: </a:t>
              </a:r>
              <a:r>
                <a:rPr lang="en-US" sz="2400" dirty="0">
                  <a:latin typeface="Congenial" panose="02000503040000020004" pitchFamily="2" charset="0"/>
                </a:rPr>
                <a:t>25 July</a:t>
              </a: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of visit: </a:t>
              </a:r>
              <a:r>
                <a:rPr lang="en-US" sz="2400" dirty="0">
                  <a:latin typeface="Congenial" panose="02000503040000020004" pitchFamily="2" charset="0"/>
                </a:rPr>
                <a:t>28 July</a:t>
              </a:r>
            </a:p>
            <a:p>
              <a:pPr marL="457200" indent="-457200">
                <a:spcAft>
                  <a:spcPts val="3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Deydration</a:t>
              </a:r>
              <a:r>
                <a:rPr lang="en-US" sz="2400" dirty="0">
                  <a:solidFill>
                    <a:srgbClr val="009999"/>
                  </a:solidFill>
                  <a:latin typeface="Congenial" panose="02000503040000020004" pitchFamily="2" charset="0"/>
                </a:rPr>
                <a:t>: </a:t>
              </a:r>
              <a:r>
                <a:rPr lang="en-US" sz="2400" dirty="0">
                  <a:latin typeface="Congenial" panose="02000503040000020004" pitchFamily="2" charset="0"/>
                </a:rPr>
                <a:t>Severe</a:t>
              </a:r>
            </a:p>
            <a:p>
              <a:pPr marL="457200" indent="-457200">
                <a:spcAft>
                  <a:spcPts val="3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RDT</a:t>
              </a:r>
              <a:r>
                <a:rPr lang="en-US" sz="2400" dirty="0">
                  <a:solidFill>
                    <a:srgbClr val="009999"/>
                  </a:solidFill>
                  <a:latin typeface="Congenial" panose="02000503040000020004" pitchFamily="2" charset="0"/>
                </a:rPr>
                <a:t> result: </a:t>
              </a:r>
              <a:r>
                <a:rPr lang="en-US" sz="2400" dirty="0">
                  <a:latin typeface="Congenial" panose="02000503040000020004" pitchFamily="2" charset="0"/>
                </a:rPr>
                <a:t>Positive </a:t>
              </a:r>
              <a:r>
                <a:rPr lang="en-US" sz="2400" dirty="0" err="1">
                  <a:latin typeface="Congenial" panose="02000503040000020004" pitchFamily="2" charset="0"/>
                </a:rPr>
                <a:t>O1</a:t>
              </a:r>
              <a:endParaRPr lang="en-US" sz="2400" dirty="0">
                <a:latin typeface="Congenial" panose="02000503040000020004" pitchFamily="2" charset="0"/>
              </a:endParaRPr>
            </a:p>
            <a:p>
              <a:pPr marL="457200" indent="-457200">
                <a:spcAft>
                  <a:spcPts val="3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Specimen for testing: </a:t>
              </a:r>
              <a:r>
                <a:rPr lang="en-US" sz="2400" dirty="0">
                  <a:latin typeface="Congenial" panose="02000503040000020004" pitchFamily="2" charset="0"/>
                </a:rPr>
                <a:t>Yes (result pending)</a:t>
              </a:r>
            </a:p>
          </p:txBody>
        </p:sp>
      </p:grpSp>
      <p:grpSp>
        <p:nvGrpSpPr>
          <p:cNvPr id="14" name="Group 13">
            <a:extLst>
              <a:ext uri="{FF2B5EF4-FFF2-40B4-BE49-F238E27FC236}">
                <a16:creationId xmlns:a16="http://schemas.microsoft.com/office/drawing/2014/main" id="{9065379E-3FA2-FF21-2B21-FC8AEDC56CE4}"/>
              </a:ext>
            </a:extLst>
          </p:cNvPr>
          <p:cNvGrpSpPr/>
          <p:nvPr/>
        </p:nvGrpSpPr>
        <p:grpSpPr>
          <a:xfrm>
            <a:off x="9432755" y="4070257"/>
            <a:ext cx="7940845" cy="3639459"/>
            <a:chOff x="9432755" y="4070257"/>
            <a:chExt cx="7940845" cy="3639459"/>
          </a:xfrm>
        </p:grpSpPr>
        <p:sp>
          <p:nvSpPr>
            <p:cNvPr id="6" name="Rectangle 5">
              <a:extLst>
                <a:ext uri="{FF2B5EF4-FFF2-40B4-BE49-F238E27FC236}">
                  <a16:creationId xmlns:a16="http://schemas.microsoft.com/office/drawing/2014/main" id="{E9EF85D4-693A-53AD-5F33-72D402F18551}"/>
                </a:ext>
              </a:extLst>
            </p:cNvPr>
            <p:cNvSpPr/>
            <p:nvPr/>
          </p:nvSpPr>
          <p:spPr>
            <a:xfrm>
              <a:off x="9432756" y="4070257"/>
              <a:ext cx="7940844" cy="3639459"/>
            </a:xfrm>
            <a:prstGeom prst="rect">
              <a:avLst/>
            </a:prstGeom>
            <a:solidFill>
              <a:srgbClr val="E4F3F4"/>
            </a:solidFill>
            <a:ln>
              <a:solidFill>
                <a:srgbClr val="E4F3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95504C-8578-AC3A-0066-20090946E86E}"/>
                </a:ext>
              </a:extLst>
            </p:cNvPr>
            <p:cNvSpPr txBox="1"/>
            <p:nvPr/>
          </p:nvSpPr>
          <p:spPr>
            <a:xfrm>
              <a:off x="9432755" y="4258550"/>
              <a:ext cx="7940845" cy="3154710"/>
            </a:xfrm>
            <a:prstGeom prst="rect">
              <a:avLst/>
            </a:prstGeom>
            <a:noFill/>
          </p:spPr>
          <p:txBody>
            <a:bodyPr wrap="square" rtlCol="0">
              <a:spAutoFit/>
            </a:bodyPr>
            <a:lstStyle/>
            <a:p>
              <a:pPr algn="ctr">
                <a:spcBef>
                  <a:spcPts val="600"/>
                </a:spcBef>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Case investigation</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Travel in the 5 days before onset:</a:t>
              </a:r>
              <a:r>
                <a:rPr lang="en-US" sz="2400" b="1" dirty="0">
                  <a:solidFill>
                    <a:srgbClr val="009999"/>
                  </a:solidFill>
                  <a:latin typeface="Congenial" panose="02000503040000020004" pitchFamily="2" charset="0"/>
                </a:rPr>
                <a:t> </a:t>
              </a:r>
              <a:r>
                <a:rPr lang="en-US" sz="2400" dirty="0">
                  <a:latin typeface="Congenial" panose="02000503040000020004" pitchFamily="2" charset="0"/>
                </a:rPr>
                <a:t>Yes</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Dates of travel: </a:t>
              </a:r>
              <a:r>
                <a:rPr lang="en-US" sz="2400" dirty="0">
                  <a:latin typeface="Congenial" panose="02000503040000020004" pitchFamily="2" charset="0"/>
                </a:rPr>
                <a:t>10-27 July</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Destination: </a:t>
              </a:r>
              <a:r>
                <a:rPr lang="en-US" sz="2400" dirty="0">
                  <a:latin typeface="Congenial" panose="02000503040000020004" pitchFamily="2" charset="0"/>
                </a:rPr>
                <a:t>Village with cholera outbreak in a neighboring surveillance unit (same country)</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Comments: </a:t>
              </a:r>
              <a:r>
                <a:rPr lang="en-US" sz="2400" dirty="0">
                  <a:latin typeface="Congenial" panose="02000503040000020004" pitchFamily="2" charset="0"/>
                </a:rPr>
                <a:t>Purpose of travel, attend funeral of a relative who died from cholera</a:t>
              </a:r>
            </a:p>
          </p:txBody>
        </p:sp>
      </p:grpSp>
      <p:grpSp>
        <p:nvGrpSpPr>
          <p:cNvPr id="16" name="Group 15">
            <a:extLst>
              <a:ext uri="{FF2B5EF4-FFF2-40B4-BE49-F238E27FC236}">
                <a16:creationId xmlns:a16="http://schemas.microsoft.com/office/drawing/2014/main" id="{F5C385A1-E3A4-6B69-08BE-0FCB8024AB4B}"/>
              </a:ext>
            </a:extLst>
          </p:cNvPr>
          <p:cNvGrpSpPr/>
          <p:nvPr/>
        </p:nvGrpSpPr>
        <p:grpSpPr>
          <a:xfrm>
            <a:off x="3705726" y="8149684"/>
            <a:ext cx="13829652" cy="1852132"/>
            <a:chOff x="3705726" y="8149684"/>
            <a:chExt cx="13829652" cy="1852132"/>
          </a:xfrm>
        </p:grpSpPr>
        <p:sp>
          <p:nvSpPr>
            <p:cNvPr id="12" name="Rectangle: Rounded Corners 11">
              <a:extLst>
                <a:ext uri="{FF2B5EF4-FFF2-40B4-BE49-F238E27FC236}">
                  <a16:creationId xmlns:a16="http://schemas.microsoft.com/office/drawing/2014/main" id="{09D16909-21DF-71FB-D736-F1A66742C321}"/>
                </a:ext>
              </a:extLst>
            </p:cNvPr>
            <p:cNvSpPr/>
            <p:nvPr/>
          </p:nvSpPr>
          <p:spPr>
            <a:xfrm>
              <a:off x="3705726" y="8149684"/>
              <a:ext cx="13667874" cy="185213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DE29E3D-FD33-7225-DDB2-88B36108B877}"/>
                </a:ext>
              </a:extLst>
            </p:cNvPr>
            <p:cNvSpPr txBox="1"/>
            <p:nvPr/>
          </p:nvSpPr>
          <p:spPr>
            <a:xfrm>
              <a:off x="4332726" y="8267836"/>
              <a:ext cx="13202652" cy="1615827"/>
            </a:xfrm>
            <a:prstGeom prst="rect">
              <a:avLst/>
            </a:prstGeom>
            <a:noFill/>
            <a:ln>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What is </a:t>
              </a:r>
              <a:r>
                <a:rPr kumimoji="0" lang="en-US" sz="2800" i="0" u="none" strike="noStrike" kern="1200" cap="none" spc="0" normalizeH="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the geographic origin of infection of this case?</a:t>
              </a:r>
            </a:p>
            <a:p>
              <a:pPr marL="514350" indent="-514350">
                <a:spcAft>
                  <a:spcPts val="12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If this case is laboratory confirmed, will there be a confirmed cholera outbreak in your surveillance unit? </a:t>
              </a:r>
            </a:p>
          </p:txBody>
        </p:sp>
      </p:grpSp>
      <p:pic>
        <p:nvPicPr>
          <p:cNvPr id="3" name="Picture 2">
            <a:extLst>
              <a:ext uri="{FF2B5EF4-FFF2-40B4-BE49-F238E27FC236}">
                <a16:creationId xmlns:a16="http://schemas.microsoft.com/office/drawing/2014/main" id="{47AB1342-E1F8-BE1D-F912-AAF84C0105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806" y="167985"/>
            <a:ext cx="3831631" cy="1852132"/>
          </a:xfrm>
          <a:prstGeom prst="rect">
            <a:avLst/>
          </a:prstGeom>
        </p:spPr>
      </p:pic>
      <p:pic>
        <p:nvPicPr>
          <p:cNvPr id="8" name="Picture 7">
            <a:extLst>
              <a:ext uri="{FF2B5EF4-FFF2-40B4-BE49-F238E27FC236}">
                <a16:creationId xmlns:a16="http://schemas.microsoft.com/office/drawing/2014/main" id="{36D17C36-EC05-289C-1655-61B3C87E2818}"/>
              </a:ext>
            </a:extLst>
          </p:cNvPr>
          <p:cNvPicPr>
            <a:picLocks noChangeAspect="1"/>
          </p:cNvPicPr>
          <p:nvPr/>
        </p:nvPicPr>
        <p:blipFill>
          <a:blip r:embed="rId5"/>
          <a:stretch>
            <a:fillRect/>
          </a:stretch>
        </p:blipFill>
        <p:spPr>
          <a:xfrm>
            <a:off x="1050758" y="7978733"/>
            <a:ext cx="2279653" cy="2194032"/>
          </a:xfrm>
          <a:prstGeom prst="rect">
            <a:avLst/>
          </a:prstGeom>
        </p:spPr>
      </p:pic>
      <p:sp>
        <p:nvSpPr>
          <p:cNvPr id="15" name="TextBox 14">
            <a:extLst>
              <a:ext uri="{FF2B5EF4-FFF2-40B4-BE49-F238E27FC236}">
                <a16:creationId xmlns:a16="http://schemas.microsoft.com/office/drawing/2014/main" id="{D41E6050-C158-646A-725B-66DAD364E4AF}"/>
              </a:ext>
            </a:extLst>
          </p:cNvPr>
          <p:cNvSpPr txBox="1"/>
          <p:nvPr/>
        </p:nvSpPr>
        <p:spPr>
          <a:xfrm>
            <a:off x="5280574" y="565374"/>
            <a:ext cx="11207983" cy="954107"/>
          </a:xfrm>
          <a:prstGeom prst="rect">
            <a:avLst/>
          </a:prstGeom>
          <a:noFill/>
        </p:spPr>
        <p:txBody>
          <a:bodyPr wrap="square">
            <a:spAutoFit/>
          </a:bodyPr>
          <a:lstStyle/>
          <a:p>
            <a:pPr algn="ctr">
              <a:spcAft>
                <a:spcPts val="6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You are a local health authority officer in a surveillance unit with a verified suspected cholera outbreak</a:t>
            </a:r>
          </a:p>
        </p:txBody>
      </p:sp>
      <p:grpSp>
        <p:nvGrpSpPr>
          <p:cNvPr id="10" name="Group 9">
            <a:extLst>
              <a:ext uri="{FF2B5EF4-FFF2-40B4-BE49-F238E27FC236}">
                <a16:creationId xmlns:a16="http://schemas.microsoft.com/office/drawing/2014/main" id="{B2107D8E-2BA0-F434-A9D0-21C87692DE63}"/>
              </a:ext>
            </a:extLst>
          </p:cNvPr>
          <p:cNvGrpSpPr/>
          <p:nvPr/>
        </p:nvGrpSpPr>
        <p:grpSpPr>
          <a:xfrm>
            <a:off x="858250" y="2323252"/>
            <a:ext cx="10383520" cy="1550106"/>
            <a:chOff x="1850756" y="2251136"/>
            <a:chExt cx="10383520" cy="1550106"/>
          </a:xfrm>
        </p:grpSpPr>
        <p:sp>
          <p:nvSpPr>
            <p:cNvPr id="31" name="TextBox 30">
              <a:extLst>
                <a:ext uri="{FF2B5EF4-FFF2-40B4-BE49-F238E27FC236}">
                  <a16:creationId xmlns:a16="http://schemas.microsoft.com/office/drawing/2014/main" id="{E7CE2D27-CF08-620F-CDEF-B961412FBBB9}"/>
                </a:ext>
              </a:extLst>
            </p:cNvPr>
            <p:cNvSpPr txBox="1"/>
            <p:nvPr/>
          </p:nvSpPr>
          <p:spPr>
            <a:xfrm>
              <a:off x="2276621" y="2302914"/>
              <a:ext cx="9957655" cy="144655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009999"/>
                </a:buClr>
                <a:buSzTx/>
                <a:tabLst/>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1  suspected cholera case reported and tested positive by </a:t>
              </a:r>
              <a:r>
                <a:rPr lang="en-GB"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RDT</a:t>
              </a:r>
              <a:endPar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lvl="0">
                <a:spcAft>
                  <a:spcPts val="600"/>
                </a:spcAft>
                <a:buClr>
                  <a:srgbClr val="009999"/>
                </a:buClr>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No other suspected cholera case reported so far</a:t>
              </a:r>
            </a:p>
            <a:p>
              <a:pPr marR="0" lvl="0" algn="l" defTabSz="914400" rtl="0" eaLnBrk="1" fontAlgn="auto" latinLnBrk="0" hangingPunct="1">
                <a:lnSpc>
                  <a:spcPct val="100000"/>
                </a:lnSpc>
                <a:spcBef>
                  <a:spcPts val="0"/>
                </a:spcBef>
                <a:spcAft>
                  <a:spcPts val="600"/>
                </a:spcAft>
                <a:buClr>
                  <a:srgbClr val="009999"/>
                </a:buClr>
                <a:buSzTx/>
                <a:tabLst/>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Case investigation performed</a:t>
              </a:r>
            </a:p>
          </p:txBody>
        </p:sp>
        <p:sp>
          <p:nvSpPr>
            <p:cNvPr id="18" name="Rectangle 17">
              <a:extLst>
                <a:ext uri="{FF2B5EF4-FFF2-40B4-BE49-F238E27FC236}">
                  <a16:creationId xmlns:a16="http://schemas.microsoft.com/office/drawing/2014/main" id="{132105A5-EA6F-4B78-40AA-C051190BA526}"/>
                </a:ext>
              </a:extLst>
            </p:cNvPr>
            <p:cNvSpPr/>
            <p:nvPr/>
          </p:nvSpPr>
          <p:spPr>
            <a:xfrm>
              <a:off x="1850756" y="2251136"/>
              <a:ext cx="371065" cy="1550106"/>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DBED31A1-64A5-6609-F1AB-785CB62DBC56}"/>
              </a:ext>
            </a:extLst>
          </p:cNvPr>
          <p:cNvSpPr>
            <a:spLocks noGrp="1"/>
          </p:cNvSpPr>
          <p:nvPr>
            <p:ph type="sldNum" sz="quarter" idx="12"/>
          </p:nvPr>
        </p:nvSpPr>
        <p:spPr>
          <a:xfrm>
            <a:off x="15867000" y="9577614"/>
            <a:ext cx="2133600" cy="365125"/>
          </a:xfrm>
        </p:spPr>
        <p:txBody>
          <a:bodyPr/>
          <a:lstStyle/>
          <a:p>
            <a:fld id="{B6F15528-21DE-4FAA-801E-634DDDAF4B2B}" type="slidenum">
              <a:rPr lang="en-US" smtClean="0"/>
              <a:pPr/>
              <a:t>33</a:t>
            </a:fld>
            <a:endParaRPr lang="en-US" dirty="0"/>
          </a:p>
        </p:txBody>
      </p:sp>
    </p:spTree>
    <p:extLst>
      <p:ext uri="{BB962C8B-B14F-4D97-AF65-F5344CB8AC3E}">
        <p14:creationId xmlns:p14="http://schemas.microsoft.com/office/powerpoint/2010/main" val="309427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86106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A9B73A8-F088-A7BE-62A4-AF452B51D91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904F2C9-46EC-8DDB-CD42-6D52594322A4}"/>
              </a:ext>
            </a:extLst>
          </p:cNvPr>
          <p:cNvSpPr txBox="1"/>
          <p:nvPr/>
        </p:nvSpPr>
        <p:spPr>
          <a:xfrm>
            <a:off x="1356112" y="3957138"/>
            <a:ext cx="8534397" cy="1523494"/>
          </a:xfrm>
          <a:prstGeom prst="rect">
            <a:avLst/>
          </a:prstGeom>
          <a:noFill/>
        </p:spPr>
        <p:txBody>
          <a:bodyPr wrap="square" lIns="91440" tIns="45720" rIns="91440" bIns="45720" rtlCol="0" anchor="t">
            <a:spAutoFit/>
          </a:bodyPr>
          <a:lstStyle/>
          <a:p>
            <a:pPr marL="457200" indent="-457200">
              <a:spcAft>
                <a:spcPts val="1200"/>
              </a:spcAft>
              <a:buClr>
                <a:srgbClr val="009999"/>
              </a:buClr>
              <a:buBlip>
                <a:blip r:embed="rId3"/>
              </a:buBlip>
            </a:pPr>
            <a:r>
              <a:rPr lang="en-US" sz="2600" dirty="0">
                <a:solidFill>
                  <a:prstClr val="black"/>
                </a:solidFill>
                <a:latin typeface="Atkinson Hyperlegible Bold" panose="020B0604020202020204" charset="0"/>
              </a:rPr>
              <a:t>Imported </a:t>
            </a:r>
          </a:p>
          <a:p>
            <a:pPr marL="914400" lvl="1" indent="-457200">
              <a:spcAft>
                <a:spcPts val="600"/>
              </a:spcAft>
              <a:buClr>
                <a:srgbClr val="009999"/>
              </a:buClr>
              <a:buFont typeface="Arial" panose="020B0604020202020204" pitchFamily="34" charset="0"/>
              <a:buChar char="•"/>
            </a:pPr>
            <a:r>
              <a:rPr lang="en-US" sz="2600" dirty="0">
                <a:solidFill>
                  <a:prstClr val="black"/>
                </a:solidFill>
                <a:latin typeface="Atkinson Hyperlegible"/>
              </a:rPr>
              <a:t>Not in the surveillance unit before onset of illness</a:t>
            </a:r>
          </a:p>
          <a:p>
            <a:pPr marL="1371600" lvl="2" indent="-457200">
              <a:spcAft>
                <a:spcPts val="600"/>
              </a:spcAft>
              <a:buClr>
                <a:srgbClr val="009999"/>
              </a:buClr>
              <a:buFont typeface="Courier New" panose="02070309020205020404" pitchFamily="49" charset="0"/>
              <a:buChar char="o"/>
            </a:pPr>
            <a:r>
              <a:rPr lang="en-US" sz="2600" dirty="0">
                <a:solidFill>
                  <a:prstClr val="black"/>
                </a:solidFill>
                <a:latin typeface="Atkinson Hyperlegible"/>
              </a:rPr>
              <a:t>Not infected in the surveillance unit</a:t>
            </a:r>
          </a:p>
        </p:txBody>
      </p:sp>
      <p:sp>
        <p:nvSpPr>
          <p:cNvPr id="13" name="TextBox 12">
            <a:extLst>
              <a:ext uri="{FF2B5EF4-FFF2-40B4-BE49-F238E27FC236}">
                <a16:creationId xmlns:a16="http://schemas.microsoft.com/office/drawing/2014/main" id="{71BF1EC1-EE44-949C-C8AE-BA68ADDE03B6}"/>
              </a:ext>
            </a:extLst>
          </p:cNvPr>
          <p:cNvSpPr txBox="1"/>
          <p:nvPr/>
        </p:nvSpPr>
        <p:spPr>
          <a:xfrm>
            <a:off x="10061514" y="3969033"/>
            <a:ext cx="8424109" cy="1523494"/>
          </a:xfrm>
          <a:prstGeom prst="rect">
            <a:avLst/>
          </a:prstGeom>
          <a:noFill/>
        </p:spPr>
        <p:txBody>
          <a:bodyPr wrap="square">
            <a:spAutoFit/>
          </a:bodyPr>
          <a:lstStyle/>
          <a:p>
            <a:pPr marL="457200" indent="-457200">
              <a:spcAft>
                <a:spcPts val="1200"/>
              </a:spcAft>
              <a:buBlip>
                <a:blip r:embed="rId3"/>
              </a:buBlip>
            </a:pPr>
            <a:r>
              <a:rPr lang="en-US" sz="2600" dirty="0">
                <a:solidFill>
                  <a:prstClr val="black"/>
                </a:solidFill>
                <a:latin typeface="Atkinson Hyperlegible Bold" panose="020B0604020202020204" charset="0"/>
              </a:rPr>
              <a:t>Domestically imported </a:t>
            </a:r>
          </a:p>
          <a:p>
            <a:pPr marL="914400" lvl="1" indent="-457200">
              <a:spcAft>
                <a:spcPts val="600"/>
              </a:spcAft>
              <a:buClr>
                <a:srgbClr val="009999"/>
              </a:buClr>
              <a:buFont typeface="Arial" panose="020B0604020202020204" pitchFamily="34" charset="0"/>
              <a:buChar char="•"/>
            </a:pPr>
            <a:r>
              <a:rPr lang="en-US" sz="2600" dirty="0">
                <a:solidFill>
                  <a:prstClr val="black"/>
                </a:solidFill>
                <a:latin typeface="Atkinson Hyperlegible" panose="020B0604020202020204" charset="0"/>
              </a:rPr>
              <a:t>Did not travel abroad</a:t>
            </a:r>
          </a:p>
          <a:p>
            <a:pPr marL="1371600" lvl="2" indent="-457200">
              <a:spcAft>
                <a:spcPts val="600"/>
              </a:spcAft>
              <a:buClr>
                <a:srgbClr val="009999"/>
              </a:buClr>
              <a:buFont typeface="Courier New" panose="02070309020205020404" pitchFamily="49" charset="0"/>
              <a:buChar char="o"/>
            </a:pPr>
            <a:r>
              <a:rPr lang="en-US" sz="2600" dirty="0">
                <a:solidFill>
                  <a:prstClr val="black"/>
                </a:solidFill>
                <a:latin typeface="Atkinson Hyperlegible" panose="020B0604020202020204" charset="0"/>
              </a:rPr>
              <a:t>Infected in another surveillance unit</a:t>
            </a:r>
          </a:p>
        </p:txBody>
      </p:sp>
      <p:sp>
        <p:nvSpPr>
          <p:cNvPr id="8" name="TextBox 7">
            <a:extLst>
              <a:ext uri="{FF2B5EF4-FFF2-40B4-BE49-F238E27FC236}">
                <a16:creationId xmlns:a16="http://schemas.microsoft.com/office/drawing/2014/main" id="{A65F4421-6BEA-F62B-7D9A-1E9D9F4D24AB}"/>
              </a:ext>
            </a:extLst>
          </p:cNvPr>
          <p:cNvSpPr txBox="1"/>
          <p:nvPr/>
        </p:nvSpPr>
        <p:spPr>
          <a:xfrm>
            <a:off x="784590" y="2152542"/>
            <a:ext cx="16368030"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Classification of geographic origin of infection</a:t>
            </a:r>
          </a:p>
        </p:txBody>
      </p:sp>
      <p:sp>
        <p:nvSpPr>
          <p:cNvPr id="9" name="TextBox 8">
            <a:extLst>
              <a:ext uri="{FF2B5EF4-FFF2-40B4-BE49-F238E27FC236}">
                <a16:creationId xmlns:a16="http://schemas.microsoft.com/office/drawing/2014/main" id="{831C0213-3AB6-3BCE-2CBA-DBB3A735BF55}"/>
              </a:ext>
            </a:extLst>
          </p:cNvPr>
          <p:cNvSpPr txBox="1"/>
          <p:nvPr/>
        </p:nvSpPr>
        <p:spPr>
          <a:xfrm>
            <a:off x="1356112" y="3101006"/>
            <a:ext cx="113538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3"/>
              </a:buBlip>
              <a:tabLst/>
              <a:defRPr/>
            </a:pPr>
            <a:r>
              <a:rPr lang="en-US" sz="2800" dirty="0">
                <a:solidFill>
                  <a:prstClr val="black"/>
                </a:solidFill>
                <a:latin typeface="Atkinson Hyperlegible Bold" panose="020B0604020202020204" charset="0"/>
              </a:rPr>
              <a:t>D</a:t>
            </a:r>
            <a:r>
              <a:rPr lang="en-US" sz="2800" dirty="0" err="1">
                <a:solidFill>
                  <a:prstClr val="black"/>
                </a:solidFill>
                <a:latin typeface="Atkinson Hyperlegible Bold" panose="020B0604020202020204" charset="0"/>
              </a:rPr>
              <a:t>omestically</a:t>
            </a:r>
            <a:r>
              <a:rPr lang="en-US" sz="2800" dirty="0">
                <a:solidFill>
                  <a:prstClr val="black"/>
                </a:solidFill>
                <a:latin typeface="Atkinson Hyperlegible Bold" panose="020B0604020202020204" charset="0"/>
              </a:rPr>
              <a:t> imported</a:t>
            </a:r>
          </a:p>
        </p:txBody>
      </p:sp>
      <p:sp>
        <p:nvSpPr>
          <p:cNvPr id="10" name="TextBox 9">
            <a:extLst>
              <a:ext uri="{FF2B5EF4-FFF2-40B4-BE49-F238E27FC236}">
                <a16:creationId xmlns:a16="http://schemas.microsoft.com/office/drawing/2014/main" id="{7A7FEFB1-302B-B9FE-EF46-4EFCC0C285AC}"/>
              </a:ext>
            </a:extLst>
          </p:cNvPr>
          <p:cNvSpPr txBox="1"/>
          <p:nvPr/>
        </p:nvSpPr>
        <p:spPr>
          <a:xfrm>
            <a:off x="784590" y="6623591"/>
            <a:ext cx="16368030" cy="584775"/>
          </a:xfrm>
          <a:prstGeom prst="rect">
            <a:avLst/>
          </a:prstGeom>
          <a:noFill/>
        </p:spPr>
        <p:txBody>
          <a:bodyPr wrap="square">
            <a:spAutoFit/>
          </a:bodyPr>
          <a:lstStyle/>
          <a:p>
            <a:pPr marL="514350" indent="-514350">
              <a:spcAft>
                <a:spcPts val="1800"/>
              </a:spcAft>
              <a:buFont typeface="+mj-lt"/>
              <a:buAutoNum type="arabicParenR" startAt="2"/>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Cholera situation if this case is confirmed</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TextBox 11">
            <a:extLst>
              <a:ext uri="{FF2B5EF4-FFF2-40B4-BE49-F238E27FC236}">
                <a16:creationId xmlns:a16="http://schemas.microsoft.com/office/drawing/2014/main" id="{B95547AC-6CF9-8071-7E9B-B53BCC05AE22}"/>
              </a:ext>
            </a:extLst>
          </p:cNvPr>
          <p:cNvSpPr txBox="1"/>
          <p:nvPr/>
        </p:nvSpPr>
        <p:spPr>
          <a:xfrm>
            <a:off x="1135380" y="7612046"/>
            <a:ext cx="16017240" cy="523220"/>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1800"/>
              </a:spcAft>
              <a:buClrTx/>
              <a:buSzTx/>
              <a:buBlip>
                <a:blip r:embed="rId3"/>
              </a:buBlip>
              <a:tabLst/>
              <a:defRPr/>
            </a:pPr>
            <a:r>
              <a:rPr lang="en-US" sz="2800" dirty="0">
                <a:solidFill>
                  <a:schemeClr val="tx1">
                    <a:lumMod val="95000"/>
                    <a:lumOff val="5000"/>
                  </a:schemeClr>
                </a:solidFill>
                <a:latin typeface="Atkinson Hyperlegible Bold" panose="020B0604020202020204" charset="0"/>
              </a:rPr>
              <a:t>No confirmed cholera outbreak </a:t>
            </a:r>
            <a:r>
              <a:rPr lang="en-US" sz="2600" dirty="0">
                <a:solidFill>
                  <a:prstClr val="black"/>
                </a:solidFill>
                <a:latin typeface="Atkinson Hyperlegible" panose="020B0604020202020204" charset="0"/>
              </a:rPr>
              <a:t>in this surveillance unit</a:t>
            </a:r>
          </a:p>
        </p:txBody>
      </p:sp>
      <p:pic>
        <p:nvPicPr>
          <p:cNvPr id="2" name="Picture 1">
            <a:extLst>
              <a:ext uri="{FF2B5EF4-FFF2-40B4-BE49-F238E27FC236}">
                <a16:creationId xmlns:a16="http://schemas.microsoft.com/office/drawing/2014/main" id="{06BC57A0-2EA2-F9D7-B836-4DEE1DBC29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1425" y="-119137"/>
            <a:ext cx="3731075" cy="1755800"/>
          </a:xfrm>
          <a:prstGeom prst="rect">
            <a:avLst/>
          </a:prstGeom>
        </p:spPr>
      </p:pic>
      <p:sp>
        <p:nvSpPr>
          <p:cNvPr id="15" name="TextBox 14">
            <a:extLst>
              <a:ext uri="{FF2B5EF4-FFF2-40B4-BE49-F238E27FC236}">
                <a16:creationId xmlns:a16="http://schemas.microsoft.com/office/drawing/2014/main" id="{150A37CF-500E-B6AB-4BEA-15933DC88CB6}"/>
              </a:ext>
            </a:extLst>
          </p:cNvPr>
          <p:cNvSpPr txBox="1"/>
          <p:nvPr/>
        </p:nvSpPr>
        <p:spPr>
          <a:xfrm>
            <a:off x="1745575" y="8255239"/>
            <a:ext cx="16289867" cy="49244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Confirmed cholera outbreak if a confirmed case was locally acquired in the surveillance unit considered</a:t>
            </a:r>
          </a:p>
        </p:txBody>
      </p:sp>
      <p:sp>
        <p:nvSpPr>
          <p:cNvPr id="4" name="Slide Number Placeholder 3">
            <a:extLst>
              <a:ext uri="{FF2B5EF4-FFF2-40B4-BE49-F238E27FC236}">
                <a16:creationId xmlns:a16="http://schemas.microsoft.com/office/drawing/2014/main" id="{9D92A0EB-659F-2CE3-1062-2CC8DD76A61D}"/>
              </a:ext>
            </a:extLst>
          </p:cNvPr>
          <p:cNvSpPr>
            <a:spLocks noGrp="1"/>
          </p:cNvSpPr>
          <p:nvPr>
            <p:ph type="sldNum" sz="quarter" idx="12"/>
          </p:nvPr>
        </p:nvSpPr>
        <p:spPr>
          <a:xfrm>
            <a:off x="15366460" y="9461560"/>
            <a:ext cx="2133600" cy="365125"/>
          </a:xfrm>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1338654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184" y="0"/>
            <a:ext cx="18572263"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CB7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0"/>
              <a:ext cx="4816593" cy="2709333"/>
            </a:xfrm>
            <a:prstGeom prst="rect">
              <a:avLst/>
            </a:prstGeom>
          </p:spPr>
          <p:txBody>
            <a:bodyPr lIns="50800" tIns="50800" rIns="50800" bIns="50800" rtlCol="0" anchor="ctr"/>
            <a:lstStyle/>
            <a:p>
              <a:pPr marL="0" marR="0" lvl="0" indent="0" algn="ctr" defTabSz="914400" rtl="0" eaLnBrk="1" fontAlgn="auto" latinLnBrk="0" hangingPunct="1">
                <a:lnSpc>
                  <a:spcPts val="21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5086357" y="1086307"/>
            <a:ext cx="7803997" cy="3545857"/>
          </a:xfrm>
          <a:custGeom>
            <a:avLst/>
            <a:gdLst/>
            <a:ahLst/>
            <a:cxnLst/>
            <a:rect l="l" t="t" r="r" b="b"/>
            <a:pathLst>
              <a:path w="7803997" h="4058078">
                <a:moveTo>
                  <a:pt x="0" y="0"/>
                </a:moveTo>
                <a:lnTo>
                  <a:pt x="7803997" y="0"/>
                </a:lnTo>
                <a:lnTo>
                  <a:pt x="7803997" y="4058079"/>
                </a:lnTo>
                <a:lnTo>
                  <a:pt x="0" y="405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511967" y="6412368"/>
            <a:ext cx="11465077" cy="135421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Use the findings of case investigation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Chewy"/>
                <a:cs typeface="Cavolini" panose="03000502040302020204" pitchFamily="66" charset="0"/>
                <a:sym typeface="Chewy"/>
              </a:rPr>
              <a:t>to orient field investigation</a:t>
            </a:r>
          </a:p>
        </p:txBody>
      </p:sp>
      <p:pic>
        <p:nvPicPr>
          <p:cNvPr id="8" name="Picture 7">
            <a:extLst>
              <a:ext uri="{FF2B5EF4-FFF2-40B4-BE49-F238E27FC236}">
                <a16:creationId xmlns:a16="http://schemas.microsoft.com/office/drawing/2014/main" id="{201261DD-7443-5E47-D65B-9B6E2B153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4150" y="1780204"/>
            <a:ext cx="7821846" cy="2670279"/>
          </a:xfrm>
          <a:prstGeom prst="rect">
            <a:avLst/>
          </a:prstGeom>
        </p:spPr>
      </p:pic>
      <p:pic>
        <p:nvPicPr>
          <p:cNvPr id="14" name="Picture 13">
            <a:extLst>
              <a:ext uri="{FF2B5EF4-FFF2-40B4-BE49-F238E27FC236}">
                <a16:creationId xmlns:a16="http://schemas.microsoft.com/office/drawing/2014/main" id="{F06C1B4B-988D-67D1-D3E9-D48415818B8E}"/>
              </a:ext>
            </a:extLst>
          </p:cNvPr>
          <p:cNvPicPr>
            <a:picLocks noChangeAspect="1"/>
          </p:cNvPicPr>
          <p:nvPr/>
        </p:nvPicPr>
        <p:blipFill>
          <a:blip r:embed="rId6"/>
          <a:stretch>
            <a:fillRect/>
          </a:stretch>
        </p:blipFill>
        <p:spPr>
          <a:xfrm>
            <a:off x="1989222" y="5415383"/>
            <a:ext cx="2209800" cy="2438400"/>
          </a:xfrm>
          <a:prstGeom prst="rect">
            <a:avLst/>
          </a:prstGeom>
        </p:spPr>
      </p:pic>
    </p:spTree>
    <p:extLst>
      <p:ext uri="{BB962C8B-B14F-4D97-AF65-F5344CB8AC3E}">
        <p14:creationId xmlns:p14="http://schemas.microsoft.com/office/powerpoint/2010/main" val="2624515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36826D-D34B-9081-47C9-F4B9D70A4B91}"/>
              </a:ext>
            </a:extLst>
          </p:cNvPr>
          <p:cNvPicPr>
            <a:picLocks noChangeAspect="1"/>
          </p:cNvPicPr>
          <p:nvPr/>
        </p:nvPicPr>
        <p:blipFill>
          <a:blip r:embed="rId3"/>
          <a:stretch>
            <a:fillRect/>
          </a:stretch>
        </p:blipFill>
        <p:spPr>
          <a:xfrm>
            <a:off x="4582718" y="372029"/>
            <a:ext cx="12537963" cy="1528116"/>
          </a:xfrm>
          <a:prstGeom prst="rect">
            <a:avLst/>
          </a:prstGeom>
        </p:spPr>
      </p:pic>
      <p:sp>
        <p:nvSpPr>
          <p:cNvPr id="7" name="TextBox 6">
            <a:extLst>
              <a:ext uri="{FF2B5EF4-FFF2-40B4-BE49-F238E27FC236}">
                <a16:creationId xmlns:a16="http://schemas.microsoft.com/office/drawing/2014/main" id="{973E1293-78BF-8CB0-414F-9DE3ABEE5C2F}"/>
              </a:ext>
            </a:extLst>
          </p:cNvPr>
          <p:cNvSpPr txBox="1"/>
          <p:nvPr/>
        </p:nvSpPr>
        <p:spPr>
          <a:xfrm>
            <a:off x="287392" y="2989107"/>
            <a:ext cx="5505855" cy="4647426"/>
          </a:xfrm>
          <a:prstGeom prst="rect">
            <a:avLst/>
          </a:prstGeom>
          <a:solidFill>
            <a:srgbClr val="E4F3F4"/>
          </a:solid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Suspected case 1</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Reporting facility: </a:t>
            </a:r>
            <a:r>
              <a:rPr lang="en-US" sz="2400" dirty="0">
                <a:latin typeface="Congenial" panose="02000503040000020004" pitchFamily="2" charset="0"/>
              </a:rPr>
              <a:t>Hospital A</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Gender: </a:t>
            </a:r>
            <a:r>
              <a:rPr lang="en-US" sz="2400" dirty="0">
                <a:latin typeface="Congenial" panose="02000503040000020004" pitchFamily="2" charset="0"/>
              </a:rPr>
              <a:t>Male</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Age: </a:t>
            </a:r>
            <a:r>
              <a:rPr lang="en-US" sz="2400" dirty="0">
                <a:latin typeface="Congenial" panose="02000503040000020004" pitchFamily="2" charset="0"/>
              </a:rPr>
              <a:t>21 years old</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Place of residence: </a:t>
            </a:r>
            <a:r>
              <a:rPr lang="en-US" sz="2400" dirty="0">
                <a:latin typeface="Congenial" panose="02000503040000020004" pitchFamily="2" charset="0"/>
              </a:rPr>
              <a:t>Village 1</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of onset: </a:t>
            </a:r>
            <a:r>
              <a:rPr lang="en-US" sz="2400" dirty="0">
                <a:latin typeface="Congenial" panose="02000503040000020004" pitchFamily="2" charset="0"/>
              </a:rPr>
              <a:t>25 March</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of visit: </a:t>
            </a:r>
            <a:r>
              <a:rPr lang="en-US" sz="2400" dirty="0">
                <a:latin typeface="Congenial" panose="02000503040000020004" pitchFamily="2" charset="0"/>
              </a:rPr>
              <a:t>27 March</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Deydration</a:t>
            </a:r>
            <a:r>
              <a:rPr lang="en-US" sz="2400" dirty="0">
                <a:solidFill>
                  <a:srgbClr val="009999"/>
                </a:solidFill>
                <a:latin typeface="Congenial" panose="02000503040000020004" pitchFamily="2" charset="0"/>
              </a:rPr>
              <a:t>: </a:t>
            </a:r>
            <a:r>
              <a:rPr lang="en-US" sz="2400" dirty="0">
                <a:latin typeface="Congenial" panose="02000503040000020004" pitchFamily="2" charset="0"/>
              </a:rPr>
              <a:t>Severe</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RDT</a:t>
            </a:r>
            <a:r>
              <a:rPr lang="en-US" sz="2400" dirty="0">
                <a:solidFill>
                  <a:srgbClr val="009999"/>
                </a:solidFill>
                <a:latin typeface="Congenial" panose="02000503040000020004" pitchFamily="2" charset="0"/>
              </a:rPr>
              <a:t> result: </a:t>
            </a:r>
            <a:r>
              <a:rPr lang="en-US" sz="2400" dirty="0">
                <a:latin typeface="Congenial" panose="02000503040000020004" pitchFamily="2" charset="0"/>
              </a:rPr>
              <a:t>Positive </a:t>
            </a:r>
            <a:r>
              <a:rPr lang="en-US" sz="2400" dirty="0" err="1">
                <a:latin typeface="Congenial" panose="02000503040000020004" pitchFamily="2" charset="0"/>
              </a:rPr>
              <a:t>O1</a:t>
            </a:r>
            <a:endParaRPr lang="en-US" sz="2400" dirty="0">
              <a:latin typeface="Congenial" panose="02000503040000020004" pitchFamily="2" charset="0"/>
            </a:endParaRP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Specimen for testing: </a:t>
            </a:r>
            <a:r>
              <a:rPr lang="en-US" sz="2400" dirty="0">
                <a:latin typeface="Congenial" panose="02000503040000020004" pitchFamily="2" charset="0"/>
              </a:rPr>
              <a:t>Yes</a:t>
            </a:r>
          </a:p>
        </p:txBody>
      </p:sp>
      <p:sp>
        <p:nvSpPr>
          <p:cNvPr id="9" name="TextBox 8">
            <a:extLst>
              <a:ext uri="{FF2B5EF4-FFF2-40B4-BE49-F238E27FC236}">
                <a16:creationId xmlns:a16="http://schemas.microsoft.com/office/drawing/2014/main" id="{1DC91CFA-50F3-9DD2-2C94-AF0A9FCCD58E}"/>
              </a:ext>
            </a:extLst>
          </p:cNvPr>
          <p:cNvSpPr txBox="1"/>
          <p:nvPr/>
        </p:nvSpPr>
        <p:spPr>
          <a:xfrm>
            <a:off x="6217358" y="2994020"/>
            <a:ext cx="5505855" cy="4647426"/>
          </a:xfrm>
          <a:prstGeom prst="rect">
            <a:avLst/>
          </a:prstGeom>
          <a:solidFill>
            <a:srgbClr val="E4F3F4"/>
          </a:solid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Suspected case 2</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Reporting facility: </a:t>
            </a:r>
            <a:r>
              <a:rPr lang="en-US" sz="2400" dirty="0">
                <a:latin typeface="Congenial" panose="02000503040000020004" pitchFamily="2" charset="0"/>
              </a:rPr>
              <a:t>Clinic B</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Gender: </a:t>
            </a:r>
            <a:r>
              <a:rPr lang="en-US" sz="2400" dirty="0">
                <a:latin typeface="Congenial" panose="02000503040000020004" pitchFamily="2" charset="0"/>
              </a:rPr>
              <a:t>Female</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Age: </a:t>
            </a:r>
            <a:r>
              <a:rPr lang="en-US" sz="2400" dirty="0">
                <a:latin typeface="Congenial" panose="02000503040000020004" pitchFamily="2" charset="0"/>
              </a:rPr>
              <a:t>32 years old</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Place of residence: </a:t>
            </a:r>
            <a:r>
              <a:rPr lang="en-US" sz="2400" dirty="0">
                <a:latin typeface="Congenial" panose="02000503040000020004" pitchFamily="2" charset="0"/>
              </a:rPr>
              <a:t>City 2</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of onset: </a:t>
            </a:r>
            <a:r>
              <a:rPr lang="en-US" sz="2400" dirty="0">
                <a:latin typeface="Congenial" panose="02000503040000020004" pitchFamily="2" charset="0"/>
              </a:rPr>
              <a:t>26 March</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of visit: </a:t>
            </a:r>
            <a:r>
              <a:rPr lang="en-US" sz="2400" dirty="0">
                <a:latin typeface="Congenial" panose="02000503040000020004" pitchFamily="2" charset="0"/>
              </a:rPr>
              <a:t>27 March</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Deydration</a:t>
            </a:r>
            <a:r>
              <a:rPr lang="en-US" sz="2400" dirty="0">
                <a:solidFill>
                  <a:srgbClr val="009999"/>
                </a:solidFill>
                <a:latin typeface="Congenial" panose="02000503040000020004" pitchFamily="2" charset="0"/>
              </a:rPr>
              <a:t>: </a:t>
            </a:r>
            <a:r>
              <a:rPr lang="en-US" sz="2400" dirty="0">
                <a:latin typeface="Congenial" panose="02000503040000020004" pitchFamily="2" charset="0"/>
              </a:rPr>
              <a:t>Severe</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RDT</a:t>
            </a:r>
            <a:r>
              <a:rPr lang="en-US" sz="2400" dirty="0">
                <a:solidFill>
                  <a:srgbClr val="009999"/>
                </a:solidFill>
                <a:latin typeface="Congenial" panose="02000503040000020004" pitchFamily="2" charset="0"/>
              </a:rPr>
              <a:t> result: </a:t>
            </a:r>
            <a:r>
              <a:rPr lang="en-US" sz="2400" dirty="0">
                <a:latin typeface="Congenial" panose="02000503040000020004" pitchFamily="2" charset="0"/>
              </a:rPr>
              <a:t>Positive </a:t>
            </a:r>
            <a:r>
              <a:rPr lang="en-US" sz="2400" dirty="0" err="1">
                <a:latin typeface="Congenial" panose="02000503040000020004" pitchFamily="2" charset="0"/>
              </a:rPr>
              <a:t>O1</a:t>
            </a:r>
            <a:endParaRPr lang="en-US" sz="2400" dirty="0">
              <a:latin typeface="Congenial" panose="02000503040000020004" pitchFamily="2" charset="0"/>
            </a:endParaRP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Specimen for testing: </a:t>
            </a:r>
            <a:r>
              <a:rPr lang="en-US" sz="2400" dirty="0">
                <a:latin typeface="Congenial" panose="02000503040000020004" pitchFamily="2" charset="0"/>
              </a:rPr>
              <a:t>Yes</a:t>
            </a:r>
          </a:p>
        </p:txBody>
      </p:sp>
      <p:sp>
        <p:nvSpPr>
          <p:cNvPr id="10" name="TextBox 9">
            <a:extLst>
              <a:ext uri="{FF2B5EF4-FFF2-40B4-BE49-F238E27FC236}">
                <a16:creationId xmlns:a16="http://schemas.microsoft.com/office/drawing/2014/main" id="{6B9B6D79-602B-B011-B13B-75BCF0CEAA6E}"/>
              </a:ext>
            </a:extLst>
          </p:cNvPr>
          <p:cNvSpPr txBox="1"/>
          <p:nvPr/>
        </p:nvSpPr>
        <p:spPr>
          <a:xfrm>
            <a:off x="12147324" y="2989107"/>
            <a:ext cx="5497209" cy="4647426"/>
          </a:xfrm>
          <a:prstGeom prst="rect">
            <a:avLst/>
          </a:prstGeom>
          <a:solidFill>
            <a:srgbClr val="E4F3F4"/>
          </a:solid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Suspected case 3</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Reporting facility: </a:t>
            </a:r>
            <a:r>
              <a:rPr lang="en-US" sz="2400" dirty="0">
                <a:latin typeface="Congenial" panose="02000503040000020004" pitchFamily="2" charset="0"/>
              </a:rPr>
              <a:t>Clinic C</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Gender: </a:t>
            </a:r>
            <a:r>
              <a:rPr lang="en-US" sz="2400" dirty="0">
                <a:latin typeface="Congenial" panose="02000503040000020004" pitchFamily="2" charset="0"/>
              </a:rPr>
              <a:t>Female</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Age: </a:t>
            </a:r>
            <a:r>
              <a:rPr lang="en-US" sz="2400" dirty="0">
                <a:latin typeface="Congenial" panose="02000503040000020004" pitchFamily="2" charset="0"/>
              </a:rPr>
              <a:t>17 years old</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Place of residence: </a:t>
            </a:r>
            <a:r>
              <a:rPr lang="en-US" sz="2400" dirty="0">
                <a:latin typeface="Congenial" panose="02000503040000020004" pitchFamily="2" charset="0"/>
              </a:rPr>
              <a:t>Village 3</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of onset: </a:t>
            </a:r>
            <a:r>
              <a:rPr lang="en-US" sz="2400" dirty="0">
                <a:latin typeface="Congenial" panose="02000503040000020004" pitchFamily="2" charset="0"/>
              </a:rPr>
              <a:t>25 March</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Date of visit: </a:t>
            </a:r>
            <a:r>
              <a:rPr lang="en-US" sz="2400" dirty="0">
                <a:latin typeface="Congenial" panose="02000503040000020004" pitchFamily="2" charset="0"/>
              </a:rPr>
              <a:t>27 March</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Deydration</a:t>
            </a:r>
            <a:r>
              <a:rPr lang="en-US" sz="2400" dirty="0">
                <a:solidFill>
                  <a:srgbClr val="009999"/>
                </a:solidFill>
                <a:latin typeface="Congenial" panose="02000503040000020004" pitchFamily="2" charset="0"/>
              </a:rPr>
              <a:t>: </a:t>
            </a:r>
            <a:r>
              <a:rPr lang="en-US" sz="2400" dirty="0">
                <a:latin typeface="Congenial" panose="02000503040000020004" pitchFamily="2" charset="0"/>
              </a:rPr>
              <a:t>Severe</a:t>
            </a:r>
          </a:p>
          <a:p>
            <a:pPr marL="457200" indent="-457200">
              <a:spcAft>
                <a:spcPts val="600"/>
              </a:spcAft>
              <a:buClr>
                <a:srgbClr val="009999"/>
              </a:buClr>
              <a:buFont typeface="Arial" panose="020B0604020202020204" pitchFamily="34" charset="0"/>
              <a:buChar char="•"/>
            </a:pPr>
            <a:r>
              <a:rPr lang="en-US" sz="2400" dirty="0" err="1">
                <a:solidFill>
                  <a:srgbClr val="009999"/>
                </a:solidFill>
                <a:latin typeface="Congenial" panose="02000503040000020004" pitchFamily="2" charset="0"/>
              </a:rPr>
              <a:t>RDT</a:t>
            </a:r>
            <a:r>
              <a:rPr lang="en-US" sz="2400" dirty="0">
                <a:solidFill>
                  <a:srgbClr val="009999"/>
                </a:solidFill>
                <a:latin typeface="Congenial" panose="02000503040000020004" pitchFamily="2" charset="0"/>
              </a:rPr>
              <a:t> result: </a:t>
            </a:r>
            <a:r>
              <a:rPr lang="en-US" sz="2400" dirty="0">
                <a:latin typeface="Congenial" panose="02000503040000020004" pitchFamily="2" charset="0"/>
              </a:rPr>
              <a:t>Not performed</a:t>
            </a:r>
          </a:p>
          <a:p>
            <a:pPr marL="457200" indent="-457200">
              <a:spcAft>
                <a:spcPts val="600"/>
              </a:spcAft>
              <a:buClr>
                <a:srgbClr val="009999"/>
              </a:buClr>
              <a:buFont typeface="Arial" panose="020B0604020202020204" pitchFamily="34" charset="0"/>
              <a:buChar char="•"/>
            </a:pPr>
            <a:r>
              <a:rPr lang="en-US" sz="2400" dirty="0">
                <a:solidFill>
                  <a:srgbClr val="009999"/>
                </a:solidFill>
                <a:latin typeface="Congenial" panose="02000503040000020004" pitchFamily="2" charset="0"/>
              </a:rPr>
              <a:t>Specimen for testing: </a:t>
            </a:r>
            <a:r>
              <a:rPr lang="en-US" sz="2400" dirty="0">
                <a:latin typeface="Congenial" panose="02000503040000020004" pitchFamily="2" charset="0"/>
              </a:rPr>
              <a:t>Yes</a:t>
            </a:r>
          </a:p>
        </p:txBody>
      </p:sp>
      <p:grpSp>
        <p:nvGrpSpPr>
          <p:cNvPr id="14" name="Group 13">
            <a:extLst>
              <a:ext uri="{FF2B5EF4-FFF2-40B4-BE49-F238E27FC236}">
                <a16:creationId xmlns:a16="http://schemas.microsoft.com/office/drawing/2014/main" id="{D03B8F49-6F13-D731-40AE-9FD128B799AA}"/>
              </a:ext>
            </a:extLst>
          </p:cNvPr>
          <p:cNvGrpSpPr/>
          <p:nvPr/>
        </p:nvGrpSpPr>
        <p:grpSpPr>
          <a:xfrm>
            <a:off x="3988931" y="8184779"/>
            <a:ext cx="13429371" cy="1817037"/>
            <a:chOff x="3988931" y="8184779"/>
            <a:chExt cx="13429371" cy="1817037"/>
          </a:xfrm>
        </p:grpSpPr>
        <p:sp>
          <p:nvSpPr>
            <p:cNvPr id="11" name="Rectangle: Rounded Corners 10">
              <a:extLst>
                <a:ext uri="{FF2B5EF4-FFF2-40B4-BE49-F238E27FC236}">
                  <a16:creationId xmlns:a16="http://schemas.microsoft.com/office/drawing/2014/main" id="{F2D4B73B-08FB-CBE1-DD1F-BA84CC5CDA6C}"/>
                </a:ext>
              </a:extLst>
            </p:cNvPr>
            <p:cNvSpPr/>
            <p:nvPr/>
          </p:nvSpPr>
          <p:spPr>
            <a:xfrm>
              <a:off x="3988931" y="8184779"/>
              <a:ext cx="12470148" cy="1817037"/>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B39F96-4364-4A08-F851-EA9F48265938}"/>
                </a:ext>
              </a:extLst>
            </p:cNvPr>
            <p:cNvSpPr txBox="1"/>
            <p:nvPr/>
          </p:nvSpPr>
          <p:spPr>
            <a:xfrm>
              <a:off x="4600656" y="8323855"/>
              <a:ext cx="12817646" cy="1538883"/>
            </a:xfrm>
            <a:prstGeom prst="rect">
              <a:avLst/>
            </a:prstGeom>
            <a:noFill/>
            <a:ln>
              <a:noFill/>
            </a:ln>
          </p:spPr>
          <p:txBody>
            <a:bodyPr wrap="square" rtlCol="0">
              <a:spAutoFit/>
            </a:bodyPr>
            <a:lstStyle/>
            <a:p>
              <a:pPr marL="514350" lvl="0" indent="-514350">
                <a:spcAft>
                  <a:spcPts val="600"/>
                </a:spcAft>
                <a:buFont typeface="+mj-lt"/>
                <a:buAutoNum type="arabicParenR"/>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is the current cholera situation in your surveillance unit?</a:t>
              </a:r>
            </a:p>
            <a:p>
              <a:pPr marL="514350" lvl="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What would you do to better characterize the situation?</a:t>
              </a:r>
            </a:p>
            <a:p>
              <a:pPr marL="514350" indent="-514350">
                <a:spcAft>
                  <a:spcPts val="6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In which locality the field investigation team should go first?</a:t>
              </a:r>
            </a:p>
          </p:txBody>
        </p:sp>
      </p:grpSp>
      <p:pic>
        <p:nvPicPr>
          <p:cNvPr id="6" name="Picture 5">
            <a:extLst>
              <a:ext uri="{FF2B5EF4-FFF2-40B4-BE49-F238E27FC236}">
                <a16:creationId xmlns:a16="http://schemas.microsoft.com/office/drawing/2014/main" id="{71D524CE-958D-A2D5-BAA3-856A8052BE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364" y="214041"/>
            <a:ext cx="3831631" cy="1852132"/>
          </a:xfrm>
          <a:prstGeom prst="rect">
            <a:avLst/>
          </a:prstGeom>
        </p:spPr>
      </p:pic>
      <p:pic>
        <p:nvPicPr>
          <p:cNvPr id="8" name="Picture 7">
            <a:extLst>
              <a:ext uri="{FF2B5EF4-FFF2-40B4-BE49-F238E27FC236}">
                <a16:creationId xmlns:a16="http://schemas.microsoft.com/office/drawing/2014/main" id="{2F441D60-5C96-D528-5C8B-9336C5F76802}"/>
              </a:ext>
            </a:extLst>
          </p:cNvPr>
          <p:cNvPicPr>
            <a:picLocks noChangeAspect="1"/>
          </p:cNvPicPr>
          <p:nvPr/>
        </p:nvPicPr>
        <p:blipFill>
          <a:blip r:embed="rId5"/>
          <a:stretch>
            <a:fillRect/>
          </a:stretch>
        </p:blipFill>
        <p:spPr>
          <a:xfrm>
            <a:off x="1709278" y="7869648"/>
            <a:ext cx="2279653" cy="2194032"/>
          </a:xfrm>
          <a:prstGeom prst="rect">
            <a:avLst/>
          </a:prstGeom>
        </p:spPr>
      </p:pic>
      <p:sp>
        <p:nvSpPr>
          <p:cNvPr id="15" name="TextBox 14">
            <a:extLst>
              <a:ext uri="{FF2B5EF4-FFF2-40B4-BE49-F238E27FC236}">
                <a16:creationId xmlns:a16="http://schemas.microsoft.com/office/drawing/2014/main" id="{F22C57D4-2BB5-D586-EE9B-BB05ED5C29AD}"/>
              </a:ext>
            </a:extLst>
          </p:cNvPr>
          <p:cNvSpPr txBox="1"/>
          <p:nvPr/>
        </p:nvSpPr>
        <p:spPr>
          <a:xfrm>
            <a:off x="5468577" y="671093"/>
            <a:ext cx="10465330" cy="954107"/>
          </a:xfrm>
          <a:prstGeom prst="rect">
            <a:avLst/>
          </a:prstGeom>
          <a:noFill/>
        </p:spPr>
        <p:txBody>
          <a:bodyPr wrap="square">
            <a:spAutoFit/>
          </a:bodyPr>
          <a:lstStyle/>
          <a:p>
            <a:pPr algn="ctr">
              <a:spcAft>
                <a:spcPts val="600"/>
              </a:spcAft>
              <a:defRPr/>
            </a:pP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You are a local health authority officer in a surveillance unit with </a:t>
            </a:r>
            <a:r>
              <a:rPr lang="en-GB" sz="2800" b="1" dirty="0">
                <a:solidFill>
                  <a:schemeClr val="bg1"/>
                </a:solidFill>
                <a:latin typeface="Cavolini" panose="03000502040302020204" pitchFamily="66" charset="0"/>
                <a:cs typeface="Cavolini" panose="03000502040302020204" pitchFamily="66" charset="0"/>
              </a:rPr>
              <a:t>no </a:t>
            </a:r>
            <a:r>
              <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outbreak so far</a:t>
            </a:r>
          </a:p>
        </p:txBody>
      </p:sp>
      <p:grpSp>
        <p:nvGrpSpPr>
          <p:cNvPr id="5" name="Group 4">
            <a:extLst>
              <a:ext uri="{FF2B5EF4-FFF2-40B4-BE49-F238E27FC236}">
                <a16:creationId xmlns:a16="http://schemas.microsoft.com/office/drawing/2014/main" id="{DB303815-8DEF-C922-D0EF-094B8DD70DFA}"/>
              </a:ext>
            </a:extLst>
          </p:cNvPr>
          <p:cNvGrpSpPr/>
          <p:nvPr/>
        </p:nvGrpSpPr>
        <p:grpSpPr>
          <a:xfrm>
            <a:off x="4141995" y="1852132"/>
            <a:ext cx="13502538" cy="958801"/>
            <a:chOff x="4141995" y="1852132"/>
            <a:chExt cx="13502538" cy="958801"/>
          </a:xfrm>
        </p:grpSpPr>
        <p:sp>
          <p:nvSpPr>
            <p:cNvPr id="13" name="TextBox 12">
              <a:extLst>
                <a:ext uri="{FF2B5EF4-FFF2-40B4-BE49-F238E27FC236}">
                  <a16:creationId xmlns:a16="http://schemas.microsoft.com/office/drawing/2014/main" id="{DE329023-9CCF-A103-1B26-2D9AABE59CE0}"/>
                </a:ext>
              </a:extLst>
            </p:cNvPr>
            <p:cNvSpPr txBox="1"/>
            <p:nvPr/>
          </p:nvSpPr>
          <p:spPr>
            <a:xfrm>
              <a:off x="4141995" y="2102221"/>
              <a:ext cx="13502538" cy="492443"/>
            </a:xfrm>
            <a:prstGeom prst="rect">
              <a:avLst/>
            </a:prstGeom>
            <a:noFill/>
          </p:spPr>
          <p:txBody>
            <a:bodyPr wrap="square">
              <a:spAutoFit/>
            </a:bodyPr>
            <a:lstStyle/>
            <a:p>
              <a:pPr marL="457200" indent="-457200">
                <a:spcAft>
                  <a:spcPts val="600"/>
                </a:spcAft>
                <a:buClr>
                  <a:srgbClr val="009999"/>
                </a:buClr>
                <a:buFont typeface="Arial" panose="020B0604020202020204" pitchFamily="34" charset="0"/>
                <a:buChar char="•"/>
                <a:defRPr/>
              </a:pPr>
              <a:r>
                <a:rPr kumimoji="0" lang="en-GB"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Today is 27 March, </a:t>
              </a: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3 suspected cholera cases have just been reported (verified)</a:t>
              </a:r>
            </a:p>
          </p:txBody>
        </p:sp>
        <p:sp>
          <p:nvSpPr>
            <p:cNvPr id="16" name="Rectangle 15">
              <a:extLst>
                <a:ext uri="{FF2B5EF4-FFF2-40B4-BE49-F238E27FC236}">
                  <a16:creationId xmlns:a16="http://schemas.microsoft.com/office/drawing/2014/main" id="{454FFA9A-6207-69FD-3002-12857B128779}"/>
                </a:ext>
              </a:extLst>
            </p:cNvPr>
            <p:cNvSpPr/>
            <p:nvPr/>
          </p:nvSpPr>
          <p:spPr>
            <a:xfrm>
              <a:off x="4176318" y="1852132"/>
              <a:ext cx="406401" cy="958801"/>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8D0C1BEE-E244-7EAE-0D4C-7EE0CE142986}"/>
              </a:ext>
            </a:extLst>
          </p:cNvPr>
          <p:cNvSpPr>
            <a:spLocks noGrp="1"/>
          </p:cNvSpPr>
          <p:nvPr>
            <p:ph type="sldNum" sz="quarter" idx="12"/>
          </p:nvPr>
        </p:nvSpPr>
        <p:spPr>
          <a:xfrm>
            <a:off x="15392279" y="9528545"/>
            <a:ext cx="2133600" cy="365125"/>
          </a:xfrm>
        </p:spPr>
        <p:txBody>
          <a:bodyPr/>
          <a:lstStyle/>
          <a:p>
            <a:fld id="{B6F15528-21DE-4FAA-801E-634DDDAF4B2B}" type="slidenum">
              <a:rPr lang="en-US" smtClean="0"/>
              <a:pPr/>
              <a:t>36</a:t>
            </a:fld>
            <a:endParaRPr lang="en-US" dirty="0"/>
          </a:p>
        </p:txBody>
      </p:sp>
    </p:spTree>
    <p:extLst>
      <p:ext uri="{BB962C8B-B14F-4D97-AF65-F5344CB8AC3E}">
        <p14:creationId xmlns:p14="http://schemas.microsoft.com/office/powerpoint/2010/main" val="1711070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0ED40F73-8E26-C29A-07AD-7192A4C45578}"/>
              </a:ext>
            </a:extLst>
          </p:cNvPr>
          <p:cNvSpPr/>
          <p:nvPr/>
        </p:nvSpPr>
        <p:spPr>
          <a:xfrm>
            <a:off x="-381000" y="-239946"/>
            <a:ext cx="8591145"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DF93814-C216-166F-ECBB-705115CA8A76}"/>
              </a:ext>
            </a:extLst>
          </p:cNvPr>
          <p:cNvSpPr txBox="1"/>
          <p:nvPr/>
        </p:nvSpPr>
        <p:spPr>
          <a:xfrm>
            <a:off x="3095421" y="1862848"/>
            <a:ext cx="16715874" cy="523220"/>
          </a:xfrm>
          <a:prstGeom prst="rect">
            <a:avLst/>
          </a:prstGeom>
          <a:noFill/>
        </p:spPr>
        <p:txBody>
          <a:bodyPr wrap="square">
            <a:spAutoFit/>
          </a:bodyPr>
          <a:lstStyle/>
          <a:p>
            <a:pPr marL="514350" indent="-514350">
              <a:spcAft>
                <a:spcPts val="1800"/>
              </a:spcAft>
              <a:buFont typeface="+mj-lt"/>
              <a:buAutoNum type="arabicParen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Current cholera situation</a:t>
            </a:r>
          </a:p>
        </p:txBody>
      </p:sp>
      <p:sp>
        <p:nvSpPr>
          <p:cNvPr id="3" name="TextBox 2">
            <a:extLst>
              <a:ext uri="{FF2B5EF4-FFF2-40B4-BE49-F238E27FC236}">
                <a16:creationId xmlns:a16="http://schemas.microsoft.com/office/drawing/2014/main" id="{E7610BF7-4CFC-9E3F-FC30-2837FED91561}"/>
              </a:ext>
            </a:extLst>
          </p:cNvPr>
          <p:cNvSpPr txBox="1"/>
          <p:nvPr/>
        </p:nvSpPr>
        <p:spPr>
          <a:xfrm>
            <a:off x="3735379" y="2541255"/>
            <a:ext cx="12179071" cy="1446550"/>
          </a:xfrm>
          <a:prstGeom prst="rect">
            <a:avLst/>
          </a:prstGeom>
          <a:noFill/>
        </p:spPr>
        <p:txBody>
          <a:bodyPr wrap="square" rtlCol="0">
            <a:spAutoFit/>
          </a:bodyPr>
          <a:lstStyle/>
          <a:p>
            <a:pPr marL="457200" indent="-457200">
              <a:spcAft>
                <a:spcPts val="600"/>
              </a:spcAft>
              <a:buBlip>
                <a:blip r:embed="rId3"/>
              </a:buBlip>
            </a:pPr>
            <a:r>
              <a:rPr lang="en-US" sz="2600" dirty="0">
                <a:solidFill>
                  <a:schemeClr val="tx1">
                    <a:lumMod val="95000"/>
                    <a:lumOff val="5000"/>
                  </a:schemeClr>
                </a:solidFill>
                <a:latin typeface="Atkinson Hyperlegible Bold" panose="020B0604020202020204" charset="0"/>
              </a:rPr>
              <a:t>Suspected cholera outbreak</a:t>
            </a:r>
          </a:p>
          <a:p>
            <a:pPr marL="914400" lvl="1" indent="-457200">
              <a:spcAft>
                <a:spcPts val="600"/>
              </a:spcAft>
              <a:buClr>
                <a:srgbClr val="1B9B91"/>
              </a:buClr>
              <a:buFont typeface="Arial" panose="020B0604020202020204" pitchFamily="34" charset="0"/>
              <a:buChar char="•"/>
            </a:pPr>
            <a:r>
              <a:rPr lang="en-US" sz="2600" dirty="0">
                <a:latin typeface="Atkinson Hyperlegible" panose="020B0604020202020204" charset="0"/>
              </a:rPr>
              <a:t>≥ 2 suspected cases reported within 7 days</a:t>
            </a:r>
          </a:p>
          <a:p>
            <a:pPr marL="914400" lvl="1" indent="-457200">
              <a:spcAft>
                <a:spcPts val="600"/>
              </a:spcAft>
              <a:buClr>
                <a:srgbClr val="1B9B91"/>
              </a:buClr>
              <a:buFont typeface="Arial" panose="020B0604020202020204" pitchFamily="34" charset="0"/>
              <a:buChar char="•"/>
            </a:pPr>
            <a:r>
              <a:rPr lang="en-US" sz="2600" dirty="0">
                <a:latin typeface="Atkinson Hyperlegible" panose="020B0604020202020204" charset="0"/>
              </a:rPr>
              <a:t>≥ 1 suspected case tested </a:t>
            </a:r>
            <a:r>
              <a:rPr lang="en-US" sz="2600" dirty="0" err="1">
                <a:latin typeface="Atkinson Hyperlegible" panose="020B0604020202020204" charset="0"/>
              </a:rPr>
              <a:t>RDT</a:t>
            </a:r>
            <a:r>
              <a:rPr lang="en-US" sz="2600" dirty="0">
                <a:latin typeface="Atkinson Hyperlegible" panose="020B0604020202020204" charset="0"/>
              </a:rPr>
              <a:t>+ (but probable outbreak threshold not met)</a:t>
            </a:r>
          </a:p>
        </p:txBody>
      </p:sp>
      <p:sp>
        <p:nvSpPr>
          <p:cNvPr id="5" name="TextBox 4">
            <a:extLst>
              <a:ext uri="{FF2B5EF4-FFF2-40B4-BE49-F238E27FC236}">
                <a16:creationId xmlns:a16="http://schemas.microsoft.com/office/drawing/2014/main" id="{72D87476-A7E1-BB20-2267-C51837D9E2BD}"/>
              </a:ext>
            </a:extLst>
          </p:cNvPr>
          <p:cNvSpPr txBox="1"/>
          <p:nvPr/>
        </p:nvSpPr>
        <p:spPr>
          <a:xfrm>
            <a:off x="3081384" y="4231869"/>
            <a:ext cx="17369870" cy="523220"/>
          </a:xfrm>
          <a:prstGeom prst="rect">
            <a:avLst/>
          </a:prstGeom>
          <a:noFill/>
        </p:spPr>
        <p:txBody>
          <a:bodyPr wrap="square">
            <a:spAutoFit/>
          </a:bodyPr>
          <a:lstStyle/>
          <a:p>
            <a:pPr marL="514350" marR="0" lvl="0" indent="-514350" fontAlgn="auto">
              <a:lnSpc>
                <a:spcPct val="100000"/>
              </a:lnSpc>
              <a:spcBef>
                <a:spcPts val="0"/>
              </a:spcBef>
              <a:spcAft>
                <a:spcPts val="1800"/>
              </a:spcAft>
              <a:buClrTx/>
              <a:buSzTx/>
              <a:buFont typeface="+mj-lt"/>
              <a:buAutoNum type="arabicParenR" startAt="2"/>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better characterize the situation</a:t>
            </a:r>
          </a:p>
        </p:txBody>
      </p:sp>
      <p:sp>
        <p:nvSpPr>
          <p:cNvPr id="6" name="TextBox 5">
            <a:extLst>
              <a:ext uri="{FF2B5EF4-FFF2-40B4-BE49-F238E27FC236}">
                <a16:creationId xmlns:a16="http://schemas.microsoft.com/office/drawing/2014/main" id="{CFC2788B-1050-D61A-D305-D6CBA55AC3AD}"/>
              </a:ext>
            </a:extLst>
          </p:cNvPr>
          <p:cNvSpPr txBox="1"/>
          <p:nvPr/>
        </p:nvSpPr>
        <p:spPr>
          <a:xfrm>
            <a:off x="3735380" y="4825611"/>
            <a:ext cx="9546777" cy="969496"/>
          </a:xfrm>
          <a:prstGeom prst="rect">
            <a:avLst/>
          </a:prstGeom>
          <a:noFill/>
        </p:spPr>
        <p:txBody>
          <a:bodyPr wrap="square" rtlCol="0">
            <a:spAutoFit/>
          </a:bodyPr>
          <a:lstStyle/>
          <a:p>
            <a:pPr marL="457200" indent="-457200">
              <a:spcAft>
                <a:spcPts val="600"/>
              </a:spcAft>
              <a:buBlip>
                <a:blip r:embed="rId3"/>
              </a:buBlip>
            </a:pPr>
            <a:r>
              <a:rPr lang="en-US" sz="2600" dirty="0">
                <a:solidFill>
                  <a:schemeClr val="tx1">
                    <a:lumMod val="95000"/>
                    <a:lumOff val="5000"/>
                  </a:schemeClr>
                </a:solidFill>
                <a:latin typeface="Atkinson Hyperlegible Bold" panose="020B0604020202020204" charset="0"/>
              </a:rPr>
              <a:t>Determine whether there is a probable outbreak</a:t>
            </a:r>
          </a:p>
          <a:p>
            <a:pPr marL="914400" lvl="1" indent="-457200">
              <a:buClr>
                <a:srgbClr val="009999"/>
              </a:buClr>
              <a:buFont typeface="Arial" panose="020B0604020202020204" pitchFamily="34" charset="0"/>
              <a:buChar char="•"/>
            </a:pPr>
            <a:r>
              <a:rPr lang="en-US" sz="2600" dirty="0">
                <a:latin typeface="Atkinson Hyperlegible" panose="020B0604020202020204" charset="0"/>
              </a:rPr>
              <a:t>Contact clinic C to follow up on </a:t>
            </a:r>
            <a:r>
              <a:rPr lang="en-US" sz="2600" dirty="0" err="1">
                <a:latin typeface="Atkinson Hyperlegible" panose="020B0604020202020204" charset="0"/>
              </a:rPr>
              <a:t>RDT</a:t>
            </a:r>
            <a:r>
              <a:rPr lang="en-US" sz="2600" dirty="0">
                <a:latin typeface="Atkinson Hyperlegible" panose="020B0604020202020204" charset="0"/>
              </a:rPr>
              <a:t> testing</a:t>
            </a:r>
          </a:p>
        </p:txBody>
      </p:sp>
      <p:sp>
        <p:nvSpPr>
          <p:cNvPr id="8" name="TextBox 7">
            <a:extLst>
              <a:ext uri="{FF2B5EF4-FFF2-40B4-BE49-F238E27FC236}">
                <a16:creationId xmlns:a16="http://schemas.microsoft.com/office/drawing/2014/main" id="{3DB4FF34-D9C6-8E66-EEE8-024D44FAD5B0}"/>
              </a:ext>
            </a:extLst>
          </p:cNvPr>
          <p:cNvSpPr txBox="1"/>
          <p:nvPr/>
        </p:nvSpPr>
        <p:spPr>
          <a:xfrm>
            <a:off x="3735380" y="5897499"/>
            <a:ext cx="9546777" cy="969496"/>
          </a:xfrm>
          <a:prstGeom prst="rect">
            <a:avLst/>
          </a:prstGeom>
          <a:noFill/>
        </p:spPr>
        <p:txBody>
          <a:bodyPr wrap="square" rtlCol="0">
            <a:spAutoFit/>
          </a:bodyPr>
          <a:lstStyle/>
          <a:p>
            <a:pPr marL="457200" indent="-457200">
              <a:spcAft>
                <a:spcPts val="600"/>
              </a:spcAft>
              <a:buBlip>
                <a:blip r:embed="rId3"/>
              </a:buBlip>
            </a:pPr>
            <a:r>
              <a:rPr lang="en-US" sz="2600" dirty="0">
                <a:solidFill>
                  <a:schemeClr val="tx1">
                    <a:lumMod val="95000"/>
                    <a:lumOff val="5000"/>
                  </a:schemeClr>
                </a:solidFill>
                <a:latin typeface="Atkinson Hyperlegible Bold" panose="020B0604020202020204" charset="0"/>
              </a:rPr>
              <a:t>Determine if any suspected case is locally acquired</a:t>
            </a:r>
          </a:p>
          <a:p>
            <a:pPr marL="914400" lvl="1" indent="-457200">
              <a:buClr>
                <a:srgbClr val="1B9B91"/>
              </a:buClr>
              <a:buFont typeface="Arial" panose="020B0604020202020204" pitchFamily="34" charset="0"/>
              <a:buChar char="•"/>
            </a:pPr>
            <a:r>
              <a:rPr lang="en-US" sz="2600" dirty="0">
                <a:latin typeface="Atkinson Hyperlegible" panose="020B0604020202020204" charset="0"/>
              </a:rPr>
              <a:t>Perform case investigations</a:t>
            </a:r>
          </a:p>
        </p:txBody>
      </p:sp>
      <p:sp>
        <p:nvSpPr>
          <p:cNvPr id="16" name="TextBox 15">
            <a:extLst>
              <a:ext uri="{FF2B5EF4-FFF2-40B4-BE49-F238E27FC236}">
                <a16:creationId xmlns:a16="http://schemas.microsoft.com/office/drawing/2014/main" id="{48F3A76B-C2AE-6ECE-4029-10132B152FAB}"/>
              </a:ext>
            </a:extLst>
          </p:cNvPr>
          <p:cNvSpPr txBox="1"/>
          <p:nvPr/>
        </p:nvSpPr>
        <p:spPr>
          <a:xfrm>
            <a:off x="3774119" y="8814176"/>
            <a:ext cx="11128291" cy="969496"/>
          </a:xfrm>
          <a:prstGeom prst="rect">
            <a:avLst/>
          </a:prstGeom>
          <a:noFill/>
        </p:spPr>
        <p:txBody>
          <a:bodyPr wrap="square" rtlCol="0">
            <a:spAutoFit/>
          </a:bodyPr>
          <a:lstStyle/>
          <a:p>
            <a:pPr marL="457200" marR="0" lvl="0" indent="-457200" fontAlgn="auto">
              <a:lnSpc>
                <a:spcPct val="100000"/>
              </a:lnSpc>
              <a:spcBef>
                <a:spcPts val="0"/>
              </a:spcBef>
              <a:spcAft>
                <a:spcPts val="600"/>
              </a:spcAft>
              <a:buClrTx/>
              <a:buSzTx/>
              <a:buBlip>
                <a:blip r:embed="rId3"/>
              </a:buBlip>
              <a:tabLst/>
              <a:defRPr/>
            </a:pPr>
            <a:r>
              <a:rPr lang="en-US" sz="2600" b="1" dirty="0">
                <a:solidFill>
                  <a:schemeClr val="tx1">
                    <a:lumMod val="95000"/>
                    <a:lumOff val="5000"/>
                  </a:schemeClr>
                </a:solidFill>
                <a:latin typeface="Atkinson Hyperlegible Bold" panose="020B0604020202020204" charset="0"/>
              </a:rPr>
              <a:t>No solid recommendation can be made</a:t>
            </a:r>
            <a:endParaRPr lang="en-US" sz="2600" dirty="0">
              <a:latin typeface="Atkinson Hyperlegible" panose="020B0604020202020204" charset="0"/>
            </a:endParaRPr>
          </a:p>
          <a:p>
            <a:pPr marL="914400" lvl="1" indent="-457200">
              <a:spcAft>
                <a:spcPts val="600"/>
              </a:spcAft>
              <a:buClr>
                <a:srgbClr val="1B9B91"/>
              </a:buClr>
              <a:buFont typeface="Arial" panose="020B0604020202020204" pitchFamily="34" charset="0"/>
              <a:buChar char="•"/>
              <a:defRPr/>
            </a:pPr>
            <a:r>
              <a:rPr lang="en-US" sz="2600" dirty="0">
                <a:latin typeface="Atkinson Hyperlegible" panose="020B0604020202020204" charset="0"/>
              </a:rPr>
              <a:t>Case investigations are required to orient the field investigation</a:t>
            </a:r>
            <a:endParaRPr lang="en-US" dirty="0"/>
          </a:p>
        </p:txBody>
      </p:sp>
      <p:sp>
        <p:nvSpPr>
          <p:cNvPr id="17" name="Rectangle 16">
            <a:extLst>
              <a:ext uri="{FF2B5EF4-FFF2-40B4-BE49-F238E27FC236}">
                <a16:creationId xmlns:a16="http://schemas.microsoft.com/office/drawing/2014/main" id="{250F4CC5-711F-7504-C41E-190AF70DF1D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044872-3FC4-745A-0A89-F21EC6180773}"/>
              </a:ext>
            </a:extLst>
          </p:cNvPr>
          <p:cNvSpPr txBox="1"/>
          <p:nvPr/>
        </p:nvSpPr>
        <p:spPr>
          <a:xfrm>
            <a:off x="3143846" y="8171818"/>
            <a:ext cx="11128291" cy="523220"/>
          </a:xfrm>
          <a:prstGeom prst="rect">
            <a:avLst/>
          </a:prstGeom>
          <a:noFill/>
        </p:spPr>
        <p:txBody>
          <a:bodyPr wrap="square">
            <a:spAutoFit/>
          </a:bodyPr>
          <a:lstStyle/>
          <a:p>
            <a:pPr marL="514350" indent="-514350">
              <a:spcAft>
                <a:spcPts val="1800"/>
              </a:spcAft>
              <a:buFont typeface="+mj-lt"/>
              <a:buAutoNum type="arabicParenR" startAt="3"/>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Locality the field investigation team should go to first</a:t>
            </a:r>
            <a:endPar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Picture 1">
            <a:extLst>
              <a:ext uri="{FF2B5EF4-FFF2-40B4-BE49-F238E27FC236}">
                <a16:creationId xmlns:a16="http://schemas.microsoft.com/office/drawing/2014/main" id="{DD8D2657-5C97-65B4-1880-D16B471330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1425" y="-119137"/>
            <a:ext cx="3731075" cy="1755800"/>
          </a:xfrm>
          <a:prstGeom prst="rect">
            <a:avLst/>
          </a:prstGeom>
        </p:spPr>
      </p:pic>
      <p:sp>
        <p:nvSpPr>
          <p:cNvPr id="7" name="TextBox 6">
            <a:extLst>
              <a:ext uri="{FF2B5EF4-FFF2-40B4-BE49-F238E27FC236}">
                <a16:creationId xmlns:a16="http://schemas.microsoft.com/office/drawing/2014/main" id="{6769BFD7-06EB-97F9-03F3-61A8F75A5338}"/>
              </a:ext>
            </a:extLst>
          </p:cNvPr>
          <p:cNvSpPr txBox="1"/>
          <p:nvPr/>
        </p:nvSpPr>
        <p:spPr>
          <a:xfrm>
            <a:off x="3735380" y="6970829"/>
            <a:ext cx="9209893" cy="969496"/>
          </a:xfrm>
          <a:prstGeom prst="rect">
            <a:avLst/>
          </a:prstGeom>
          <a:noFill/>
        </p:spPr>
        <p:txBody>
          <a:bodyPr wrap="square" rtlCol="0">
            <a:spAutoFit/>
          </a:bodyPr>
          <a:lstStyle/>
          <a:p>
            <a:pPr marL="457200" indent="-457200">
              <a:spcAft>
                <a:spcPts val="600"/>
              </a:spcAft>
              <a:buBlip>
                <a:blip r:embed="rId3"/>
              </a:buBlip>
            </a:pPr>
            <a:r>
              <a:rPr lang="en-US" sz="2600" dirty="0">
                <a:solidFill>
                  <a:schemeClr val="tx1">
                    <a:lumMod val="95000"/>
                    <a:lumOff val="5000"/>
                  </a:schemeClr>
                </a:solidFill>
                <a:latin typeface="Atkinson Hyperlegible Bold" panose="020B0604020202020204" charset="0"/>
              </a:rPr>
              <a:t>Determine if there is confirmed cholera outbreak</a:t>
            </a:r>
          </a:p>
          <a:p>
            <a:pPr marL="914400" lvl="1" indent="-457200">
              <a:buClr>
                <a:srgbClr val="1B9B91"/>
              </a:buClr>
              <a:buFont typeface="Arial" panose="020B0604020202020204" pitchFamily="34" charset="0"/>
              <a:buChar char="•"/>
            </a:pPr>
            <a:r>
              <a:rPr lang="en-US" sz="2600" dirty="0">
                <a:latin typeface="Atkinson Hyperlegible" panose="020B0604020202020204" charset="0"/>
              </a:rPr>
              <a:t>Follow up on results of confirmatory testing</a:t>
            </a:r>
          </a:p>
        </p:txBody>
      </p:sp>
      <p:pic>
        <p:nvPicPr>
          <p:cNvPr id="12" name="Picture 11">
            <a:extLst>
              <a:ext uri="{FF2B5EF4-FFF2-40B4-BE49-F238E27FC236}">
                <a16:creationId xmlns:a16="http://schemas.microsoft.com/office/drawing/2014/main" id="{8B35005E-B3D7-66C4-F748-7D74EA62C170}"/>
              </a:ext>
            </a:extLst>
          </p:cNvPr>
          <p:cNvPicPr>
            <a:picLocks noChangeAspect="1"/>
          </p:cNvPicPr>
          <p:nvPr/>
        </p:nvPicPr>
        <p:blipFill>
          <a:blip r:embed="rId5"/>
          <a:stretch>
            <a:fillRect/>
          </a:stretch>
        </p:blipFill>
        <p:spPr>
          <a:xfrm>
            <a:off x="942771" y="2626014"/>
            <a:ext cx="2152650" cy="1314450"/>
          </a:xfrm>
          <a:prstGeom prst="rect">
            <a:avLst/>
          </a:prstGeom>
        </p:spPr>
      </p:pic>
      <p:pic>
        <p:nvPicPr>
          <p:cNvPr id="15" name="Picture 14">
            <a:extLst>
              <a:ext uri="{FF2B5EF4-FFF2-40B4-BE49-F238E27FC236}">
                <a16:creationId xmlns:a16="http://schemas.microsoft.com/office/drawing/2014/main" id="{4B2E72C8-923F-C123-61EF-AC3E9F9E6852}"/>
              </a:ext>
            </a:extLst>
          </p:cNvPr>
          <p:cNvPicPr>
            <a:picLocks noChangeAspect="1"/>
          </p:cNvPicPr>
          <p:nvPr/>
        </p:nvPicPr>
        <p:blipFill>
          <a:blip r:embed="rId6"/>
          <a:stretch>
            <a:fillRect/>
          </a:stretch>
        </p:blipFill>
        <p:spPr>
          <a:xfrm>
            <a:off x="692301" y="4839372"/>
            <a:ext cx="2403120" cy="2376712"/>
          </a:xfrm>
          <a:prstGeom prst="rect">
            <a:avLst/>
          </a:prstGeom>
        </p:spPr>
      </p:pic>
      <p:pic>
        <p:nvPicPr>
          <p:cNvPr id="19" name="Picture 18">
            <a:extLst>
              <a:ext uri="{FF2B5EF4-FFF2-40B4-BE49-F238E27FC236}">
                <a16:creationId xmlns:a16="http://schemas.microsoft.com/office/drawing/2014/main" id="{9A3EAEE6-B8CA-BA32-9582-4DF85A5D46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6655" y="7954086"/>
            <a:ext cx="2060841" cy="1956758"/>
          </a:xfrm>
          <a:prstGeom prst="rect">
            <a:avLst/>
          </a:prstGeom>
        </p:spPr>
      </p:pic>
      <p:sp>
        <p:nvSpPr>
          <p:cNvPr id="10" name="Slide Number Placeholder 9">
            <a:extLst>
              <a:ext uri="{FF2B5EF4-FFF2-40B4-BE49-F238E27FC236}">
                <a16:creationId xmlns:a16="http://schemas.microsoft.com/office/drawing/2014/main" id="{5E52AFC8-E136-3445-922F-E2D956AD1246}"/>
              </a:ext>
            </a:extLst>
          </p:cNvPr>
          <p:cNvSpPr>
            <a:spLocks noGrp="1"/>
          </p:cNvSpPr>
          <p:nvPr>
            <p:ph type="sldNum" sz="quarter" idx="12"/>
          </p:nvPr>
        </p:nvSpPr>
        <p:spPr>
          <a:xfrm>
            <a:off x="15283410" y="9418547"/>
            <a:ext cx="2133600" cy="365125"/>
          </a:xfrm>
        </p:spPr>
        <p:txBody>
          <a:bodyPr/>
          <a:lstStyle/>
          <a:p>
            <a:fld id="{B6F15528-21DE-4FAA-801E-634DDDAF4B2B}" type="slidenum">
              <a:rPr lang="en-US" smtClean="0"/>
              <a:pPr/>
              <a:t>37</a:t>
            </a:fld>
            <a:endParaRPr lang="en-US" dirty="0"/>
          </a:p>
        </p:txBody>
      </p:sp>
    </p:spTree>
    <p:extLst>
      <p:ext uri="{BB962C8B-B14F-4D97-AF65-F5344CB8AC3E}">
        <p14:creationId xmlns:p14="http://schemas.microsoft.com/office/powerpoint/2010/main" val="99228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72FF1-DF84-6A07-FDB2-8897EFB419F4}"/>
              </a:ext>
            </a:extLst>
          </p:cNvPr>
          <p:cNvPicPr>
            <a:picLocks noChangeAspect="1"/>
          </p:cNvPicPr>
          <p:nvPr/>
        </p:nvPicPr>
        <p:blipFill>
          <a:blip r:embed="rId3"/>
          <a:stretch>
            <a:fillRect/>
          </a:stretch>
        </p:blipFill>
        <p:spPr>
          <a:xfrm>
            <a:off x="959496" y="8092968"/>
            <a:ext cx="2279653" cy="2194032"/>
          </a:xfrm>
          <a:prstGeom prst="rect">
            <a:avLst/>
          </a:prstGeom>
        </p:spPr>
      </p:pic>
      <p:sp>
        <p:nvSpPr>
          <p:cNvPr id="10" name="TextBox 9">
            <a:extLst>
              <a:ext uri="{FF2B5EF4-FFF2-40B4-BE49-F238E27FC236}">
                <a16:creationId xmlns:a16="http://schemas.microsoft.com/office/drawing/2014/main" id="{CF447585-0C77-9B5A-F14E-CE243DC5C694}"/>
              </a:ext>
            </a:extLst>
          </p:cNvPr>
          <p:cNvSpPr txBox="1"/>
          <p:nvPr/>
        </p:nvSpPr>
        <p:spPr>
          <a:xfrm>
            <a:off x="6087835" y="1943006"/>
            <a:ext cx="6188241" cy="4924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
                <a:srgbClr val="009999"/>
              </a:buClr>
              <a:buSzTx/>
              <a:tabLst/>
              <a:defRPr/>
            </a:pPr>
            <a:r>
              <a:rPr lang="en-GB"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You performed case investigations</a:t>
            </a:r>
          </a:p>
        </p:txBody>
      </p:sp>
      <p:sp>
        <p:nvSpPr>
          <p:cNvPr id="11" name="TextBox 10">
            <a:extLst>
              <a:ext uri="{FF2B5EF4-FFF2-40B4-BE49-F238E27FC236}">
                <a16:creationId xmlns:a16="http://schemas.microsoft.com/office/drawing/2014/main" id="{43B66638-8801-CBFA-7469-42813AE030AF}"/>
              </a:ext>
            </a:extLst>
          </p:cNvPr>
          <p:cNvSpPr txBox="1"/>
          <p:nvPr/>
        </p:nvSpPr>
        <p:spPr>
          <a:xfrm>
            <a:off x="843612" y="2768585"/>
            <a:ext cx="8338344" cy="2539157"/>
          </a:xfrm>
          <a:prstGeom prst="rect">
            <a:avLst/>
          </a:prstGeom>
          <a:solidFill>
            <a:srgbClr val="E4F3F4"/>
          </a:solidFill>
        </p:spPr>
        <p:txBody>
          <a:bodyPr wrap="square" rtlCol="0">
            <a:spAutoFit/>
          </a:bodyPr>
          <a:lstStyle/>
          <a:p>
            <a:pPr algn="ctr">
              <a:spcBef>
                <a:spcPts val="600"/>
              </a:spcBef>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Suspected case 1</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Travel history:  </a:t>
            </a:r>
            <a:r>
              <a:rPr lang="en-US" sz="2600" dirty="0">
                <a:latin typeface="Congenial" panose="02000503040000020004" pitchFamily="2" charset="0"/>
              </a:rPr>
              <a:t>Village 3 (19 - 22 March)</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Occupation: </a:t>
            </a:r>
            <a:r>
              <a:rPr lang="en-US" sz="2600" dirty="0">
                <a:latin typeface="Congenial" panose="02000503040000020004" pitchFamily="2" charset="0"/>
              </a:rPr>
              <a:t>Seller at principal market of Village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Main source of drinking water: </a:t>
            </a:r>
            <a:r>
              <a:rPr lang="en-US" sz="2600" dirty="0">
                <a:latin typeface="Congenial" panose="02000503040000020004" pitchFamily="2" charset="0"/>
              </a:rPr>
              <a:t>Piped into dwelling</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Other source: </a:t>
            </a:r>
            <a:r>
              <a:rPr lang="en-US" sz="2600" dirty="0">
                <a:latin typeface="Congenial" panose="02000503040000020004" pitchFamily="2" charset="0"/>
              </a:rPr>
              <a:t>Water kiosk at Village 3 market</a:t>
            </a:r>
          </a:p>
        </p:txBody>
      </p:sp>
      <p:sp>
        <p:nvSpPr>
          <p:cNvPr id="15" name="TextBox 14">
            <a:extLst>
              <a:ext uri="{FF2B5EF4-FFF2-40B4-BE49-F238E27FC236}">
                <a16:creationId xmlns:a16="http://schemas.microsoft.com/office/drawing/2014/main" id="{05970CFC-055E-C81A-7F8E-B42D33BC54FD}"/>
              </a:ext>
            </a:extLst>
          </p:cNvPr>
          <p:cNvSpPr txBox="1"/>
          <p:nvPr/>
        </p:nvSpPr>
        <p:spPr>
          <a:xfrm>
            <a:off x="9335218" y="2766361"/>
            <a:ext cx="8109170" cy="2539157"/>
          </a:xfrm>
          <a:prstGeom prst="rect">
            <a:avLst/>
          </a:prstGeom>
          <a:solidFill>
            <a:srgbClr val="E4F3F4"/>
          </a:solidFill>
        </p:spPr>
        <p:txBody>
          <a:bodyPr wrap="square" rtlCol="0">
            <a:spAutoFit/>
          </a:bodyPr>
          <a:lstStyle/>
          <a:p>
            <a:pPr algn="ctr">
              <a:spcBef>
                <a:spcPts val="600"/>
              </a:spcBef>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Suspected case 2</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Travel history:  </a:t>
            </a:r>
            <a:r>
              <a:rPr lang="en-US" sz="2600" dirty="0">
                <a:latin typeface="Congenial" panose="02000503040000020004" pitchFamily="2" charset="0"/>
              </a:rPr>
              <a:t>Village 3 (17 - 21 March)</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Occupation: </a:t>
            </a:r>
            <a:r>
              <a:rPr lang="en-US" sz="2600" dirty="0">
                <a:latin typeface="Congenial" panose="02000503040000020004" pitchFamily="2" charset="0"/>
              </a:rPr>
              <a:t>Seller at principal market of Village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Main source of drinking water: </a:t>
            </a:r>
            <a:r>
              <a:rPr lang="en-US" sz="2600" dirty="0">
                <a:latin typeface="Congenial" panose="02000503040000020004" pitchFamily="2" charset="0"/>
              </a:rPr>
              <a:t>Piped to neighbor</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Other source: </a:t>
            </a:r>
            <a:r>
              <a:rPr lang="en-US" sz="2600" dirty="0">
                <a:latin typeface="Congenial" panose="02000503040000020004" pitchFamily="2" charset="0"/>
              </a:rPr>
              <a:t>Water kiosk at Village 3 market</a:t>
            </a:r>
          </a:p>
        </p:txBody>
      </p:sp>
      <p:sp>
        <p:nvSpPr>
          <p:cNvPr id="16" name="TextBox 15">
            <a:extLst>
              <a:ext uri="{FF2B5EF4-FFF2-40B4-BE49-F238E27FC236}">
                <a16:creationId xmlns:a16="http://schemas.microsoft.com/office/drawing/2014/main" id="{B00D4D69-126B-0AE4-39FD-38555B1E4F2D}"/>
              </a:ext>
            </a:extLst>
          </p:cNvPr>
          <p:cNvSpPr txBox="1"/>
          <p:nvPr/>
        </p:nvSpPr>
        <p:spPr>
          <a:xfrm>
            <a:off x="4974827" y="5573537"/>
            <a:ext cx="8338345" cy="2539157"/>
          </a:xfrm>
          <a:prstGeom prst="rect">
            <a:avLst/>
          </a:prstGeom>
          <a:solidFill>
            <a:srgbClr val="E4F3F4"/>
          </a:solid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Suspected case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Travel history:  </a:t>
            </a:r>
            <a:r>
              <a:rPr lang="en-US" sz="2600" dirty="0">
                <a:latin typeface="Congenial" panose="02000503040000020004" pitchFamily="2" charset="0"/>
              </a:rPr>
              <a:t>None (stayed in Village 3)</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Main source of drinking water: </a:t>
            </a:r>
            <a:r>
              <a:rPr lang="en-US" sz="2600" dirty="0">
                <a:latin typeface="Congenial" panose="02000503040000020004" pitchFamily="2" charset="0"/>
              </a:rPr>
              <a:t>Piped into dwelling</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Other source : </a:t>
            </a:r>
            <a:r>
              <a:rPr lang="en-US" sz="2600" dirty="0">
                <a:latin typeface="Congenial" panose="02000503040000020004" pitchFamily="2" charset="0"/>
              </a:rPr>
              <a:t>Water kiosk at Village 3 market</a:t>
            </a:r>
          </a:p>
          <a:p>
            <a:pPr>
              <a:spcAft>
                <a:spcPts val="600"/>
              </a:spcAft>
              <a:buClr>
                <a:srgbClr val="009999"/>
              </a:buClr>
              <a:buFont typeface="Arial" panose="020B0604020202020204" pitchFamily="34" charset="0"/>
              <a:buChar char="•"/>
            </a:pPr>
            <a:r>
              <a:rPr lang="en-US" sz="2600" dirty="0">
                <a:solidFill>
                  <a:srgbClr val="009999"/>
                </a:solidFill>
                <a:latin typeface="Congenial" panose="02000503040000020004" pitchFamily="2" charset="0"/>
              </a:rPr>
              <a:t>Comment: </a:t>
            </a:r>
            <a:r>
              <a:rPr lang="en-US" sz="2600" dirty="0">
                <a:latin typeface="Congenial" panose="02000503040000020004" pitchFamily="2" charset="0"/>
              </a:rPr>
              <a:t>Visited the principal market on 22 March</a:t>
            </a:r>
          </a:p>
        </p:txBody>
      </p:sp>
      <p:grpSp>
        <p:nvGrpSpPr>
          <p:cNvPr id="8" name="Group 7">
            <a:extLst>
              <a:ext uri="{FF2B5EF4-FFF2-40B4-BE49-F238E27FC236}">
                <a16:creationId xmlns:a16="http://schemas.microsoft.com/office/drawing/2014/main" id="{DE21172F-5F50-CE77-7F3D-AD37DE0DD235}"/>
              </a:ext>
            </a:extLst>
          </p:cNvPr>
          <p:cNvGrpSpPr/>
          <p:nvPr/>
        </p:nvGrpSpPr>
        <p:grpSpPr>
          <a:xfrm>
            <a:off x="3371513" y="8382938"/>
            <a:ext cx="13218695" cy="1713562"/>
            <a:chOff x="3371513" y="8382938"/>
            <a:chExt cx="13218695" cy="1713562"/>
          </a:xfrm>
        </p:grpSpPr>
        <p:sp>
          <p:nvSpPr>
            <p:cNvPr id="4" name="Rectangle: Rounded Corners 3">
              <a:extLst>
                <a:ext uri="{FF2B5EF4-FFF2-40B4-BE49-F238E27FC236}">
                  <a16:creationId xmlns:a16="http://schemas.microsoft.com/office/drawing/2014/main" id="{76B49D03-5EF5-34BB-815E-1F8C9DE7D282}"/>
                </a:ext>
              </a:extLst>
            </p:cNvPr>
            <p:cNvSpPr/>
            <p:nvPr/>
          </p:nvSpPr>
          <p:spPr>
            <a:xfrm>
              <a:off x="3371513" y="8382938"/>
              <a:ext cx="13218695" cy="1713562"/>
            </a:xfrm>
            <a:prstGeom prst="roundRect">
              <a:avLst/>
            </a:prstGeom>
            <a:solidFill>
              <a:srgbClr val="FBE8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2A4305F-13A8-38FD-7C53-C1C25F30272F}"/>
                </a:ext>
              </a:extLst>
            </p:cNvPr>
            <p:cNvSpPr txBox="1"/>
            <p:nvPr/>
          </p:nvSpPr>
          <p:spPr>
            <a:xfrm>
              <a:off x="3860353" y="8685721"/>
              <a:ext cx="12241013" cy="1107996"/>
            </a:xfrm>
            <a:prstGeom prst="rect">
              <a:avLst/>
            </a:prstGeom>
            <a:noFill/>
            <a:ln>
              <a:noFill/>
            </a:ln>
          </p:spPr>
          <p:txBody>
            <a:bodyPr wrap="square" rtlCol="0">
              <a:spAutoFit/>
            </a:bodyPr>
            <a:lstStyle/>
            <a:p>
              <a:pPr marL="514350" indent="-514350">
                <a:spcAft>
                  <a:spcPts val="12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In which locality the field investigation team should go first?</a:t>
              </a:r>
            </a:p>
            <a:p>
              <a:pPr marL="514350" indent="-514350">
                <a:spcAft>
                  <a:spcPts val="1200"/>
                </a:spcAft>
                <a:buFont typeface="+mj-lt"/>
                <a:buAutoNum type="arabicParen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Which location of this locality the team should pay attention to?</a:t>
              </a:r>
            </a:p>
          </p:txBody>
        </p:sp>
      </p:grpSp>
      <p:pic>
        <p:nvPicPr>
          <p:cNvPr id="2" name="Picture 1">
            <a:extLst>
              <a:ext uri="{FF2B5EF4-FFF2-40B4-BE49-F238E27FC236}">
                <a16:creationId xmlns:a16="http://schemas.microsoft.com/office/drawing/2014/main" id="{06301EEA-FBF7-3CBE-EAB0-7DEC4141ED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806" y="191313"/>
            <a:ext cx="3831631" cy="1852132"/>
          </a:xfrm>
          <a:prstGeom prst="rect">
            <a:avLst/>
          </a:prstGeom>
        </p:spPr>
      </p:pic>
      <p:sp>
        <p:nvSpPr>
          <p:cNvPr id="5" name="Rectangle 4">
            <a:extLst>
              <a:ext uri="{FF2B5EF4-FFF2-40B4-BE49-F238E27FC236}">
                <a16:creationId xmlns:a16="http://schemas.microsoft.com/office/drawing/2014/main" id="{72D81DB5-5EC5-FDC6-0AB5-F83CFDE1F968}"/>
              </a:ext>
            </a:extLst>
          </p:cNvPr>
          <p:cNvSpPr/>
          <p:nvPr/>
        </p:nvSpPr>
        <p:spPr>
          <a:xfrm>
            <a:off x="5577068" y="1816324"/>
            <a:ext cx="460828" cy="711516"/>
          </a:xfrm>
          <a:prstGeom prst="rect">
            <a:avLst/>
          </a:prstGeom>
          <a:solidFill>
            <a:srgbClr val="64B8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FA221D-C18B-68AA-E022-F109BEE2B27B}"/>
              </a:ext>
            </a:extLst>
          </p:cNvPr>
          <p:cNvPicPr>
            <a:picLocks noChangeAspect="1"/>
          </p:cNvPicPr>
          <p:nvPr/>
        </p:nvPicPr>
        <p:blipFill>
          <a:blip r:embed="rId5"/>
          <a:stretch>
            <a:fillRect/>
          </a:stretch>
        </p:blipFill>
        <p:spPr>
          <a:xfrm>
            <a:off x="4205499" y="311337"/>
            <a:ext cx="10272501" cy="1264242"/>
          </a:xfrm>
          <a:prstGeom prst="rect">
            <a:avLst/>
          </a:prstGeom>
        </p:spPr>
      </p:pic>
      <p:sp>
        <p:nvSpPr>
          <p:cNvPr id="12" name="TextBox 11">
            <a:extLst>
              <a:ext uri="{FF2B5EF4-FFF2-40B4-BE49-F238E27FC236}">
                <a16:creationId xmlns:a16="http://schemas.microsoft.com/office/drawing/2014/main" id="{A349ECF3-7D55-ECF9-FAC2-1E196A09EFAD}"/>
              </a:ext>
            </a:extLst>
          </p:cNvPr>
          <p:cNvSpPr txBox="1"/>
          <p:nvPr/>
        </p:nvSpPr>
        <p:spPr>
          <a:xfrm>
            <a:off x="4007749" y="696601"/>
            <a:ext cx="10668000" cy="523220"/>
          </a:xfrm>
          <a:prstGeom prst="rect">
            <a:avLst/>
          </a:prstGeom>
          <a:noFill/>
        </p:spPr>
        <p:txBody>
          <a:bodyPr wrap="square">
            <a:spAutoFit/>
          </a:bodyPr>
          <a:lstStyle/>
          <a:p>
            <a:pPr algn="ctr">
              <a:spcAft>
                <a:spcPts val="600"/>
              </a:spcAft>
              <a:defRPr/>
            </a:pPr>
            <a:r>
              <a:rPr lang="en-GB" sz="2800" b="1" dirty="0">
                <a:solidFill>
                  <a:schemeClr val="bg1"/>
                </a:solidFill>
                <a:latin typeface="Cavolini" panose="03000502040302020204" pitchFamily="66" charset="0"/>
                <a:cs typeface="Cavolini" panose="03000502040302020204" pitchFamily="66" charset="0"/>
              </a:rPr>
              <a:t>Continuation of previous scenario</a:t>
            </a:r>
            <a:endParaRPr kumimoji="0" lang="en-GB" sz="28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endParaRPr>
          </a:p>
        </p:txBody>
      </p:sp>
      <p:sp>
        <p:nvSpPr>
          <p:cNvPr id="9" name="Slide Number Placeholder 8">
            <a:extLst>
              <a:ext uri="{FF2B5EF4-FFF2-40B4-BE49-F238E27FC236}">
                <a16:creationId xmlns:a16="http://schemas.microsoft.com/office/drawing/2014/main" id="{4056E14B-BC24-51E0-B337-8BC150F45BDB}"/>
              </a:ext>
            </a:extLst>
          </p:cNvPr>
          <p:cNvSpPr>
            <a:spLocks noGrp="1"/>
          </p:cNvSpPr>
          <p:nvPr>
            <p:ph type="sldNum" sz="quarter" idx="12"/>
          </p:nvPr>
        </p:nvSpPr>
        <p:spPr>
          <a:xfrm>
            <a:off x="15523406" y="9611154"/>
            <a:ext cx="2133600" cy="365125"/>
          </a:xfrm>
        </p:spPr>
        <p:txBody>
          <a:bodyPr/>
          <a:lstStyle/>
          <a:p>
            <a:fld id="{B6F15528-21DE-4FAA-801E-634DDDAF4B2B}" type="slidenum">
              <a:rPr lang="en-US" smtClean="0"/>
              <a:pPr/>
              <a:t>38</a:t>
            </a:fld>
            <a:endParaRPr lang="en-US" dirty="0"/>
          </a:p>
        </p:txBody>
      </p:sp>
    </p:spTree>
    <p:extLst>
      <p:ext uri="{BB962C8B-B14F-4D97-AF65-F5344CB8AC3E}">
        <p14:creationId xmlns:p14="http://schemas.microsoft.com/office/powerpoint/2010/main" val="1651047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0ED40F73-8E26-C29A-07AD-7192A4C45578}"/>
              </a:ext>
            </a:extLst>
          </p:cNvPr>
          <p:cNvSpPr/>
          <p:nvPr/>
        </p:nvSpPr>
        <p:spPr>
          <a:xfrm>
            <a:off x="-381000" y="-239946"/>
            <a:ext cx="8591145"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FEF2E8"/>
          </a:solidFill>
          <a:ln>
            <a:solidFill>
              <a:srgbClr val="FEF2E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E7610BF7-4CFC-9E3F-FC30-2837FED91561}"/>
              </a:ext>
            </a:extLst>
          </p:cNvPr>
          <p:cNvSpPr txBox="1"/>
          <p:nvPr/>
        </p:nvSpPr>
        <p:spPr>
          <a:xfrm>
            <a:off x="4179854" y="3562899"/>
            <a:ext cx="13419670" cy="163121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Blip>
                <a:blip r:embed="rId3"/>
              </a:buBlip>
              <a:tabLst/>
              <a:defRPr/>
            </a:pPr>
            <a:r>
              <a:rPr lang="en-US" sz="2800" dirty="0">
                <a:solidFill>
                  <a:prstClr val="black">
                    <a:lumMod val="95000"/>
                    <a:lumOff val="5000"/>
                  </a:prstClr>
                </a:solidFill>
                <a:latin typeface="Atkinson Hyperlegible Bold" panose="020B0604020202020204" charset="0"/>
              </a:rPr>
              <a:t>Village 3</a:t>
            </a:r>
          </a:p>
          <a:p>
            <a:pPr marL="914400" lvl="1" indent="-457200">
              <a:spcAft>
                <a:spcPts val="1200"/>
              </a:spcAft>
              <a:buClr>
                <a:srgbClr val="1B9B91"/>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All suspected cases have been in Village 3</a:t>
            </a:r>
          </a:p>
          <a:p>
            <a:pPr marL="914400" lvl="1" indent="-457200">
              <a:spcAft>
                <a:spcPts val="1200"/>
              </a:spcAft>
              <a:buClr>
                <a:srgbClr val="1B9B91"/>
              </a:buClr>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One suspected case </a:t>
            </a:r>
            <a:r>
              <a:rPr kumimoji="0" lang="en-US" sz="2600" b="0" i="0" u="none" strike="noStrike" kern="1200" cap="none" spc="0" normalizeH="0" noProof="0" dirty="0">
                <a:ln>
                  <a:noFill/>
                </a:ln>
                <a:solidFill>
                  <a:prstClr val="black"/>
                </a:solidFill>
                <a:effectLst/>
                <a:uLnTx/>
                <a:uFillTx/>
                <a:latin typeface="Atkinson Hyperlegible" panose="020B0604020202020204" charset="0"/>
                <a:ea typeface="+mn-ea"/>
                <a:cs typeface="+mn-cs"/>
              </a:rPr>
              <a:t>has only been in Village 3</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16" name="Group 15">
            <a:extLst>
              <a:ext uri="{FF2B5EF4-FFF2-40B4-BE49-F238E27FC236}">
                <a16:creationId xmlns:a16="http://schemas.microsoft.com/office/drawing/2014/main" id="{1CDE2F60-8522-1F14-28FA-DE6D77B6377E}"/>
              </a:ext>
            </a:extLst>
          </p:cNvPr>
          <p:cNvGrpSpPr/>
          <p:nvPr/>
        </p:nvGrpSpPr>
        <p:grpSpPr>
          <a:xfrm>
            <a:off x="918130" y="6192296"/>
            <a:ext cx="20248959" cy="3404986"/>
            <a:chOff x="918130" y="6192296"/>
            <a:chExt cx="20248959" cy="3404986"/>
          </a:xfrm>
        </p:grpSpPr>
        <p:pic>
          <p:nvPicPr>
            <p:cNvPr id="12" name="Picture 11">
              <a:extLst>
                <a:ext uri="{FF2B5EF4-FFF2-40B4-BE49-F238E27FC236}">
                  <a16:creationId xmlns:a16="http://schemas.microsoft.com/office/drawing/2014/main" id="{37EB562F-98E8-C7EF-A92F-0AB6E85588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8130" y="6836640"/>
              <a:ext cx="3062842" cy="2760642"/>
            </a:xfrm>
            <a:prstGeom prst="rect">
              <a:avLst/>
            </a:prstGeom>
          </p:spPr>
        </p:pic>
        <p:sp>
          <p:nvSpPr>
            <p:cNvPr id="5" name="TextBox 4">
              <a:extLst>
                <a:ext uri="{FF2B5EF4-FFF2-40B4-BE49-F238E27FC236}">
                  <a16:creationId xmlns:a16="http://schemas.microsoft.com/office/drawing/2014/main" id="{72D87476-A7E1-BB20-2267-C51837D9E2BD}"/>
                </a:ext>
              </a:extLst>
            </p:cNvPr>
            <p:cNvSpPr txBox="1"/>
            <p:nvPr/>
          </p:nvSpPr>
          <p:spPr>
            <a:xfrm>
              <a:off x="918130" y="6192296"/>
              <a:ext cx="17369870" cy="584775"/>
            </a:xfrm>
            <a:prstGeom prst="rect">
              <a:avLst/>
            </a:prstGeom>
            <a:noFill/>
          </p:spPr>
          <p:txBody>
            <a:bodyPr wrap="square">
              <a:spAutoFit/>
            </a:bodyPr>
            <a:lstStyle>
              <a:defPPr>
                <a:defRPr lang="en-US"/>
              </a:defPPr>
              <a:lvl1pPr marL="514350" marR="0" lvl="0" indent="-514350" fontAlgn="auto">
                <a:lnSpc>
                  <a:spcPct val="100000"/>
                </a:lnSpc>
                <a:spcBef>
                  <a:spcPts val="0"/>
                </a:spcBef>
                <a:spcAft>
                  <a:spcPts val="1800"/>
                </a:spcAft>
                <a:buClrTx/>
                <a:buSzTx/>
                <a:buFont typeface="+mj-lt"/>
                <a:buAutoNum type="arabicParenR"/>
                <a:tabLst/>
                <a:defRPr kumimoji="0" sz="2800" i="0" u="none" strike="noStrike" cap="none" spc="0" normalizeH="0" baseline="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defRPr>
              </a:lvl1pPr>
            </a:lstStyle>
            <a:p>
              <a:pPr>
                <a:buFont typeface="+mj-lt"/>
                <a:buAutoNum type="arabicParenR" startAt="2"/>
              </a:pPr>
              <a:r>
                <a:rPr lang="en-US" sz="3200" dirty="0"/>
                <a:t>Location the field investigation team should pay attention to</a:t>
              </a:r>
            </a:p>
          </p:txBody>
        </p:sp>
        <p:sp>
          <p:nvSpPr>
            <p:cNvPr id="6" name="TextBox 5">
              <a:extLst>
                <a:ext uri="{FF2B5EF4-FFF2-40B4-BE49-F238E27FC236}">
                  <a16:creationId xmlns:a16="http://schemas.microsoft.com/office/drawing/2014/main" id="{CFC2788B-1050-D61A-D305-D6CBA55AC3AD}"/>
                </a:ext>
              </a:extLst>
            </p:cNvPr>
            <p:cNvSpPr txBox="1"/>
            <p:nvPr/>
          </p:nvSpPr>
          <p:spPr>
            <a:xfrm>
              <a:off x="4451215" y="7559029"/>
              <a:ext cx="16715874" cy="80021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3"/>
                </a:buBlip>
                <a:tabLst/>
                <a:defRPr/>
              </a:pPr>
              <a:r>
                <a:rPr lang="en-US" sz="2800" dirty="0">
                  <a:solidFill>
                    <a:prstClr val="black">
                      <a:lumMod val="95000"/>
                      <a:lumOff val="5000"/>
                    </a:prstClr>
                  </a:solidFill>
                  <a:latin typeface="Atkinson Hyperlegible Bold" panose="020B0604020202020204" charset="0"/>
                </a:rPr>
                <a:t>Village 3 market, including water kiosk </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id="{250F4CC5-711F-7504-C41E-190AF70DF1D5}"/>
              </a:ext>
            </a:extLst>
          </p:cNvPr>
          <p:cNvSpPr/>
          <p:nvPr/>
        </p:nvSpPr>
        <p:spPr>
          <a:xfrm>
            <a:off x="0" y="0"/>
            <a:ext cx="18288000" cy="10287000"/>
          </a:xfrm>
          <a:prstGeom prst="rect">
            <a:avLst/>
          </a:prstGeom>
          <a:noFill/>
          <a:ln w="635000">
            <a:solidFill>
              <a:srgbClr val="FEF2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044872-3FC4-745A-0A89-F21EC6180773}"/>
              </a:ext>
            </a:extLst>
          </p:cNvPr>
          <p:cNvSpPr txBox="1"/>
          <p:nvPr/>
        </p:nvSpPr>
        <p:spPr>
          <a:xfrm>
            <a:off x="918130" y="2143197"/>
            <a:ext cx="17369870" cy="584775"/>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aren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Locality</a:t>
            </a:r>
            <a:r>
              <a:rPr kumimoji="0" lang="en-US" sz="32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the field investigation team should go to first</a:t>
            </a:r>
            <a:endParaRPr kumimoji="0" lang="en-GB"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Picture 1">
            <a:extLst>
              <a:ext uri="{FF2B5EF4-FFF2-40B4-BE49-F238E27FC236}">
                <a16:creationId xmlns:a16="http://schemas.microsoft.com/office/drawing/2014/main" id="{06033BD2-638C-2E3B-C1D1-A62013005B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425" y="-119137"/>
            <a:ext cx="3731075" cy="1755800"/>
          </a:xfrm>
          <a:prstGeom prst="rect">
            <a:avLst/>
          </a:prstGeom>
        </p:spPr>
      </p:pic>
      <p:pic>
        <p:nvPicPr>
          <p:cNvPr id="9" name="Picture 8">
            <a:extLst>
              <a:ext uri="{FF2B5EF4-FFF2-40B4-BE49-F238E27FC236}">
                <a16:creationId xmlns:a16="http://schemas.microsoft.com/office/drawing/2014/main" id="{7C3E2539-77AE-BCD7-B02A-D34E9122EC41}"/>
              </a:ext>
            </a:extLst>
          </p:cNvPr>
          <p:cNvPicPr>
            <a:picLocks noChangeAspect="1"/>
          </p:cNvPicPr>
          <p:nvPr/>
        </p:nvPicPr>
        <p:blipFill>
          <a:blip r:embed="rId6"/>
          <a:stretch>
            <a:fillRect/>
          </a:stretch>
        </p:blipFill>
        <p:spPr>
          <a:xfrm>
            <a:off x="688476" y="2861152"/>
            <a:ext cx="3343275" cy="3295650"/>
          </a:xfrm>
          <a:prstGeom prst="rect">
            <a:avLst/>
          </a:prstGeom>
        </p:spPr>
      </p:pic>
      <p:sp>
        <p:nvSpPr>
          <p:cNvPr id="7" name="Slide Number Placeholder 6">
            <a:extLst>
              <a:ext uri="{FF2B5EF4-FFF2-40B4-BE49-F238E27FC236}">
                <a16:creationId xmlns:a16="http://schemas.microsoft.com/office/drawing/2014/main" id="{8A6BF72B-D251-6AA6-B528-0CC347ED0DBD}"/>
              </a:ext>
            </a:extLst>
          </p:cNvPr>
          <p:cNvSpPr>
            <a:spLocks noGrp="1"/>
          </p:cNvSpPr>
          <p:nvPr>
            <p:ph type="sldNum" sz="quarter" idx="12"/>
          </p:nvPr>
        </p:nvSpPr>
        <p:spPr>
          <a:xfrm>
            <a:off x="15236270" y="9414719"/>
            <a:ext cx="2133600" cy="365125"/>
          </a:xfrm>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75194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738CF4-4010-0EF6-3656-4D421ACA5372}"/>
              </a:ext>
            </a:extLst>
          </p:cNvPr>
          <p:cNvGrpSpPr/>
          <p:nvPr/>
        </p:nvGrpSpPr>
        <p:grpSpPr>
          <a:xfrm>
            <a:off x="1126758" y="2775283"/>
            <a:ext cx="16131266" cy="6015792"/>
            <a:chOff x="1126758" y="2775283"/>
            <a:chExt cx="16131266" cy="6015792"/>
          </a:xfrm>
        </p:grpSpPr>
        <p:sp>
          <p:nvSpPr>
            <p:cNvPr id="20" name="Rectangle 19">
              <a:extLst>
                <a:ext uri="{FF2B5EF4-FFF2-40B4-BE49-F238E27FC236}">
                  <a16:creationId xmlns:a16="http://schemas.microsoft.com/office/drawing/2014/main" id="{6BAB5282-636C-49C9-8906-400122A811EC}"/>
                </a:ext>
              </a:extLst>
            </p:cNvPr>
            <p:cNvSpPr/>
            <p:nvPr/>
          </p:nvSpPr>
          <p:spPr>
            <a:xfrm>
              <a:off x="2473966" y="3389481"/>
              <a:ext cx="13340068" cy="4787394"/>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126758" y="2775283"/>
              <a:ext cx="1443990" cy="6015791"/>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814034" y="2775283"/>
              <a:ext cx="1443990" cy="6015792"/>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814962" y="4090407"/>
            <a:ext cx="12999072" cy="3385542"/>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lang="en-US" sz="2800" b="1" dirty="0">
                <a:solidFill>
                  <a:srgbClr val="009999"/>
                </a:solidFill>
                <a:latin typeface="Atkinson Hyperlegible Bold" panose="020B0604020202020204" charset="0"/>
                <a:sym typeface="Atkinson Hyperlegible Bold"/>
              </a:rPr>
              <a:t>Surveillance strategies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for the early detection of cholera outbreaks </a:t>
            </a:r>
          </a:p>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lang="en-US" sz="2600" dirty="0">
                <a:solidFill>
                  <a:srgbClr val="37290F"/>
                </a:solidFill>
                <a:latin typeface="Atkinson Hyperlegible" panose="020B0604020202020204" charset="0"/>
                <a:sym typeface="Atkinson Hyperlegible Bold"/>
              </a:rPr>
              <a:t>H</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ow </a:t>
            </a:r>
            <a:r>
              <a:rPr lang="en-US" sz="2600" dirty="0">
                <a:solidFill>
                  <a:srgbClr val="37290F"/>
                </a:solidFill>
                <a:latin typeface="Atkinson Hyperlegible" panose="020B0604020202020204" charset="0"/>
                <a:sym typeface="Atkinson Hyperlegible Bold"/>
              </a:rPr>
              <a:t>health authorities</a:t>
            </a: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endParaRPr>
          </a:p>
          <a:p>
            <a:pPr marL="914400" lvl="1" indent="-457200" defTabSz="1371600">
              <a:spcAft>
                <a:spcPts val="1200"/>
              </a:spcAft>
              <a:buClr>
                <a:srgbClr val="009999"/>
              </a:buClr>
              <a:buFont typeface="Arial" panose="020B0604020202020204" pitchFamily="34" charset="0"/>
              <a:buChar char="•"/>
              <a:defRPr/>
            </a:pPr>
            <a:r>
              <a:rPr lang="en-US" sz="2800" b="1" dirty="0">
                <a:solidFill>
                  <a:srgbClr val="009999"/>
                </a:solidFill>
                <a:latin typeface="Atkinson Hyperlegible Bold" panose="020B0604020202020204" charset="0"/>
                <a:sym typeface="Atkinson Hyperlegible Bold"/>
              </a:rPr>
              <a:t>Monitor</a:t>
            </a:r>
            <a:r>
              <a:rPr lang="en-US" sz="2600" dirty="0">
                <a:solidFill>
                  <a:srgbClr val="008080"/>
                </a:solidFill>
                <a:latin typeface="Atkinson Hyperlegible Bold" panose="020B0604020202020204" charset="0"/>
                <a:sym typeface="Atkinson Hyperlegible Bold"/>
              </a:rPr>
              <a:t>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that</a:t>
            </a:r>
            <a:r>
              <a:rPr kumimoji="0" lang="en-US" sz="2600" b="0" i="0" u="none" strike="noStrike" kern="1200" cap="none" spc="0" normalizeH="0" noProof="0" dirty="0">
                <a:ln>
                  <a:noFill/>
                </a:ln>
                <a:solidFill>
                  <a:srgbClr val="37290F"/>
                </a:solidFill>
                <a:effectLst/>
                <a:uLnTx/>
                <a:uFillTx/>
                <a:latin typeface="Atkinson Hyperlegible" panose="020B0604020202020204" charset="0"/>
                <a:ea typeface="+mn-ea"/>
                <a:cs typeface="+mn-cs"/>
                <a:sym typeface="Atkinson Hyperlegible Bold"/>
              </a:rPr>
              <a:t> </a:t>
            </a:r>
            <a:r>
              <a:rPr lang="en-US" sz="2600" dirty="0">
                <a:solidFill>
                  <a:srgbClr val="37290F"/>
                </a:solidFill>
                <a:latin typeface="Atkinson Hyperlegible" panose="020B0604020202020204" charset="0"/>
                <a:sym typeface="Atkinson Hyperlegible Bold"/>
              </a:rPr>
              <a:t>these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strategies are </a:t>
            </a:r>
            <a:r>
              <a:rPr lang="en-US" sz="2800" b="1" dirty="0">
                <a:solidFill>
                  <a:srgbClr val="009999"/>
                </a:solidFill>
                <a:latin typeface="Atkinson Hyperlegible Bold" panose="020B0604020202020204" charset="0"/>
                <a:sym typeface="Atkinson Hyperlegible Bold"/>
              </a:rPr>
              <a:t>effectively implemented</a:t>
            </a:r>
          </a:p>
          <a:p>
            <a:pPr marL="914400" lvl="1" indent="-457200" defTabSz="1371600">
              <a:spcAft>
                <a:spcPts val="1200"/>
              </a:spcAft>
              <a:buClr>
                <a:srgbClr val="009999"/>
              </a:buClr>
              <a:buFont typeface="Arial" panose="020B0604020202020204" pitchFamily="34" charset="0"/>
              <a:buChar char="•"/>
              <a:defRPr/>
            </a:pPr>
            <a:r>
              <a:rPr lang="en-US" sz="2800" b="1" dirty="0">
                <a:solidFill>
                  <a:srgbClr val="009999"/>
                </a:solidFill>
                <a:latin typeface="Atkinson Hyperlegible Bold" panose="020B0604020202020204" charset="0"/>
                <a:sym typeface="Atkinson Hyperlegible Bold"/>
              </a:rPr>
              <a:t>Analyze, verify, and interpret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data to detect a potential outbreak</a:t>
            </a:r>
          </a:p>
          <a:p>
            <a:pPr marL="914400" lvl="1" indent="-457200" defTabSz="1371600">
              <a:buClr>
                <a:srgbClr val="009999"/>
              </a:buClr>
              <a:buFont typeface="Arial" panose="020B0604020202020204" pitchFamily="34" charset="0"/>
              <a:buChar char="•"/>
              <a:defRPr/>
            </a:pPr>
            <a:r>
              <a:rPr lang="en-US" sz="2800" b="1" dirty="0">
                <a:solidFill>
                  <a:srgbClr val="009999"/>
                </a:solidFill>
                <a:latin typeface="Atkinson Hyperlegible Bold" panose="020B0604020202020204" charset="0"/>
                <a:sym typeface="Atkinson Hyperlegible Bold"/>
              </a:rPr>
              <a:t>Investigate, disseminate findings, and coordinate rapid response </a:t>
            </a:r>
          </a:p>
          <a:p>
            <a:pPr lvl="1" defTabSz="1371600">
              <a:spcAft>
                <a:spcPts val="1200"/>
              </a:spcAft>
              <a:buClr>
                <a:srgbClr val="009999"/>
              </a:buClr>
              <a:defRPr/>
            </a:pPr>
            <a:r>
              <a:rPr lang="en-US" sz="2800" b="1" dirty="0">
                <a:solidFill>
                  <a:srgbClr val="009999"/>
                </a:solidFill>
                <a:latin typeface="Atkinson Hyperlegible Bold" panose="020B0604020202020204" charset="0"/>
                <a:sym typeface="Atkinson Hyperlegible Bold"/>
              </a:rPr>
              <a:t>    </a:t>
            </a:r>
            <a:r>
              <a:rPr lang="en-US" sz="2600" dirty="0">
                <a:solidFill>
                  <a:srgbClr val="37290F"/>
                </a:solidFill>
                <a:latin typeface="Atkinson Hyperlegible" panose="020B0604020202020204" charset="0"/>
                <a:sym typeface="Atkinson Hyperlegible Bold"/>
              </a:rPr>
              <a:t>if an </a:t>
            </a:r>
            <a:r>
              <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sym typeface="Atkinson Hyperlegible Bold"/>
              </a:rPr>
              <a:t>outbreak is detected</a:t>
            </a:r>
          </a:p>
        </p:txBody>
      </p:sp>
      <p:grpSp>
        <p:nvGrpSpPr>
          <p:cNvPr id="3" name="Group 4">
            <a:extLst>
              <a:ext uri="{FF2B5EF4-FFF2-40B4-BE49-F238E27FC236}">
                <a16:creationId xmlns:a16="http://schemas.microsoft.com/office/drawing/2014/main" id="{5C606562-B6C3-C35E-1166-9B139E72D204}"/>
              </a:ext>
            </a:extLst>
          </p:cNvPr>
          <p:cNvGrpSpPr/>
          <p:nvPr/>
        </p:nvGrpSpPr>
        <p:grpSpPr>
          <a:xfrm>
            <a:off x="-641683" y="-1432486"/>
            <a:ext cx="978568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932136" y="453975"/>
            <a:ext cx="9383811" cy="592772"/>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B5A8C085-3354-A8FC-5B38-C92DC0774395}"/>
              </a:ext>
            </a:extLst>
          </p:cNvPr>
          <p:cNvSpPr>
            <a:spLocks noGrp="1"/>
          </p:cNvSpPr>
          <p:nvPr>
            <p:ph type="sldNum" sz="quarter" idx="7"/>
          </p:nvPr>
        </p:nvSpPr>
        <p:spPr>
          <a:xfrm>
            <a:off x="13199444" y="9647120"/>
            <a:ext cx="4206240" cy="184666"/>
          </a:xfrm>
        </p:spPr>
        <p:txBody>
          <a:bodyPr/>
          <a:lstStyle/>
          <a:p>
            <a:fld id="{B6F15528-21DE-4FAA-801E-634DDDAF4B2B}" type="slidenum">
              <a:rPr lang="en-US" sz="1200" smtClean="0"/>
              <a:t>4</a:t>
            </a:fld>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E327CD-2759-8886-A318-57B9A5033C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F289BCC1-0DD2-FF77-04B1-B4000A460CAF}"/>
              </a:ext>
            </a:extLst>
          </p:cNvPr>
          <p:cNvSpPr txBox="1"/>
          <p:nvPr/>
        </p:nvSpPr>
        <p:spPr>
          <a:xfrm>
            <a:off x="13822680" y="9997440"/>
            <a:ext cx="446532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Billy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Miaron</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B287443D-0011-7BDB-43B6-A2E61AD2900E}"/>
              </a:ext>
            </a:extLst>
          </p:cNvPr>
          <p:cNvSpPr/>
          <p:nvPr/>
        </p:nvSpPr>
        <p:spPr>
          <a:xfrm>
            <a:off x="0" y="3764492"/>
            <a:ext cx="5516880" cy="236198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Dissemination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of outcomes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and response</a:t>
            </a:r>
          </a:p>
        </p:txBody>
      </p:sp>
    </p:spTree>
    <p:extLst>
      <p:ext uri="{BB962C8B-B14F-4D97-AF65-F5344CB8AC3E}">
        <p14:creationId xmlns:p14="http://schemas.microsoft.com/office/powerpoint/2010/main" val="716490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C5069B-3C83-303F-D0E8-0D7B754E4042}"/>
              </a:ext>
            </a:extLst>
          </p:cNvPr>
          <p:cNvPicPr>
            <a:picLocks noChangeAspect="1"/>
          </p:cNvPicPr>
          <p:nvPr/>
        </p:nvPicPr>
        <p:blipFill>
          <a:blip r:embed="rId3"/>
          <a:stretch>
            <a:fillRect/>
          </a:stretch>
        </p:blipFill>
        <p:spPr>
          <a:xfrm>
            <a:off x="1522112" y="5625300"/>
            <a:ext cx="4185419" cy="4172580"/>
          </a:xfrm>
          <a:prstGeom prst="rect">
            <a:avLst/>
          </a:prstGeom>
        </p:spPr>
      </p:pic>
      <p:sp>
        <p:nvSpPr>
          <p:cNvPr id="21" name="Freeform 4">
            <a:extLst>
              <a:ext uri="{FF2B5EF4-FFF2-40B4-BE49-F238E27FC236}">
                <a16:creationId xmlns:a16="http://schemas.microsoft.com/office/drawing/2014/main" id="{C9022FB8-5CE4-74A0-6FF3-9AED41F1A675}"/>
              </a:ext>
            </a:extLst>
          </p:cNvPr>
          <p:cNvSpPr/>
          <p:nvPr/>
        </p:nvSpPr>
        <p:spPr>
          <a:xfrm>
            <a:off x="1856061" y="2408550"/>
            <a:ext cx="14797692" cy="121604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6" name="Freeform 8">
            <a:extLst>
              <a:ext uri="{FF2B5EF4-FFF2-40B4-BE49-F238E27FC236}">
                <a16:creationId xmlns:a16="http://schemas.microsoft.com/office/drawing/2014/main" id="{68DEF806-5C9C-B32F-5AA7-3723005C1C46}"/>
              </a:ext>
            </a:extLst>
          </p:cNvPr>
          <p:cNvSpPr/>
          <p:nvPr/>
        </p:nvSpPr>
        <p:spPr>
          <a:xfrm>
            <a:off x="-244814" y="-228600"/>
            <a:ext cx="9388814" cy="1806313"/>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533FEEE-9D91-49A0-1770-9A1DB4F2C6F4}"/>
              </a:ext>
            </a:extLst>
          </p:cNvPr>
          <p:cNvSpPr txBox="1"/>
          <p:nvPr/>
        </p:nvSpPr>
        <p:spPr>
          <a:xfrm>
            <a:off x="638935" y="521024"/>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Inform stakeholders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TextBox 17">
            <a:extLst>
              <a:ext uri="{FF2B5EF4-FFF2-40B4-BE49-F238E27FC236}">
                <a16:creationId xmlns:a16="http://schemas.microsoft.com/office/drawing/2014/main" id="{B2062723-E57C-5725-2779-E9E2001962B8}"/>
              </a:ext>
            </a:extLst>
          </p:cNvPr>
          <p:cNvSpPr txBox="1"/>
          <p:nvPr/>
        </p:nvSpPr>
        <p:spPr>
          <a:xfrm>
            <a:off x="1856061" y="2547372"/>
            <a:ext cx="14797692" cy="1031051"/>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As soon as a (suspected, probable, or confirmed) cholera outbreak is detected </a:t>
            </a:r>
          </a:p>
          <a:p>
            <a:pPr algn="ctr">
              <a:spcAft>
                <a:spcPts val="6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all stakeholders immediately informed</a:t>
            </a:r>
          </a:p>
        </p:txBody>
      </p:sp>
      <p:grpSp>
        <p:nvGrpSpPr>
          <p:cNvPr id="9" name="Group 8">
            <a:extLst>
              <a:ext uri="{FF2B5EF4-FFF2-40B4-BE49-F238E27FC236}">
                <a16:creationId xmlns:a16="http://schemas.microsoft.com/office/drawing/2014/main" id="{80427355-3E28-9ECB-B794-B3227396E614}"/>
              </a:ext>
            </a:extLst>
          </p:cNvPr>
          <p:cNvGrpSpPr/>
          <p:nvPr/>
        </p:nvGrpSpPr>
        <p:grpSpPr>
          <a:xfrm>
            <a:off x="4425286" y="4213087"/>
            <a:ext cx="10037938" cy="2110498"/>
            <a:chOff x="4425286" y="4213087"/>
            <a:chExt cx="10037938" cy="2110498"/>
          </a:xfrm>
        </p:grpSpPr>
        <p:pic>
          <p:nvPicPr>
            <p:cNvPr id="8" name="Picture 7">
              <a:extLst>
                <a:ext uri="{FF2B5EF4-FFF2-40B4-BE49-F238E27FC236}">
                  <a16:creationId xmlns:a16="http://schemas.microsoft.com/office/drawing/2014/main" id="{5EBF0E1B-755F-8330-AD02-4B959E940A42}"/>
                </a:ext>
              </a:extLst>
            </p:cNvPr>
            <p:cNvPicPr>
              <a:picLocks noChangeAspect="1"/>
            </p:cNvPicPr>
            <p:nvPr/>
          </p:nvPicPr>
          <p:blipFill>
            <a:blip r:embed="rId4"/>
            <a:stretch>
              <a:fillRect/>
            </a:stretch>
          </p:blipFill>
          <p:spPr>
            <a:xfrm>
              <a:off x="4425286" y="4213087"/>
              <a:ext cx="10037938" cy="2110498"/>
            </a:xfrm>
            <a:prstGeom prst="rect">
              <a:avLst/>
            </a:prstGeom>
          </p:spPr>
        </p:pic>
        <p:sp>
          <p:nvSpPr>
            <p:cNvPr id="19" name="TextBox 18">
              <a:extLst>
                <a:ext uri="{FF2B5EF4-FFF2-40B4-BE49-F238E27FC236}">
                  <a16:creationId xmlns:a16="http://schemas.microsoft.com/office/drawing/2014/main" id="{77F275BB-35DC-DE1F-F255-4FF8F21EC9C6}"/>
                </a:ext>
              </a:extLst>
            </p:cNvPr>
            <p:cNvSpPr txBox="1"/>
            <p:nvPr/>
          </p:nvSpPr>
          <p:spPr>
            <a:xfrm>
              <a:off x="5407276" y="4680802"/>
              <a:ext cx="8073958" cy="1354217"/>
            </a:xfrm>
            <a:prstGeom prst="rect">
              <a:avLst/>
            </a:prstGeom>
            <a:noFill/>
          </p:spPr>
          <p:txBody>
            <a:bodyPr wrap="square" rtlCol="0">
              <a:spAutoFit/>
            </a:bodyPr>
            <a:lstStyle/>
            <a:p>
              <a:pPr marR="0" lvl="0" algn="ctr" fontAlgn="auto">
                <a:lnSpc>
                  <a:spcPct val="100000"/>
                </a:lnSpc>
                <a:spcBef>
                  <a:spcPts val="0"/>
                </a:spcBef>
                <a:spcAft>
                  <a:spcPts val="0"/>
                </a:spcAft>
                <a:buClr>
                  <a:srgbClr val="1B9B91"/>
                </a:buClr>
                <a:buSzTx/>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Essential to trigger prompt actions </a:t>
              </a:r>
            </a:p>
            <a:p>
              <a:pPr marR="0" lvl="0" algn="ctr" fontAlgn="auto">
                <a:lnSpc>
                  <a:spcPct val="100000"/>
                </a:lnSpc>
                <a:spcBef>
                  <a:spcPts val="0"/>
                </a:spcBef>
                <a:spcAft>
                  <a:spcPts val="0"/>
                </a:spcAft>
                <a:buClr>
                  <a:srgbClr val="1B9B91"/>
                </a:buClr>
                <a:buSzTx/>
                <a:tabLst/>
                <a:defRP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to rapidly respond to the outbreak</a:t>
              </a:r>
            </a:p>
            <a:p>
              <a:pPr algn="ctr"/>
              <a:endParaRPr lang="en-US" dirty="0"/>
            </a:p>
          </p:txBody>
        </p:sp>
      </p:grpSp>
      <p:sp>
        <p:nvSpPr>
          <p:cNvPr id="20" name="TextBox 19">
            <a:extLst>
              <a:ext uri="{FF2B5EF4-FFF2-40B4-BE49-F238E27FC236}">
                <a16:creationId xmlns:a16="http://schemas.microsoft.com/office/drawing/2014/main" id="{EEB88835-E92A-D1D8-4838-10366EF65C52}"/>
              </a:ext>
            </a:extLst>
          </p:cNvPr>
          <p:cNvSpPr txBox="1"/>
          <p:nvPr/>
        </p:nvSpPr>
        <p:spPr>
          <a:xfrm>
            <a:off x="5707530" y="6708577"/>
            <a:ext cx="11432605" cy="3400931"/>
          </a:xfrm>
          <a:prstGeom prst="rect">
            <a:avLst/>
          </a:prstGeom>
          <a:noFill/>
        </p:spPr>
        <p:txBody>
          <a:bodyPr wrap="square" rtlCol="0">
            <a:spAutoFit/>
          </a:bodyPr>
          <a:lstStyle/>
          <a:p>
            <a:pPr marL="457200" indent="-457200">
              <a:spcAft>
                <a:spcPts val="1800"/>
              </a:spcAft>
              <a:buClr>
                <a:srgbClr val="1B9B91"/>
              </a:buClr>
              <a:buBlip>
                <a:blip r:embed="rId5"/>
              </a:buBlip>
            </a:pPr>
            <a:r>
              <a:rPr lang="en-US" sz="30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Stakeholders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Upper-level health authority</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Multisectoral stakeholders, partners, agencies involved in responding to cholera</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Health professionals, community health workers / volunteers</a:t>
            </a:r>
          </a:p>
          <a:p>
            <a:pPr marL="914400" lvl="1" indent="-457200">
              <a:spcAft>
                <a:spcPts val="1200"/>
              </a:spcAft>
              <a:buClr>
                <a:srgbClr val="1B9B91"/>
              </a:buClr>
              <a:buFont typeface="Arial" panose="020B0604020202020204" pitchFamily="34" charset="0"/>
              <a:buChar char="•"/>
            </a:pPr>
            <a:r>
              <a:rPr lang="en-US" sz="2800" dirty="0">
                <a:solidFill>
                  <a:prstClr val="black"/>
                </a:solidFill>
                <a:latin typeface="Atkinson Hyperlegible" panose="020B0604020202020204" charset="0"/>
              </a:rPr>
              <a:t>Etc</a:t>
            </a:r>
          </a:p>
        </p:txBody>
      </p:sp>
      <p:sp>
        <p:nvSpPr>
          <p:cNvPr id="2" name="Slide Number Placeholder 1">
            <a:extLst>
              <a:ext uri="{FF2B5EF4-FFF2-40B4-BE49-F238E27FC236}">
                <a16:creationId xmlns:a16="http://schemas.microsoft.com/office/drawing/2014/main" id="{751FB3E7-F1F1-7BB0-A70B-0161AE535086}"/>
              </a:ext>
            </a:extLst>
          </p:cNvPr>
          <p:cNvSpPr>
            <a:spLocks noGrp="1"/>
          </p:cNvSpPr>
          <p:nvPr>
            <p:ph type="sldNum" sz="quarter" idx="12"/>
          </p:nvPr>
        </p:nvSpPr>
        <p:spPr>
          <a:xfrm>
            <a:off x="15586953" y="9615317"/>
            <a:ext cx="2133600" cy="365125"/>
          </a:xfrm>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2451646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F2CC2D-175A-5EE3-1A8A-D5CCFE3BB305}"/>
              </a:ext>
            </a:extLst>
          </p:cNvPr>
          <p:cNvSpPr txBox="1"/>
          <p:nvPr/>
        </p:nvSpPr>
        <p:spPr>
          <a:xfrm>
            <a:off x="5330757" y="6320208"/>
            <a:ext cx="11224541" cy="2862322"/>
          </a:xfrm>
          <a:prstGeom prst="rect">
            <a:avLst/>
          </a:prstGeom>
          <a:noFill/>
        </p:spPr>
        <p:txBody>
          <a:bodyPr wrap="square">
            <a:spAutoFit/>
          </a:bodyPr>
          <a:lstStyle/>
          <a:p>
            <a:pPr marL="1371600" lvl="2" indent="-457200">
              <a:spcAft>
                <a:spcPts val="1200"/>
              </a:spcAft>
              <a:buClr>
                <a:srgbClr val="009999"/>
              </a:buClr>
              <a:buFont typeface="Arial" panose="020B0604020202020204" pitchFamily="34" charset="0"/>
              <a:buChar char="•"/>
            </a:pPr>
            <a:r>
              <a:rPr lang="en-US" sz="2800">
                <a:solidFill>
                  <a:prstClr val="black"/>
                </a:solidFill>
                <a:latin typeface="Atkinson Hyperlegible" panose="020B0604020202020204" charset="0"/>
              </a:rPr>
              <a:t>Raising awareness on rehydration protocols</a:t>
            </a:r>
          </a:p>
          <a:p>
            <a:pPr marL="1371600" lvl="2" indent="-457200">
              <a:spcAft>
                <a:spcPts val="1200"/>
              </a:spcAft>
              <a:buClr>
                <a:srgbClr val="009999"/>
              </a:buClr>
              <a:buFont typeface="Arial" panose="020B0604020202020204" pitchFamily="34" charset="0"/>
              <a:buChar char="•"/>
            </a:pPr>
            <a:r>
              <a:rPr lang="en-US" sz="2800">
                <a:solidFill>
                  <a:prstClr val="black"/>
                </a:solidFill>
                <a:latin typeface="Atkinson Hyperlegible" panose="020B0604020202020204" charset="0"/>
              </a:rPr>
              <a:t>Promoting handwashing with soap</a:t>
            </a:r>
          </a:p>
          <a:p>
            <a:pPr marL="1371600" lvl="2" indent="-457200">
              <a:spcAft>
                <a:spcPts val="1200"/>
              </a:spcAft>
              <a:buClr>
                <a:srgbClr val="009999"/>
              </a:buClr>
              <a:buFont typeface="Arial" panose="020B0604020202020204" pitchFamily="34" charset="0"/>
              <a:buChar char="•"/>
            </a:pPr>
            <a:r>
              <a:rPr lang="en-US" sz="2800">
                <a:solidFill>
                  <a:prstClr val="black"/>
                </a:solidFill>
                <a:latin typeface="Atkinson Hyperlegible" panose="020B0604020202020204" charset="0"/>
              </a:rPr>
              <a:t>Raising awareness on food hygiene</a:t>
            </a:r>
          </a:p>
          <a:p>
            <a:pPr marL="1371600" lvl="2" indent="-457200">
              <a:spcAft>
                <a:spcPts val="1200"/>
              </a:spcAft>
              <a:buClr>
                <a:srgbClr val="009999"/>
              </a:buClr>
              <a:buFont typeface="Arial" panose="020B0604020202020204" pitchFamily="34" charset="0"/>
              <a:buChar char="•"/>
            </a:pPr>
            <a:r>
              <a:rPr lang="en-US" sz="2800">
                <a:solidFill>
                  <a:prstClr val="black"/>
                </a:solidFill>
                <a:latin typeface="Atkinson Hyperlegible" panose="020B0604020202020204" charset="0"/>
              </a:rPr>
              <a:t>Education about how diarrhoeal infections spread</a:t>
            </a:r>
          </a:p>
          <a:p>
            <a:pPr marL="1371600" lvl="2" indent="-457200">
              <a:spcAft>
                <a:spcPts val="1200"/>
              </a:spcAft>
              <a:buClr>
                <a:srgbClr val="009999"/>
              </a:buClr>
              <a:buFont typeface="Arial" panose="020B0604020202020204" pitchFamily="34" charset="0"/>
              <a:buChar char="•"/>
            </a:pPr>
            <a:r>
              <a:rPr lang="en-US" sz="2800">
                <a:solidFill>
                  <a:prstClr val="black"/>
                </a:solidFill>
                <a:latin typeface="Atkinson Hyperlegible" panose="020B0604020202020204" charset="0"/>
              </a:rPr>
              <a:t>Etc</a:t>
            </a:r>
            <a:endParaRPr lang="en-US" sz="2800" dirty="0">
              <a:solidFill>
                <a:prstClr val="black"/>
              </a:solidFill>
              <a:latin typeface="Atkinson Hyperlegible" panose="020B0604020202020204" charset="0"/>
            </a:endParaRPr>
          </a:p>
        </p:txBody>
      </p:sp>
      <p:sp>
        <p:nvSpPr>
          <p:cNvPr id="3" name="Freeform 8">
            <a:extLst>
              <a:ext uri="{FF2B5EF4-FFF2-40B4-BE49-F238E27FC236}">
                <a16:creationId xmlns:a16="http://schemas.microsoft.com/office/drawing/2014/main" id="{D18B61B7-80B1-95F9-5507-6947E444FEC2}"/>
              </a:ext>
            </a:extLst>
          </p:cNvPr>
          <p:cNvSpPr/>
          <p:nvPr/>
        </p:nvSpPr>
        <p:spPr>
          <a:xfrm>
            <a:off x="-856034" y="-239946"/>
            <a:ext cx="12373583"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9443207" y="6498810"/>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265016" y="523987"/>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Response to a suspected outbreak</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Freeform 4">
            <a:extLst>
              <a:ext uri="{FF2B5EF4-FFF2-40B4-BE49-F238E27FC236}">
                <a16:creationId xmlns:a16="http://schemas.microsoft.com/office/drawing/2014/main" id="{454EF763-6ADE-252D-DA4F-1374B425C784}"/>
              </a:ext>
            </a:extLst>
          </p:cNvPr>
          <p:cNvSpPr/>
          <p:nvPr/>
        </p:nvSpPr>
        <p:spPr>
          <a:xfrm>
            <a:off x="2762656" y="3783652"/>
            <a:ext cx="12801600" cy="119693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A622E22D-9864-AF5A-4F54-F3F0BC89AE1F}"/>
              </a:ext>
            </a:extLst>
          </p:cNvPr>
          <p:cNvSpPr txBox="1"/>
          <p:nvPr/>
        </p:nvSpPr>
        <p:spPr>
          <a:xfrm>
            <a:off x="2900397" y="3862137"/>
            <a:ext cx="12624947"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Immediate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public health measures for acute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diarrhoeal</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diseases </a:t>
            </a:r>
          </a:p>
          <a:p>
            <a:pPr marL="0" marR="0" lvl="0" indent="0" algn="ctr" defTabSz="914400" rtl="0" eaLnBrk="1" fontAlgn="auto" latinLnBrk="0" hangingPunct="1">
              <a:lnSpc>
                <a:spcPct val="100000"/>
              </a:lnSpc>
              <a:spcBef>
                <a:spcPts val="0"/>
              </a:spcBef>
              <a:spcAft>
                <a:spcPts val="24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without waiting for laboratory confirmation</a:t>
            </a:r>
          </a:p>
        </p:txBody>
      </p:sp>
      <p:pic>
        <p:nvPicPr>
          <p:cNvPr id="2" name="Picture 1">
            <a:extLst>
              <a:ext uri="{FF2B5EF4-FFF2-40B4-BE49-F238E27FC236}">
                <a16:creationId xmlns:a16="http://schemas.microsoft.com/office/drawing/2014/main" id="{7C2039EB-56C5-9163-8AE5-123EC8B1ACB4}"/>
              </a:ext>
            </a:extLst>
          </p:cNvPr>
          <p:cNvPicPr>
            <a:picLocks noChangeAspect="1"/>
          </p:cNvPicPr>
          <p:nvPr/>
        </p:nvPicPr>
        <p:blipFill>
          <a:blip r:embed="rId3"/>
          <a:stretch>
            <a:fillRect/>
          </a:stretch>
        </p:blipFill>
        <p:spPr>
          <a:xfrm>
            <a:off x="24785" y="1746031"/>
            <a:ext cx="8280419" cy="1301625"/>
          </a:xfrm>
          <a:prstGeom prst="rect">
            <a:avLst/>
          </a:prstGeom>
        </p:spPr>
      </p:pic>
      <p:sp>
        <p:nvSpPr>
          <p:cNvPr id="4" name="TextBox 3">
            <a:extLst>
              <a:ext uri="{FF2B5EF4-FFF2-40B4-BE49-F238E27FC236}">
                <a16:creationId xmlns:a16="http://schemas.microsoft.com/office/drawing/2014/main" id="{99411BC2-A0E9-69B6-8890-9EACDB34B449}"/>
              </a:ext>
            </a:extLst>
          </p:cNvPr>
          <p:cNvSpPr txBox="1"/>
          <p:nvPr/>
        </p:nvSpPr>
        <p:spPr>
          <a:xfrm>
            <a:off x="583660" y="2060103"/>
            <a:ext cx="6984459" cy="584775"/>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Suspected cholera outbreak</a:t>
            </a:r>
          </a:p>
        </p:txBody>
      </p:sp>
      <p:pic>
        <p:nvPicPr>
          <p:cNvPr id="14" name="Picture 13">
            <a:extLst>
              <a:ext uri="{FF2B5EF4-FFF2-40B4-BE49-F238E27FC236}">
                <a16:creationId xmlns:a16="http://schemas.microsoft.com/office/drawing/2014/main" id="{358D3C13-E924-6DB1-9592-013B17B9A69A}"/>
              </a:ext>
            </a:extLst>
          </p:cNvPr>
          <p:cNvPicPr>
            <a:picLocks noChangeAspect="1"/>
          </p:cNvPicPr>
          <p:nvPr/>
        </p:nvPicPr>
        <p:blipFill>
          <a:blip r:embed="rId4"/>
          <a:stretch>
            <a:fillRect/>
          </a:stretch>
        </p:blipFill>
        <p:spPr>
          <a:xfrm>
            <a:off x="2762656" y="6041602"/>
            <a:ext cx="3175634" cy="3140928"/>
          </a:xfrm>
          <a:prstGeom prst="rect">
            <a:avLst/>
          </a:prstGeom>
        </p:spPr>
      </p:pic>
      <p:sp>
        <p:nvSpPr>
          <p:cNvPr id="21" name="TextBox 20">
            <a:extLst>
              <a:ext uri="{FF2B5EF4-FFF2-40B4-BE49-F238E27FC236}">
                <a16:creationId xmlns:a16="http://schemas.microsoft.com/office/drawing/2014/main" id="{D4372D06-BA5F-5048-DCF2-F1CDF0ECF284}"/>
              </a:ext>
            </a:extLst>
          </p:cNvPr>
          <p:cNvSpPr txBox="1"/>
          <p:nvPr/>
        </p:nvSpPr>
        <p:spPr>
          <a:xfrm>
            <a:off x="5109411" y="5635082"/>
            <a:ext cx="10186736" cy="553998"/>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200"/>
              </a:spcAft>
              <a:buClr>
                <a:srgbClr val="009999"/>
              </a:buClr>
              <a:buSzTx/>
              <a:buFontTx/>
              <a:buBlip>
                <a:blip r:embed="rId5"/>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Not specific to cholera</a:t>
            </a:r>
          </a:p>
        </p:txBody>
      </p:sp>
      <p:sp>
        <p:nvSpPr>
          <p:cNvPr id="7" name="Slide Number Placeholder 6">
            <a:extLst>
              <a:ext uri="{FF2B5EF4-FFF2-40B4-BE49-F238E27FC236}">
                <a16:creationId xmlns:a16="http://schemas.microsoft.com/office/drawing/2014/main" id="{EDCBA7CA-EF5B-E522-1F3E-58CDFB0BFAA2}"/>
              </a:ext>
            </a:extLst>
          </p:cNvPr>
          <p:cNvSpPr>
            <a:spLocks noGrp="1"/>
          </p:cNvSpPr>
          <p:nvPr>
            <p:ph type="sldNum" sz="quarter" idx="12"/>
          </p:nvPr>
        </p:nvSpPr>
        <p:spPr>
          <a:xfrm>
            <a:off x="15296147" y="9566333"/>
            <a:ext cx="2133600" cy="365125"/>
          </a:xfrm>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19159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856035" y="-239946"/>
            <a:ext cx="15700443"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9443207" y="6498810"/>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3" name="TextBox 12">
            <a:extLst>
              <a:ext uri="{FF2B5EF4-FFF2-40B4-BE49-F238E27FC236}">
                <a16:creationId xmlns:a16="http://schemas.microsoft.com/office/drawing/2014/main" id="{4AC8073A-7637-408C-787D-E0F48126B524}"/>
              </a:ext>
            </a:extLst>
          </p:cNvPr>
          <p:cNvSpPr txBox="1"/>
          <p:nvPr/>
        </p:nvSpPr>
        <p:spPr>
          <a:xfrm>
            <a:off x="265015" y="523987"/>
            <a:ext cx="14287563"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Response to a probable or confirmed outbreak</a:t>
            </a:r>
          </a:p>
        </p:txBody>
      </p:sp>
      <p:sp>
        <p:nvSpPr>
          <p:cNvPr id="18" name="Freeform 4">
            <a:extLst>
              <a:ext uri="{FF2B5EF4-FFF2-40B4-BE49-F238E27FC236}">
                <a16:creationId xmlns:a16="http://schemas.microsoft.com/office/drawing/2014/main" id="{454EF763-6ADE-252D-DA4F-1374B425C784}"/>
              </a:ext>
            </a:extLst>
          </p:cNvPr>
          <p:cNvSpPr/>
          <p:nvPr/>
        </p:nvSpPr>
        <p:spPr>
          <a:xfrm>
            <a:off x="2762656" y="3783652"/>
            <a:ext cx="12859966" cy="95410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9" name="TextBox 18">
            <a:extLst>
              <a:ext uri="{FF2B5EF4-FFF2-40B4-BE49-F238E27FC236}">
                <a16:creationId xmlns:a16="http://schemas.microsoft.com/office/drawing/2014/main" id="{A622E22D-9864-AF5A-4F54-F3F0BC89AE1F}"/>
              </a:ext>
            </a:extLst>
          </p:cNvPr>
          <p:cNvSpPr txBox="1"/>
          <p:nvPr/>
        </p:nvSpPr>
        <p:spPr>
          <a:xfrm>
            <a:off x="2762656" y="3999095"/>
            <a:ext cx="128599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a:t>
            </a:r>
            <a:r>
              <a:rPr kumimoji="0" lang="en-US"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apid</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comprehensive, and multisectoral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cholera outbreak response</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Picture 1">
            <a:extLst>
              <a:ext uri="{FF2B5EF4-FFF2-40B4-BE49-F238E27FC236}">
                <a16:creationId xmlns:a16="http://schemas.microsoft.com/office/drawing/2014/main" id="{7C2039EB-56C5-9163-8AE5-123EC8B1ACB4}"/>
              </a:ext>
            </a:extLst>
          </p:cNvPr>
          <p:cNvPicPr>
            <a:picLocks noChangeAspect="1"/>
          </p:cNvPicPr>
          <p:nvPr/>
        </p:nvPicPr>
        <p:blipFill>
          <a:blip r:embed="rId3"/>
          <a:stretch>
            <a:fillRect/>
          </a:stretch>
        </p:blipFill>
        <p:spPr>
          <a:xfrm>
            <a:off x="0" y="1793674"/>
            <a:ext cx="10146315" cy="1301625"/>
          </a:xfrm>
          <a:prstGeom prst="rect">
            <a:avLst/>
          </a:prstGeom>
        </p:spPr>
      </p:pic>
      <p:sp>
        <p:nvSpPr>
          <p:cNvPr id="4" name="TextBox 3">
            <a:extLst>
              <a:ext uri="{FF2B5EF4-FFF2-40B4-BE49-F238E27FC236}">
                <a16:creationId xmlns:a16="http://schemas.microsoft.com/office/drawing/2014/main" id="{99411BC2-A0E9-69B6-8890-9EACDB34B449}"/>
              </a:ext>
            </a:extLst>
          </p:cNvPr>
          <p:cNvSpPr txBox="1"/>
          <p:nvPr/>
        </p:nvSpPr>
        <p:spPr>
          <a:xfrm>
            <a:off x="1048523" y="2108055"/>
            <a:ext cx="127205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P</a:t>
            </a:r>
            <a:r>
              <a:rPr kumimoji="0" lang="en-US" sz="32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robable</a:t>
            </a: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or confirmed cholera outbreak</a:t>
            </a:r>
          </a:p>
        </p:txBody>
      </p:sp>
      <p:sp>
        <p:nvSpPr>
          <p:cNvPr id="17" name="TextBox 16">
            <a:extLst>
              <a:ext uri="{FF2B5EF4-FFF2-40B4-BE49-F238E27FC236}">
                <a16:creationId xmlns:a16="http://schemas.microsoft.com/office/drawing/2014/main" id="{A3E82F0F-B813-9D50-729C-9BA7628575B4}"/>
              </a:ext>
            </a:extLst>
          </p:cNvPr>
          <p:cNvSpPr txBox="1"/>
          <p:nvPr/>
        </p:nvSpPr>
        <p:spPr>
          <a:xfrm>
            <a:off x="7902972" y="6548280"/>
            <a:ext cx="7222345" cy="3062377"/>
          </a:xfrm>
          <a:prstGeom prst="rect">
            <a:avLst/>
          </a:prstGeom>
          <a:noFill/>
        </p:spPr>
        <p:txBody>
          <a:bodyPr wrap="square" rtlCol="0">
            <a:spAutoFit/>
          </a:bodyPr>
          <a:lstStyle/>
          <a:p>
            <a:pPr marL="914400" lvl="1" indent="-457200">
              <a:spcAft>
                <a:spcPts val="600"/>
              </a:spcAft>
              <a:buClr>
                <a:srgbClr val="009999"/>
              </a:buClr>
              <a:buBlip>
                <a:blip r:embed="rId4"/>
              </a:buBlip>
            </a:pPr>
            <a:r>
              <a:rPr lang="en-US" sz="2800" dirty="0">
                <a:solidFill>
                  <a:prstClr val="black"/>
                </a:solidFill>
                <a:latin typeface="Atkinson Hyperlegible" panose="020B0604020202020204" charset="0"/>
              </a:rPr>
              <a:t>Including</a:t>
            </a:r>
          </a:p>
          <a:p>
            <a:pPr marL="1828800" lvl="3"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Case management</a:t>
            </a:r>
          </a:p>
          <a:p>
            <a:pPr marL="1828800" lvl="3"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Surveillance</a:t>
            </a:r>
          </a:p>
          <a:p>
            <a:pPr marL="1828800" lvl="3"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Community engagement</a:t>
            </a:r>
          </a:p>
          <a:p>
            <a:pPr marL="1828800" lvl="3" indent="-457200">
              <a:spcAft>
                <a:spcPts val="6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WaSH</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Vaccination</a:t>
            </a:r>
          </a:p>
        </p:txBody>
      </p:sp>
      <p:sp>
        <p:nvSpPr>
          <p:cNvPr id="9" name="TextBox 8">
            <a:extLst>
              <a:ext uri="{FF2B5EF4-FFF2-40B4-BE49-F238E27FC236}">
                <a16:creationId xmlns:a16="http://schemas.microsoft.com/office/drawing/2014/main" id="{8E8DE9FA-3170-0A9C-E962-618D2E0D8D7D}"/>
              </a:ext>
            </a:extLst>
          </p:cNvPr>
          <p:cNvSpPr txBox="1"/>
          <p:nvPr/>
        </p:nvSpPr>
        <p:spPr>
          <a:xfrm>
            <a:off x="2670679" y="5549242"/>
            <a:ext cx="14545975"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a:t>
            </a:r>
            <a:r>
              <a:rPr lang="en-US" sz="2800" dirty="0" err="1">
                <a:solidFill>
                  <a:prstClr val="black"/>
                </a:solidFill>
                <a:latin typeface="Atkinson Hyperlegible" panose="020B0604020202020204" charset="0"/>
              </a:rPr>
              <a:t>riggered</a:t>
            </a:r>
            <a:r>
              <a:rPr lang="en-US" sz="2800" dirty="0">
                <a:solidFill>
                  <a:prstClr val="black"/>
                </a:solidFill>
                <a:latin typeface="Atkinson Hyperlegible" panose="020B0604020202020204" charset="0"/>
              </a:rPr>
              <a:t> without waiting for laboratory confirmation if it is a probable outbreak</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6" name="Picture 5">
            <a:extLst>
              <a:ext uri="{FF2B5EF4-FFF2-40B4-BE49-F238E27FC236}">
                <a16:creationId xmlns:a16="http://schemas.microsoft.com/office/drawing/2014/main" id="{60CB02FA-C4ED-1650-C0C2-1FE64536CB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3157" y="6498810"/>
            <a:ext cx="3110163" cy="3161318"/>
          </a:xfrm>
          <a:prstGeom prst="rect">
            <a:avLst/>
          </a:prstGeom>
        </p:spPr>
      </p:pic>
      <p:sp>
        <p:nvSpPr>
          <p:cNvPr id="7" name="Slide Number Placeholder 6">
            <a:extLst>
              <a:ext uri="{FF2B5EF4-FFF2-40B4-BE49-F238E27FC236}">
                <a16:creationId xmlns:a16="http://schemas.microsoft.com/office/drawing/2014/main" id="{0B7BAB40-4B14-82F9-689E-DEFC0E5A8653}"/>
              </a:ext>
            </a:extLst>
          </p:cNvPr>
          <p:cNvSpPr>
            <a:spLocks noGrp="1"/>
          </p:cNvSpPr>
          <p:nvPr>
            <p:ph type="sldNum" sz="quarter" idx="12"/>
          </p:nvPr>
        </p:nvSpPr>
        <p:spPr>
          <a:xfrm>
            <a:off x="15622622" y="9610657"/>
            <a:ext cx="2133600" cy="365125"/>
          </a:xfrm>
        </p:spPr>
        <p:txBody>
          <a:bodyPr/>
          <a:lstStyle/>
          <a:p>
            <a:fld id="{B6F15528-21DE-4FAA-801E-634DDDAF4B2B}" type="slidenum">
              <a:rPr lang="en-US" smtClean="0"/>
              <a:pPr/>
              <a:t>43</a:t>
            </a:fld>
            <a:endParaRPr lang="en-US" dirty="0"/>
          </a:p>
        </p:txBody>
      </p:sp>
    </p:spTree>
    <p:extLst>
      <p:ext uri="{BB962C8B-B14F-4D97-AF65-F5344CB8AC3E}">
        <p14:creationId xmlns:p14="http://schemas.microsoft.com/office/powerpoint/2010/main" val="3129105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A19AAA5-7D34-3E76-DF83-BB364D7D2C64}"/>
              </a:ext>
            </a:extLst>
          </p:cNvPr>
          <p:cNvSpPr/>
          <p:nvPr/>
        </p:nvSpPr>
        <p:spPr>
          <a:xfrm>
            <a:off x="2705677" y="3532339"/>
            <a:ext cx="12839124" cy="94272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38A300F-3A7C-6A27-F5FC-5774E70AAAE0}"/>
              </a:ext>
            </a:extLst>
          </p:cNvPr>
          <p:cNvSpPr txBox="1"/>
          <p:nvPr/>
        </p:nvSpPr>
        <p:spPr>
          <a:xfrm>
            <a:off x="9881737" y="7168076"/>
            <a:ext cx="5233481" cy="2785378"/>
          </a:xfrm>
          <a:prstGeom prst="rect">
            <a:avLst/>
          </a:prstGeom>
          <a:noFill/>
        </p:spPr>
        <p:txBody>
          <a:bodyPr wrap="square">
            <a:spAutoFit/>
          </a:bodyPr>
          <a:lstStyle/>
          <a:p>
            <a:pPr marL="457200" indent="-457200">
              <a:spcAft>
                <a:spcPts val="1800"/>
              </a:spcAft>
              <a:buClr>
                <a:srgbClr val="1B9B91"/>
              </a:buClr>
              <a:buBlip>
                <a:blip r:embed="rId3"/>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Surveillance strategies	</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Case definition</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Data collection</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Reporting timelines </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Testing strategy</a:t>
            </a:r>
          </a:p>
          <a:p>
            <a:endParaRPr lang="en-US" dirty="0"/>
          </a:p>
        </p:txBody>
      </p:sp>
      <p:sp>
        <p:nvSpPr>
          <p:cNvPr id="12" name="TextBox 11">
            <a:extLst>
              <a:ext uri="{FF2B5EF4-FFF2-40B4-BE49-F238E27FC236}">
                <a16:creationId xmlns:a16="http://schemas.microsoft.com/office/drawing/2014/main" id="{03653805-1847-1A34-53FE-DC6C1C7200C8}"/>
              </a:ext>
            </a:extLst>
          </p:cNvPr>
          <p:cNvSpPr txBox="1"/>
          <p:nvPr/>
        </p:nvSpPr>
        <p:spPr>
          <a:xfrm>
            <a:off x="676110" y="445762"/>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Adaptive surveillance</a:t>
            </a:r>
          </a:p>
        </p:txBody>
      </p:sp>
      <p:sp>
        <p:nvSpPr>
          <p:cNvPr id="16" name="TextBox 15">
            <a:extLst>
              <a:ext uri="{FF2B5EF4-FFF2-40B4-BE49-F238E27FC236}">
                <a16:creationId xmlns:a16="http://schemas.microsoft.com/office/drawing/2014/main" id="{C9BE4188-19DF-5FB8-049D-4B45689C5AE4}"/>
              </a:ext>
            </a:extLst>
          </p:cNvPr>
          <p:cNvSpPr txBox="1"/>
          <p:nvPr/>
        </p:nvSpPr>
        <p:spPr>
          <a:xfrm>
            <a:off x="1896893" y="3749789"/>
            <a:ext cx="14494213" cy="523220"/>
          </a:xfrm>
          <a:prstGeom prst="rect">
            <a:avLst/>
          </a:prstGeom>
          <a:noFill/>
        </p:spPr>
        <p:txBody>
          <a:bodyPr wrap="square" rtlCol="0">
            <a:spAutoFit/>
          </a:bodyPr>
          <a:lstStyle/>
          <a:p>
            <a:pPr algn="ct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No change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in surveillance strategies</a:t>
            </a:r>
          </a:p>
        </p:txBody>
      </p:sp>
      <p:sp>
        <p:nvSpPr>
          <p:cNvPr id="21" name="TextBox 20">
            <a:extLst>
              <a:ext uri="{FF2B5EF4-FFF2-40B4-BE49-F238E27FC236}">
                <a16:creationId xmlns:a16="http://schemas.microsoft.com/office/drawing/2014/main" id="{8B263D0D-09C4-5641-A8E6-59857E220AE2}"/>
              </a:ext>
            </a:extLst>
          </p:cNvPr>
          <p:cNvSpPr txBox="1"/>
          <p:nvPr/>
        </p:nvSpPr>
        <p:spPr>
          <a:xfrm>
            <a:off x="2705676" y="7168076"/>
            <a:ext cx="8195515" cy="2077492"/>
          </a:xfrm>
          <a:prstGeom prst="rect">
            <a:avLst/>
          </a:prstGeom>
          <a:noFill/>
        </p:spPr>
        <p:txBody>
          <a:bodyPr wrap="square">
            <a:spAutoFit/>
          </a:bodyPr>
          <a:lstStyle/>
          <a:p>
            <a:pPr marL="457200" indent="-457200">
              <a:spcAft>
                <a:spcPts val="1800"/>
              </a:spcAft>
              <a:buClr>
                <a:srgbClr val="1B9B91"/>
              </a:buClr>
              <a:buBlip>
                <a:blip r:embed="rId3"/>
              </a:buBlip>
            </a:pPr>
            <a:r>
              <a:rPr lang="en-US" sz="30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Surveillance stakeholders</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Health facilities</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Community health workers / volunteers</a:t>
            </a:r>
          </a:p>
          <a:p>
            <a:pPr marL="914400" lvl="1" indent="-457200">
              <a:buClr>
                <a:srgbClr val="4DB1A9"/>
              </a:buClr>
              <a:buFont typeface="Arial" panose="020B0604020202020204" pitchFamily="34" charset="0"/>
              <a:buChar char="•"/>
            </a:pPr>
            <a:r>
              <a:rPr lang="en-US" sz="2800" dirty="0">
                <a:solidFill>
                  <a:prstClr val="black"/>
                </a:solidFill>
                <a:latin typeface="Atkinson Hyperlegible" panose="020B0604020202020204" charset="0"/>
              </a:rPr>
              <a:t>Laboratories</a:t>
            </a:r>
          </a:p>
        </p:txBody>
      </p:sp>
      <p:pic>
        <p:nvPicPr>
          <p:cNvPr id="2" name="Picture 1">
            <a:extLst>
              <a:ext uri="{FF2B5EF4-FFF2-40B4-BE49-F238E27FC236}">
                <a16:creationId xmlns:a16="http://schemas.microsoft.com/office/drawing/2014/main" id="{C9A51149-CC80-C03F-1929-58869CE8FD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180" y="1822027"/>
            <a:ext cx="6080068" cy="1301625"/>
          </a:xfrm>
          <a:prstGeom prst="rect">
            <a:avLst/>
          </a:prstGeom>
        </p:spPr>
      </p:pic>
      <p:sp>
        <p:nvSpPr>
          <p:cNvPr id="4" name="TextBox 3">
            <a:extLst>
              <a:ext uri="{FF2B5EF4-FFF2-40B4-BE49-F238E27FC236}">
                <a16:creationId xmlns:a16="http://schemas.microsoft.com/office/drawing/2014/main" id="{2D38950D-9ED3-3CEC-E641-1A9794B4EA6A}"/>
              </a:ext>
            </a:extLst>
          </p:cNvPr>
          <p:cNvSpPr txBox="1"/>
          <p:nvPr/>
        </p:nvSpPr>
        <p:spPr>
          <a:xfrm>
            <a:off x="1214843" y="2173629"/>
            <a:ext cx="6333313" cy="584775"/>
          </a:xfrm>
          <a:prstGeom prst="rect">
            <a:avLst/>
          </a:prstGeom>
          <a:noFill/>
        </p:spPr>
        <p:txBody>
          <a:bodyPr wrap="square" rtlCol="0">
            <a:spAutoFit/>
          </a:bodyPr>
          <a:lstStyle/>
          <a:p>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Suspected outbreak</a:t>
            </a:r>
          </a:p>
        </p:txBody>
      </p:sp>
      <p:grpSp>
        <p:nvGrpSpPr>
          <p:cNvPr id="7" name="Group 6">
            <a:extLst>
              <a:ext uri="{FF2B5EF4-FFF2-40B4-BE49-F238E27FC236}">
                <a16:creationId xmlns:a16="http://schemas.microsoft.com/office/drawing/2014/main" id="{2DC44B86-F4C2-8643-48F8-60B144223624}"/>
              </a:ext>
            </a:extLst>
          </p:cNvPr>
          <p:cNvGrpSpPr/>
          <p:nvPr/>
        </p:nvGrpSpPr>
        <p:grpSpPr>
          <a:xfrm>
            <a:off x="3875924" y="4918220"/>
            <a:ext cx="10037938" cy="1848526"/>
            <a:chOff x="4289099" y="4393090"/>
            <a:chExt cx="10037938" cy="2110498"/>
          </a:xfrm>
        </p:grpSpPr>
        <p:pic>
          <p:nvPicPr>
            <p:cNvPr id="8" name="Picture 7">
              <a:extLst>
                <a:ext uri="{FF2B5EF4-FFF2-40B4-BE49-F238E27FC236}">
                  <a16:creationId xmlns:a16="http://schemas.microsoft.com/office/drawing/2014/main" id="{4E2CF0E7-D2D5-55BA-5226-44B1F64CF532}"/>
                </a:ext>
              </a:extLst>
            </p:cNvPr>
            <p:cNvPicPr>
              <a:picLocks noChangeAspect="1"/>
            </p:cNvPicPr>
            <p:nvPr/>
          </p:nvPicPr>
          <p:blipFill>
            <a:blip r:embed="rId5"/>
            <a:stretch>
              <a:fillRect/>
            </a:stretch>
          </p:blipFill>
          <p:spPr>
            <a:xfrm>
              <a:off x="4289099" y="4393090"/>
              <a:ext cx="10037938" cy="2110498"/>
            </a:xfrm>
            <a:prstGeom prst="rect">
              <a:avLst/>
            </a:prstGeom>
          </p:spPr>
        </p:pic>
        <p:sp>
          <p:nvSpPr>
            <p:cNvPr id="9" name="TextBox 8">
              <a:extLst>
                <a:ext uri="{FF2B5EF4-FFF2-40B4-BE49-F238E27FC236}">
                  <a16:creationId xmlns:a16="http://schemas.microsoft.com/office/drawing/2014/main" id="{88387727-CA7B-7E74-B0F9-4160AD907309}"/>
                </a:ext>
              </a:extLst>
            </p:cNvPr>
            <p:cNvSpPr txBox="1"/>
            <p:nvPr/>
          </p:nvSpPr>
          <p:spPr>
            <a:xfrm>
              <a:off x="5271089" y="4802008"/>
              <a:ext cx="8073958" cy="1292662"/>
            </a:xfrm>
            <a:prstGeom prst="rect">
              <a:avLst/>
            </a:prstGeom>
            <a:noFill/>
          </p:spPr>
          <p:txBody>
            <a:bodyPr wrap="square" rtlCol="0">
              <a:spAutoFit/>
            </a:bodyPr>
            <a:lstStyle/>
            <a:p>
              <a:pPr marR="0" lvl="0" algn="ctr" fontAlgn="auto">
                <a:lnSpc>
                  <a:spcPct val="100000"/>
                </a:lnSpc>
                <a:spcBef>
                  <a:spcPts val="0"/>
                </a:spcBef>
                <a:spcAft>
                  <a:spcPts val="0"/>
                </a:spcAft>
                <a:buClr>
                  <a:srgbClr val="1B9B91"/>
                </a:buClr>
                <a:buSzTx/>
                <a:tabLst/>
                <a:defRPr/>
              </a:pP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Increase awareness of surveillance stakeholders on surveillance strategies</a:t>
              </a:r>
            </a:p>
            <a:p>
              <a:pPr algn="ctr"/>
              <a:endParaRPr lang="en-US" dirty="0"/>
            </a:p>
          </p:txBody>
        </p:sp>
      </p:grpSp>
      <p:sp>
        <p:nvSpPr>
          <p:cNvPr id="10" name="Slide Number Placeholder 9">
            <a:extLst>
              <a:ext uri="{FF2B5EF4-FFF2-40B4-BE49-F238E27FC236}">
                <a16:creationId xmlns:a16="http://schemas.microsoft.com/office/drawing/2014/main" id="{2A23FEFF-EA4A-56F0-BD26-7D24DA4905E6}"/>
              </a:ext>
            </a:extLst>
          </p:cNvPr>
          <p:cNvSpPr>
            <a:spLocks noGrp="1"/>
          </p:cNvSpPr>
          <p:nvPr>
            <p:ph type="sldNum" sz="quarter" idx="12"/>
          </p:nvPr>
        </p:nvSpPr>
        <p:spPr>
          <a:xfrm>
            <a:off x="15324306" y="9545713"/>
            <a:ext cx="2133600" cy="365125"/>
          </a:xfrm>
        </p:spPr>
        <p:txBody>
          <a:bodyPr/>
          <a:lstStyle/>
          <a:p>
            <a:fld id="{B6F15528-21DE-4FAA-801E-634DDDAF4B2B}" type="slidenum">
              <a:rPr lang="en-US" smtClean="0"/>
              <a:pPr/>
              <a:t>44</a:t>
            </a:fld>
            <a:endParaRPr lang="en-US" dirty="0"/>
          </a:p>
        </p:txBody>
      </p:sp>
    </p:spTree>
    <p:extLst>
      <p:ext uri="{BB962C8B-B14F-4D97-AF65-F5344CB8AC3E}">
        <p14:creationId xmlns:p14="http://schemas.microsoft.com/office/powerpoint/2010/main" val="4091021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A19AAA5-7D34-3E76-DF83-BB364D7D2C64}"/>
              </a:ext>
            </a:extLst>
          </p:cNvPr>
          <p:cNvSpPr/>
          <p:nvPr/>
        </p:nvSpPr>
        <p:spPr>
          <a:xfrm>
            <a:off x="2710490" y="3701392"/>
            <a:ext cx="12867020" cy="102632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3653805-1847-1A34-53FE-DC6C1C7200C8}"/>
              </a:ext>
            </a:extLst>
          </p:cNvPr>
          <p:cNvSpPr txBox="1"/>
          <p:nvPr/>
        </p:nvSpPr>
        <p:spPr>
          <a:xfrm>
            <a:off x="676110" y="445762"/>
            <a:ext cx="11822368" cy="641971"/>
          </a:xfrm>
          <a:prstGeom prst="rect">
            <a:avLst/>
          </a:prstGeom>
          <a:noFill/>
        </p:spPr>
        <p:txBody>
          <a:bodyPr wrap="square">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Adaptive surveillance</a:t>
            </a:r>
          </a:p>
        </p:txBody>
      </p:sp>
      <p:sp>
        <p:nvSpPr>
          <p:cNvPr id="16" name="TextBox 15">
            <a:extLst>
              <a:ext uri="{FF2B5EF4-FFF2-40B4-BE49-F238E27FC236}">
                <a16:creationId xmlns:a16="http://schemas.microsoft.com/office/drawing/2014/main" id="{C9BE4188-19DF-5FB8-049D-4B45689C5AE4}"/>
              </a:ext>
            </a:extLst>
          </p:cNvPr>
          <p:cNvSpPr txBox="1"/>
          <p:nvPr/>
        </p:nvSpPr>
        <p:spPr>
          <a:xfrm>
            <a:off x="2710490" y="3980430"/>
            <a:ext cx="127175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Surveillance strategies </a:t>
            </a: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adapted</a:t>
            </a:r>
            <a:endPar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Picture 1">
            <a:extLst>
              <a:ext uri="{FF2B5EF4-FFF2-40B4-BE49-F238E27FC236}">
                <a16:creationId xmlns:a16="http://schemas.microsoft.com/office/drawing/2014/main" id="{C9A51149-CC80-C03F-1929-58869CE8FDA9}"/>
              </a:ext>
            </a:extLst>
          </p:cNvPr>
          <p:cNvPicPr>
            <a:picLocks noChangeAspect="1"/>
          </p:cNvPicPr>
          <p:nvPr/>
        </p:nvPicPr>
        <p:blipFill>
          <a:blip r:embed="rId3"/>
          <a:stretch>
            <a:fillRect/>
          </a:stretch>
        </p:blipFill>
        <p:spPr>
          <a:xfrm>
            <a:off x="0" y="1743750"/>
            <a:ext cx="8657617" cy="1301625"/>
          </a:xfrm>
          <a:prstGeom prst="rect">
            <a:avLst/>
          </a:prstGeom>
        </p:spPr>
      </p:pic>
      <p:sp>
        <p:nvSpPr>
          <p:cNvPr id="4" name="TextBox 3">
            <a:extLst>
              <a:ext uri="{FF2B5EF4-FFF2-40B4-BE49-F238E27FC236}">
                <a16:creationId xmlns:a16="http://schemas.microsoft.com/office/drawing/2014/main" id="{2D38950D-9ED3-3CEC-E641-1A9794B4EA6A}"/>
              </a:ext>
            </a:extLst>
          </p:cNvPr>
          <p:cNvSpPr txBox="1"/>
          <p:nvPr/>
        </p:nvSpPr>
        <p:spPr>
          <a:xfrm>
            <a:off x="1266047" y="2075719"/>
            <a:ext cx="81578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Probable or confirmed outbreak</a:t>
            </a:r>
          </a:p>
        </p:txBody>
      </p:sp>
      <p:pic>
        <p:nvPicPr>
          <p:cNvPr id="11" name="Picture 10">
            <a:extLst>
              <a:ext uri="{FF2B5EF4-FFF2-40B4-BE49-F238E27FC236}">
                <a16:creationId xmlns:a16="http://schemas.microsoft.com/office/drawing/2014/main" id="{B37D240B-BCBB-6F54-AE39-A4CF3A9DFEAB}"/>
              </a:ext>
            </a:extLst>
          </p:cNvPr>
          <p:cNvPicPr>
            <a:picLocks noChangeAspect="1"/>
          </p:cNvPicPr>
          <p:nvPr/>
        </p:nvPicPr>
        <p:blipFill>
          <a:blip r:embed="rId4"/>
          <a:stretch>
            <a:fillRect/>
          </a:stretch>
        </p:blipFill>
        <p:spPr>
          <a:xfrm>
            <a:off x="2369861" y="5383736"/>
            <a:ext cx="3241633" cy="3363500"/>
          </a:xfrm>
          <a:prstGeom prst="rect">
            <a:avLst/>
          </a:prstGeom>
        </p:spPr>
      </p:pic>
      <p:sp>
        <p:nvSpPr>
          <p:cNvPr id="13" name="TextBox 12">
            <a:extLst>
              <a:ext uri="{FF2B5EF4-FFF2-40B4-BE49-F238E27FC236}">
                <a16:creationId xmlns:a16="http://schemas.microsoft.com/office/drawing/2014/main" id="{479B8C4C-0AED-5629-9C28-A8B3BF418931}"/>
              </a:ext>
            </a:extLst>
          </p:cNvPr>
          <p:cNvSpPr txBox="1"/>
          <p:nvPr/>
        </p:nvSpPr>
        <p:spPr>
          <a:xfrm>
            <a:off x="5789454" y="5499221"/>
            <a:ext cx="925830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Tx/>
              <a:buBlip>
                <a:blip r:embed="rId5"/>
              </a:buBlip>
              <a:tabLst/>
              <a:defRPr/>
            </a:pPr>
            <a:r>
              <a:rPr kumimoji="0" lang="en-US"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rPr>
              <a:t>Inform and train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surveillance stakeholders</a:t>
            </a:r>
          </a:p>
        </p:txBody>
      </p:sp>
      <p:sp>
        <p:nvSpPr>
          <p:cNvPr id="14" name="TextBox 13">
            <a:extLst>
              <a:ext uri="{FF2B5EF4-FFF2-40B4-BE49-F238E27FC236}">
                <a16:creationId xmlns:a16="http://schemas.microsoft.com/office/drawing/2014/main" id="{13C0D482-D03B-43E6-E94B-D99BA194094E}"/>
              </a:ext>
            </a:extLst>
          </p:cNvPr>
          <p:cNvSpPr txBox="1"/>
          <p:nvPr/>
        </p:nvSpPr>
        <p:spPr>
          <a:xfrm>
            <a:off x="6703709" y="6248571"/>
            <a:ext cx="10766677" cy="1538883"/>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Health facility workers</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Community health workers / volunteers</a:t>
            </a:r>
          </a:p>
          <a:p>
            <a:pPr marL="914400" marR="0" lvl="1" indent="-457200" algn="l" defTabSz="914400" rtl="0" eaLnBrk="1" fontAlgn="auto" latinLnBrk="0" hangingPunct="1">
              <a:lnSpc>
                <a:spcPct val="100000"/>
              </a:lnSpc>
              <a:spcBef>
                <a:spcPts val="0"/>
              </a:spcBef>
              <a:spcAft>
                <a:spcPts val="600"/>
              </a:spcAft>
              <a:buClr>
                <a:srgbClr val="209D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Laboratories</a:t>
            </a:r>
          </a:p>
        </p:txBody>
      </p:sp>
      <p:grpSp>
        <p:nvGrpSpPr>
          <p:cNvPr id="18" name="Group 17">
            <a:extLst>
              <a:ext uri="{FF2B5EF4-FFF2-40B4-BE49-F238E27FC236}">
                <a16:creationId xmlns:a16="http://schemas.microsoft.com/office/drawing/2014/main" id="{7418B4D9-DE95-D84A-9305-813BE2A35293}"/>
              </a:ext>
            </a:extLst>
          </p:cNvPr>
          <p:cNvGrpSpPr/>
          <p:nvPr/>
        </p:nvGrpSpPr>
        <p:grpSpPr>
          <a:xfrm>
            <a:off x="6027398" y="8013584"/>
            <a:ext cx="11781071" cy="993691"/>
            <a:chOff x="5433582" y="7518112"/>
            <a:chExt cx="11781071" cy="993691"/>
          </a:xfrm>
        </p:grpSpPr>
        <p:sp>
          <p:nvSpPr>
            <p:cNvPr id="19" name="TextBox 18">
              <a:extLst>
                <a:ext uri="{FF2B5EF4-FFF2-40B4-BE49-F238E27FC236}">
                  <a16:creationId xmlns:a16="http://schemas.microsoft.com/office/drawing/2014/main" id="{82CFFD88-4A34-A21B-BE09-685871A14966}"/>
                </a:ext>
              </a:extLst>
            </p:cNvPr>
            <p:cNvSpPr txBox="1"/>
            <p:nvPr/>
          </p:nvSpPr>
          <p:spPr>
            <a:xfrm>
              <a:off x="6447975" y="7518112"/>
              <a:ext cx="107666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surveillance strategies in Modules 4 &amp; 5</a:t>
              </a:r>
            </a:p>
          </p:txBody>
        </p:sp>
        <p:pic>
          <p:nvPicPr>
            <p:cNvPr id="20" name="Graphic 19" descr="Information with solid fill">
              <a:extLst>
                <a:ext uri="{FF2B5EF4-FFF2-40B4-BE49-F238E27FC236}">
                  <a16:creationId xmlns:a16="http://schemas.microsoft.com/office/drawing/2014/main" id="{9C899F7D-390C-B8C9-14C8-08862E067C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3582" y="7518112"/>
              <a:ext cx="1014393" cy="993691"/>
            </a:xfrm>
            <a:prstGeom prst="rect">
              <a:avLst/>
            </a:prstGeom>
          </p:spPr>
        </p:pic>
      </p:grpSp>
      <p:sp>
        <p:nvSpPr>
          <p:cNvPr id="6" name="Slide Number Placeholder 5">
            <a:extLst>
              <a:ext uri="{FF2B5EF4-FFF2-40B4-BE49-F238E27FC236}">
                <a16:creationId xmlns:a16="http://schemas.microsoft.com/office/drawing/2014/main" id="{117E16E4-7676-3E83-91CD-DA37EE3B87C3}"/>
              </a:ext>
            </a:extLst>
          </p:cNvPr>
          <p:cNvSpPr>
            <a:spLocks noGrp="1"/>
          </p:cNvSpPr>
          <p:nvPr>
            <p:ph type="sldNum" sz="quarter" idx="12"/>
          </p:nvPr>
        </p:nvSpPr>
        <p:spPr>
          <a:xfrm>
            <a:off x="15428068" y="9693275"/>
            <a:ext cx="2133600" cy="365125"/>
          </a:xfrm>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3449955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473545" y="-410533"/>
            <a:ext cx="9617546" cy="1696391"/>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844685" y="518988"/>
            <a:ext cx="1131488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p>
        </p:txBody>
      </p:sp>
      <p:grpSp>
        <p:nvGrpSpPr>
          <p:cNvPr id="21" name="Group 20">
            <a:extLst>
              <a:ext uri="{FF2B5EF4-FFF2-40B4-BE49-F238E27FC236}">
                <a16:creationId xmlns:a16="http://schemas.microsoft.com/office/drawing/2014/main" id="{11DB9844-494B-C26D-4C40-8A7B160D7B7D}"/>
              </a:ext>
            </a:extLst>
          </p:cNvPr>
          <p:cNvGrpSpPr/>
          <p:nvPr/>
        </p:nvGrpSpPr>
        <p:grpSpPr>
          <a:xfrm>
            <a:off x="-42726" y="2936308"/>
            <a:ext cx="3707912" cy="6372654"/>
            <a:chOff x="0" y="3153540"/>
            <a:chExt cx="3707912" cy="6372654"/>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stretch>
              <a:fillRect/>
            </a:stretch>
          </p:blipFill>
          <p:spPr>
            <a:xfrm>
              <a:off x="0" y="4944830"/>
              <a:ext cx="3707912" cy="1640038"/>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324632" y="3153540"/>
              <a:ext cx="3383280" cy="1502765"/>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Oversee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and testing</a:t>
              </a:r>
            </a:p>
          </p:txBody>
        </p:sp>
        <p:sp>
          <p:nvSpPr>
            <p:cNvPr id="33" name="Rectangle 32">
              <a:extLst>
                <a:ext uri="{FF2B5EF4-FFF2-40B4-BE49-F238E27FC236}">
                  <a16:creationId xmlns:a16="http://schemas.microsoft.com/office/drawing/2014/main" id="{DB776CC9-700A-8BC3-2877-336F651AF1EB}"/>
                </a:ext>
              </a:extLst>
            </p:cNvPr>
            <p:cNvSpPr/>
            <p:nvPr/>
          </p:nvSpPr>
          <p:spPr>
            <a:xfrm>
              <a:off x="261936" y="6632682"/>
              <a:ext cx="3383280" cy="289351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B9EFAEF-50A1-2A5B-F27D-2627B8DDA65B}"/>
                </a:ext>
              </a:extLst>
            </p:cNvPr>
            <p:cNvSpPr txBox="1"/>
            <p:nvPr/>
          </p:nvSpPr>
          <p:spPr>
            <a:xfrm>
              <a:off x="261936" y="7070761"/>
              <a:ext cx="3246326" cy="2092881"/>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Monitor </a:t>
              </a:r>
              <a:r>
                <a:rPr lang="en-US" sz="2600" kern="100" dirty="0">
                  <a:solidFill>
                    <a:prstClr val="black"/>
                  </a:solidFill>
                  <a:latin typeface="Atkinson Hyperlegible" panose="020B0604020202020204" charset="0"/>
                  <a:cs typeface="Times New Roman" panose="02020603050405020304" pitchFamily="18" charset="0"/>
                </a:rPr>
                <a:t>that suspected cases are </a:t>
              </a:r>
              <a:r>
                <a:rPr lang="en-US" sz="2600" kern="100" dirty="0">
                  <a:solidFill>
                    <a:srgbClr val="1B9B91"/>
                  </a:solidFill>
                  <a:latin typeface="Atkinson Hyperlegible Bold" panose="020B0604020202020204" charset="0"/>
                  <a:cs typeface="Times New Roman" panose="02020603050405020304" pitchFamily="18" charset="0"/>
                </a:rPr>
                <a:t>reported daily</a:t>
              </a:r>
              <a:r>
                <a:rPr lang="en-US" sz="2600" kern="100" dirty="0">
                  <a:solidFill>
                    <a:prstClr val="black"/>
                  </a:solidFill>
                  <a:latin typeface="Atkinson Hyperlegible Bold" panose="020B0604020202020204" charset="0"/>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and that</a:t>
              </a:r>
              <a:r>
                <a:rPr lang="en-US" sz="2600" kern="100" dirty="0">
                  <a:solidFill>
                    <a:prstClr val="black"/>
                  </a:solidFill>
                  <a:latin typeface="Atkinson Hyperlegible Bold" panose="020B0604020202020204" charset="0"/>
                  <a:cs typeface="Times New Roman" panose="02020603050405020304" pitchFamily="18" charset="0"/>
                </a:rPr>
                <a:t> </a:t>
              </a:r>
              <a:r>
                <a:rPr lang="en-US" sz="2600" kern="100" dirty="0">
                  <a:solidFill>
                    <a:srgbClr val="1B9B91"/>
                  </a:solidFill>
                  <a:latin typeface="Atkinson Hyperlegible Bold" panose="020B0604020202020204" charset="0"/>
                  <a:cs typeface="Times New Roman" panose="02020603050405020304" pitchFamily="18" charset="0"/>
                </a:rPr>
                <a:t>ALL</a:t>
              </a:r>
              <a:r>
                <a:rPr lang="en-US" sz="2600" kern="100" dirty="0">
                  <a:solidFill>
                    <a:prstClr val="black"/>
                  </a:solidFill>
                  <a:latin typeface="Atkinson Hyperlegible Bold" panose="020B0604020202020204" charset="0"/>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suspected cases are</a:t>
              </a:r>
              <a:r>
                <a:rPr lang="en-US" sz="2600" kern="100" dirty="0">
                  <a:solidFill>
                    <a:srgbClr val="1B9B91"/>
                  </a:solidFill>
                  <a:latin typeface="Atkinson Hyperlegible Bold" panose="020B0604020202020204" charset="0"/>
                  <a:cs typeface="Times New Roman" panose="02020603050405020304" pitchFamily="18" charset="0"/>
                </a:rPr>
                <a:t> tested</a:t>
              </a:r>
            </a:p>
          </p:txBody>
        </p:sp>
      </p:grpSp>
      <p:grpSp>
        <p:nvGrpSpPr>
          <p:cNvPr id="22" name="Group 21">
            <a:extLst>
              <a:ext uri="{FF2B5EF4-FFF2-40B4-BE49-F238E27FC236}">
                <a16:creationId xmlns:a16="http://schemas.microsoft.com/office/drawing/2014/main" id="{F4C938B2-C1E5-87C1-1E8E-E1239B3C9405}"/>
              </a:ext>
            </a:extLst>
          </p:cNvPr>
          <p:cNvGrpSpPr/>
          <p:nvPr/>
        </p:nvGrpSpPr>
        <p:grpSpPr>
          <a:xfrm>
            <a:off x="3585594" y="2936308"/>
            <a:ext cx="3772895" cy="6429254"/>
            <a:chOff x="3628320" y="3153540"/>
            <a:chExt cx="3772895" cy="6429254"/>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stretch>
              <a:fillRect/>
            </a:stretch>
          </p:blipFill>
          <p:spPr>
            <a:xfrm>
              <a:off x="3628320" y="4700422"/>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940687" y="3153540"/>
              <a:ext cx="3383280" cy="148652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Transmit, analyze, interpret data</a:t>
              </a:r>
            </a:p>
          </p:txBody>
        </p:sp>
        <p:sp>
          <p:nvSpPr>
            <p:cNvPr id="34" name="Rectangle 33">
              <a:extLst>
                <a:ext uri="{FF2B5EF4-FFF2-40B4-BE49-F238E27FC236}">
                  <a16:creationId xmlns:a16="http://schemas.microsoft.com/office/drawing/2014/main" id="{8FA52255-CA20-7679-A9F9-E6DCA1D504F1}"/>
                </a:ext>
              </a:extLst>
            </p:cNvPr>
            <p:cNvSpPr/>
            <p:nvPr/>
          </p:nvSpPr>
          <p:spPr>
            <a:xfrm>
              <a:off x="3940687" y="6633092"/>
              <a:ext cx="3383280" cy="28931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394E0066-4D4E-77FC-F618-8A9995039798}"/>
                </a:ext>
              </a:extLst>
            </p:cNvPr>
            <p:cNvSpPr txBox="1"/>
            <p:nvPr/>
          </p:nvSpPr>
          <p:spPr>
            <a:xfrm>
              <a:off x="3951334" y="6689694"/>
              <a:ext cx="3292010" cy="2893100"/>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Analyze, verify, and interpret </a:t>
              </a:r>
              <a:r>
                <a:rPr lang="en-US" sz="2600" kern="100" dirty="0">
                  <a:solidFill>
                    <a:prstClr val="black"/>
                  </a:solidFill>
                  <a:latin typeface="Atkinson Hyperlegible" panose="020B0604020202020204" charset="0"/>
                  <a:cs typeface="Times New Roman" panose="02020603050405020304" pitchFamily="18" charset="0"/>
                </a:rPr>
                <a:t>the reported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data and test results </a:t>
              </a:r>
              <a:r>
                <a:rPr lang="en-US" sz="2600" kern="100" dirty="0">
                  <a:solidFill>
                    <a:srgbClr val="009999"/>
                  </a:solidFill>
                  <a:latin typeface="Atkinson Hyperlegible Bold" panose="020B0604020202020204" charset="0"/>
                  <a:cs typeface="Times New Roman" panose="02020603050405020304" pitchFamily="18" charset="0"/>
                </a:rPr>
                <a:t>immediately</a:t>
              </a:r>
              <a:r>
                <a:rPr lang="en-US" sz="2600" kern="100" dirty="0">
                  <a:solidFill>
                    <a:prstClr val="black"/>
                  </a:solidFill>
                  <a:latin typeface="Atkinson Hyperlegible" panose="020B0604020202020204" charset="0"/>
                  <a:cs typeface="Times New Roman" panose="02020603050405020304" pitchFamily="18" charset="0"/>
                </a:rPr>
                <a:t> to</a:t>
              </a:r>
              <a:r>
                <a:rPr kumimoji="0" lang="en-US" sz="2600" b="0" i="0" u="none" strike="noStrike" kern="100" cap="none" spc="0" normalizeH="0" noProof="0" dirty="0">
                  <a:ln>
                    <a:noFill/>
                  </a:ln>
                  <a:solidFill>
                    <a:prstClr val="black"/>
                  </a:solidFill>
                  <a:effectLst/>
                  <a:uLnTx/>
                  <a:uFillTx/>
                  <a:latin typeface="Atkinson Hyperlegible" panose="020B0604020202020204" charset="0"/>
                  <a:ea typeface="+mn-ea"/>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detect</a:t>
              </a: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cs typeface="Times New Roman" panose="02020603050405020304" pitchFamily="18" charset="0"/>
                </a:rPr>
                <a:t> </a:t>
              </a:r>
              <a:r>
                <a:rPr lang="en-US" sz="2600" kern="100" dirty="0">
                  <a:solidFill>
                    <a:prstClr val="black"/>
                  </a:solidFill>
                  <a:latin typeface="Atkinson Hyperlegible" panose="020B0604020202020204" charset="0"/>
                  <a:cs typeface="Times New Roman" panose="02020603050405020304" pitchFamily="18" charset="0"/>
                </a:rPr>
                <a:t>a potential outbreak</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458BD98B-3EF6-4C6F-FADD-EE21C66BBC71}"/>
              </a:ext>
            </a:extLst>
          </p:cNvPr>
          <p:cNvGrpSpPr/>
          <p:nvPr/>
        </p:nvGrpSpPr>
        <p:grpSpPr>
          <a:xfrm>
            <a:off x="11168224" y="2947755"/>
            <a:ext cx="3383280" cy="6363167"/>
            <a:chOff x="11210950" y="3164987"/>
            <a:chExt cx="3383280" cy="6363167"/>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stretch>
              <a:fillRect/>
            </a:stretch>
          </p:blipFill>
          <p:spPr>
            <a:xfrm>
              <a:off x="11484221" y="4631878"/>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11210950" y="3164987"/>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000" b="1" dirty="0">
                  <a:solidFill>
                    <a:prstClr val="white"/>
                  </a:solidFill>
                  <a:latin typeface="Cavolini" panose="03000502040302020204" pitchFamily="66" charset="0"/>
                  <a:cs typeface="Cavolini" panose="03000502040302020204" pitchFamily="66" charset="0"/>
                </a:rPr>
                <a:t>Disseminate outcomes</a:t>
              </a:r>
            </a:p>
          </p:txBody>
        </p:sp>
        <p:sp>
          <p:nvSpPr>
            <p:cNvPr id="35" name="Rectangle 34">
              <a:extLst>
                <a:ext uri="{FF2B5EF4-FFF2-40B4-BE49-F238E27FC236}">
                  <a16:creationId xmlns:a16="http://schemas.microsoft.com/office/drawing/2014/main" id="{E351ECAC-6C29-DEE9-DE54-0CDB5695E82B}"/>
                </a:ext>
              </a:extLst>
            </p:cNvPr>
            <p:cNvSpPr/>
            <p:nvPr/>
          </p:nvSpPr>
          <p:spPr>
            <a:xfrm>
              <a:off x="11210950" y="6706251"/>
              <a:ext cx="3383280" cy="2821903"/>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3DF9BE-B6FF-F909-9914-0FCDF1C5504D}"/>
                </a:ext>
              </a:extLst>
            </p:cNvPr>
            <p:cNvSpPr txBox="1"/>
            <p:nvPr/>
          </p:nvSpPr>
          <p:spPr>
            <a:xfrm>
              <a:off x="11488923" y="7289859"/>
              <a:ext cx="2739303" cy="1692771"/>
            </a:xfrm>
            <a:prstGeom prst="rect">
              <a:avLst/>
            </a:prstGeom>
            <a:noFill/>
          </p:spPr>
          <p:txBody>
            <a:bodyPr wrap="square" rtlCol="0">
              <a:spAutoFit/>
            </a:bodyPr>
            <a:lstStyle/>
            <a:p>
              <a:pPr lvl="0" algn="ctr">
                <a:defRPr/>
              </a:pPr>
              <a:r>
                <a:rPr lang="en-US" sz="2600" kern="100" dirty="0">
                  <a:solidFill>
                    <a:srgbClr val="1B9B91"/>
                  </a:solidFill>
                  <a:latin typeface="Atkinson Hyperlegible Bold" panose="020B0604020202020204" charset="0"/>
                  <a:cs typeface="Times New Roman" panose="02020603050405020304" pitchFamily="18" charset="0"/>
                </a:rPr>
                <a:t>Rapidly </a:t>
              </a:r>
              <a:r>
                <a:rPr lang="en-US" sz="2600" kern="100" dirty="0" err="1">
                  <a:solidFill>
                    <a:srgbClr val="1B9B91"/>
                  </a:solidFill>
                  <a:latin typeface="Atkinson Hyperlegible Bold" panose="020B0604020202020204" charset="0"/>
                  <a:cs typeface="Times New Roman" panose="02020603050405020304" pitchFamily="18" charset="0"/>
                </a:rPr>
                <a:t>inform</a:t>
              </a:r>
              <a:r>
                <a:rPr lang="en-US" sz="2600" kern="100" dirty="0">
                  <a:solidFill>
                    <a:srgbClr val="1B9B91"/>
                  </a:solidFill>
                  <a:latin typeface="Atkinson Hyperlegible Bold" panose="020B0604020202020204" charset="0"/>
                  <a:cs typeface="Times New Roman" panose="02020603050405020304" pitchFamily="18" charset="0"/>
                </a:rPr>
                <a:t>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all stakeholders on the</a:t>
              </a:r>
              <a:r>
                <a:rPr kumimoji="0" lang="en-US" sz="2600" b="0" i="0" u="none" strike="noStrike" kern="100" cap="none" spc="0" normalizeH="0" noProof="0" dirty="0">
                  <a:ln>
                    <a:noFill/>
                  </a:ln>
                  <a:solidFill>
                    <a:prstClr val="black"/>
                  </a:solidFill>
                  <a:effectLst/>
                  <a:uLnTx/>
                  <a:uFillTx/>
                  <a:latin typeface="Atkinson Hyperlegible" panose="020B0604020202020204" charset="0"/>
                  <a:ea typeface="+mn-ea"/>
                  <a:cs typeface="Times New Roman" panose="02020603050405020304" pitchFamily="18" charset="0"/>
                </a:rPr>
                <a:t> cholera situation</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7026346F-CC64-A866-6681-34065F3F2164}"/>
              </a:ext>
            </a:extLst>
          </p:cNvPr>
          <p:cNvGrpSpPr/>
          <p:nvPr/>
        </p:nvGrpSpPr>
        <p:grpSpPr>
          <a:xfrm>
            <a:off x="14776999" y="2957181"/>
            <a:ext cx="3216115" cy="6346846"/>
            <a:chOff x="14819725" y="3174413"/>
            <a:chExt cx="3216115" cy="6346846"/>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550176" y="4673253"/>
              <a:ext cx="1943353"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4876780" y="3174413"/>
              <a:ext cx="3159060" cy="1404942"/>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Respond</a:t>
              </a:r>
            </a:p>
          </p:txBody>
        </p:sp>
        <p:sp>
          <p:nvSpPr>
            <p:cNvPr id="36" name="Rectangle 35">
              <a:extLst>
                <a:ext uri="{FF2B5EF4-FFF2-40B4-BE49-F238E27FC236}">
                  <a16:creationId xmlns:a16="http://schemas.microsoft.com/office/drawing/2014/main" id="{40D33C81-EA09-708E-93D8-641593D49C9E}"/>
                </a:ext>
              </a:extLst>
            </p:cNvPr>
            <p:cNvSpPr/>
            <p:nvPr/>
          </p:nvSpPr>
          <p:spPr>
            <a:xfrm>
              <a:off x="14819725" y="6699355"/>
              <a:ext cx="3175628" cy="2821904"/>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D0F404E-5759-9F58-79EE-1E0155AB50C7}"/>
                </a:ext>
              </a:extLst>
            </p:cNvPr>
            <p:cNvSpPr txBox="1"/>
            <p:nvPr/>
          </p:nvSpPr>
          <p:spPr>
            <a:xfrm>
              <a:off x="14905857" y="7639716"/>
              <a:ext cx="3129983" cy="892552"/>
            </a:xfrm>
            <a:prstGeom prst="rect">
              <a:avLst/>
            </a:prstGeom>
            <a:noFill/>
          </p:spPr>
          <p:txBody>
            <a:bodyPr wrap="square" rtlCol="0">
              <a:spAutoFit/>
            </a:bodyPr>
            <a:lstStyle/>
            <a:p>
              <a:pPr lvl="0" algn="ctr">
                <a:defRPr/>
              </a:pPr>
              <a:r>
                <a:rPr lang="en-US" sz="2600" kern="100" dirty="0">
                  <a:solidFill>
                    <a:prstClr val="black"/>
                  </a:solidFill>
                  <a:latin typeface="Atkinson Hyperlegible" panose="020B0604020202020204" charset="0"/>
                  <a:cs typeface="Times New Roman" panose="02020603050405020304" pitchFamily="18" charset="0"/>
                </a:rPr>
                <a:t>Coordinate </a:t>
              </a:r>
            </a:p>
            <a:p>
              <a:pPr lvl="0" algn="ctr">
                <a:defRPr/>
              </a:pPr>
              <a:r>
                <a:rPr lang="en-US" sz="2600" kern="100" dirty="0">
                  <a:solidFill>
                    <a:srgbClr val="1B9B91"/>
                  </a:solidFill>
                  <a:latin typeface="Atkinson Hyperlegible Bold" panose="020B0604020202020204" charset="0"/>
                  <a:cs typeface="Times New Roman" panose="02020603050405020304" pitchFamily="18" charset="0"/>
                </a:rPr>
                <a:t>rapid response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4" name="Group 23">
            <a:extLst>
              <a:ext uri="{FF2B5EF4-FFF2-40B4-BE49-F238E27FC236}">
                <a16:creationId xmlns:a16="http://schemas.microsoft.com/office/drawing/2014/main" id="{53A3D5B0-4754-AA08-E981-B8B08A461364}"/>
              </a:ext>
            </a:extLst>
          </p:cNvPr>
          <p:cNvGrpSpPr/>
          <p:nvPr/>
        </p:nvGrpSpPr>
        <p:grpSpPr>
          <a:xfrm>
            <a:off x="7506736" y="2935653"/>
            <a:ext cx="3434524" cy="6373307"/>
            <a:chOff x="7549462" y="3152885"/>
            <a:chExt cx="3434524" cy="6373307"/>
          </a:xfrm>
        </p:grpSpPr>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34029" y="4445129"/>
              <a:ext cx="2185193" cy="2159282"/>
            </a:xfrm>
            <a:prstGeom prst="rect">
              <a:avLst/>
            </a:prstGeom>
          </p:spPr>
        </p:pic>
        <p:sp>
          <p:nvSpPr>
            <p:cNvPr id="4" name="Rectangle 3">
              <a:extLst>
                <a:ext uri="{FF2B5EF4-FFF2-40B4-BE49-F238E27FC236}">
                  <a16:creationId xmlns:a16="http://schemas.microsoft.com/office/drawing/2014/main" id="{436FA00F-3C38-D2D1-A0AC-1EBF894A5908}"/>
                </a:ext>
              </a:extLst>
            </p:cNvPr>
            <p:cNvSpPr/>
            <p:nvPr/>
          </p:nvSpPr>
          <p:spPr>
            <a:xfrm>
              <a:off x="7600706" y="3152885"/>
              <a:ext cx="3383280" cy="1430581"/>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Investigate</a:t>
              </a:r>
            </a:p>
          </p:txBody>
        </p:sp>
        <p:sp>
          <p:nvSpPr>
            <p:cNvPr id="12" name="Rectangle 11">
              <a:extLst>
                <a:ext uri="{FF2B5EF4-FFF2-40B4-BE49-F238E27FC236}">
                  <a16:creationId xmlns:a16="http://schemas.microsoft.com/office/drawing/2014/main" id="{1A492ACB-5D17-863C-7369-8E73268B5CC3}"/>
                </a:ext>
              </a:extLst>
            </p:cNvPr>
            <p:cNvSpPr/>
            <p:nvPr/>
          </p:nvSpPr>
          <p:spPr>
            <a:xfrm>
              <a:off x="7549462" y="6645792"/>
              <a:ext cx="3383280" cy="2880400"/>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2A87F76-FE7D-ABC9-714D-F84D5EADF173}"/>
                </a:ext>
              </a:extLst>
            </p:cNvPr>
            <p:cNvSpPr txBox="1"/>
            <p:nvPr/>
          </p:nvSpPr>
          <p:spPr>
            <a:xfrm>
              <a:off x="7640902" y="7089805"/>
              <a:ext cx="3200400" cy="2092881"/>
            </a:xfrm>
            <a:prstGeom prst="rect">
              <a:avLst/>
            </a:prstGeom>
            <a:noFill/>
          </p:spPr>
          <p:txBody>
            <a:bodyPr wrap="square" rtlCol="0">
              <a:spAutoFit/>
            </a:bodyPr>
            <a:lstStyle/>
            <a:p>
              <a:pPr lvl="0" algn="ctr">
                <a:defRPr/>
              </a:pPr>
              <a:r>
                <a:rPr lang="en-US" sz="2600" kern="100" dirty="0">
                  <a:solidFill>
                    <a:prstClr val="black"/>
                  </a:solidFill>
                  <a:latin typeface="Atkinson Hyperlegible" panose="020B0604020202020204" charset="0"/>
                  <a:cs typeface="Times New Roman" panose="02020603050405020304" pitchFamily="18" charset="0"/>
                </a:rPr>
                <a:t>P</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mn-ea"/>
                  <a:cs typeface="Times New Roman" panose="02020603050405020304" pitchFamily="18" charset="0"/>
                </a:rPr>
                <a:t>erform</a:t>
              </a:r>
              <a:r>
                <a:rPr kumimoji="0" lang="en-US" sz="2600" b="0" i="0" u="none" strike="noStrike" kern="100" cap="none" spc="0" normalizeH="0" noProof="0" dirty="0">
                  <a:ln>
                    <a:noFill/>
                  </a:ln>
                  <a:solidFill>
                    <a:prstClr val="black"/>
                  </a:solidFill>
                  <a:effectLst/>
                  <a:uLnTx/>
                  <a:uFillTx/>
                  <a:latin typeface="Atkinson Hyperlegible" panose="020B0604020202020204" charset="0"/>
                  <a:ea typeface="+mn-ea"/>
                  <a:cs typeface="Times New Roman" panose="02020603050405020304" pitchFamily="18" charset="0"/>
                </a:rPr>
                <a:t> </a:t>
              </a:r>
              <a:r>
                <a:rPr kumimoji="0" lang="en-US" sz="2600" b="0" i="0" u="none" strike="noStrike" kern="100" cap="none" spc="0" normalizeH="0" noProof="0" dirty="0">
                  <a:ln>
                    <a:noFill/>
                  </a:ln>
                  <a:solidFill>
                    <a:srgbClr val="1B9B91"/>
                  </a:solidFill>
                  <a:effectLst/>
                  <a:uLnTx/>
                  <a:uFillTx/>
                  <a:latin typeface="Atkinson Hyperlegible Bold" panose="020B0604020202020204" charset="0"/>
                  <a:cs typeface="Times New Roman" panose="02020603050405020304" pitchFamily="18" charset="0"/>
                </a:rPr>
                <a:t>case investigation </a:t>
              </a:r>
              <a:r>
                <a:rPr lang="en-US" sz="2600" kern="100" dirty="0">
                  <a:solidFill>
                    <a:prstClr val="black"/>
                  </a:solidFill>
                  <a:latin typeface="Atkinson Hyperlegible" panose="020B0604020202020204" charset="0"/>
                  <a:cs typeface="Times New Roman" panose="02020603050405020304" pitchFamily="18" charset="0"/>
                </a:rPr>
                <a:t>on all </a:t>
              </a:r>
              <a:r>
                <a:rPr kumimoji="0" lang="en-US" sz="2600" b="0" i="0" u="none" strike="noStrike" kern="100" cap="none" spc="0" normalizeH="0" noProof="0" dirty="0">
                  <a:ln>
                    <a:noFill/>
                  </a:ln>
                  <a:solidFill>
                    <a:prstClr val="black"/>
                  </a:solidFill>
                  <a:effectLst/>
                  <a:uLnTx/>
                  <a:uFillTx/>
                  <a:latin typeface="Atkinson Hyperlegible" panose="020B0604020202020204" charset="0"/>
                  <a:ea typeface="+mn-ea"/>
                  <a:cs typeface="Times New Roman" panose="02020603050405020304" pitchFamily="18" charset="0"/>
                </a:rPr>
                <a:t>suspected cases</a:t>
              </a:r>
              <a:r>
                <a:rPr lang="en-US" sz="2600" kern="100" noProof="0" dirty="0">
                  <a:solidFill>
                    <a:prstClr val="black"/>
                  </a:solidFill>
                  <a:latin typeface="Atkinson Hyperlegible" panose="020B0604020202020204" charset="0"/>
                  <a:cs typeface="Times New Roman" panose="02020603050405020304" pitchFamily="18" charset="0"/>
                </a:rPr>
                <a:t> and </a:t>
              </a:r>
              <a:r>
                <a:rPr lang="en-US" sz="2600" kern="100" dirty="0">
                  <a:solidFill>
                    <a:srgbClr val="1B9B91"/>
                  </a:solidFill>
                  <a:latin typeface="Atkinson Hyperlegible Bold" panose="020B0604020202020204" charset="0"/>
                  <a:cs typeface="Times New Roman" panose="02020603050405020304" pitchFamily="18" charset="0"/>
                </a:rPr>
                <a:t>field investigation</a:t>
              </a:r>
              <a:endParaRPr lang="en-US" sz="2600" kern="100" dirty="0">
                <a:solidFill>
                  <a:prstClr val="black"/>
                </a:solidFill>
                <a:latin typeface="Atkinson Hyperlegible" panose="020B0604020202020204"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4270FF21-DF54-357A-7F94-649587993CE8}"/>
              </a:ext>
            </a:extLst>
          </p:cNvPr>
          <p:cNvGrpSpPr/>
          <p:nvPr/>
        </p:nvGrpSpPr>
        <p:grpSpPr>
          <a:xfrm>
            <a:off x="7431727" y="1998147"/>
            <a:ext cx="10856273" cy="723276"/>
            <a:chOff x="7474453" y="2215379"/>
            <a:chExt cx="10856273" cy="723276"/>
          </a:xfrm>
        </p:grpSpPr>
        <p:sp>
          <p:nvSpPr>
            <p:cNvPr id="16" name="Rectangle 15">
              <a:extLst>
                <a:ext uri="{FF2B5EF4-FFF2-40B4-BE49-F238E27FC236}">
                  <a16:creationId xmlns:a16="http://schemas.microsoft.com/office/drawing/2014/main" id="{C6DCED74-3847-19EF-1D91-A1F22046E8A7}"/>
                </a:ext>
              </a:extLst>
            </p:cNvPr>
            <p:cNvSpPr/>
            <p:nvPr/>
          </p:nvSpPr>
          <p:spPr>
            <a:xfrm>
              <a:off x="7549462" y="2215379"/>
              <a:ext cx="10537383" cy="723276"/>
            </a:xfrm>
            <a:prstGeom prst="rect">
              <a:avLst/>
            </a:prstGeom>
            <a:solidFill>
              <a:srgbClr val="F9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E70550C-E689-2A97-0A48-ED162785DD25}"/>
                </a:ext>
              </a:extLst>
            </p:cNvPr>
            <p:cNvSpPr txBox="1"/>
            <p:nvPr/>
          </p:nvSpPr>
          <p:spPr>
            <a:xfrm>
              <a:off x="7474453" y="2360961"/>
              <a:ext cx="10856273" cy="492443"/>
            </a:xfrm>
            <a:prstGeom prst="rect">
              <a:avLst/>
            </a:prstGeom>
            <a:noFill/>
          </p:spPr>
          <p:txBody>
            <a:bodyPr wrap="square" rtlCol="0">
              <a:spAutoFit/>
            </a:bodyPr>
            <a:lstStyle/>
            <a:p>
              <a:pPr algn="ctr"/>
              <a:r>
                <a:rPr lang="en-US" sz="2600" dirty="0">
                  <a:latin typeface="ADLaM Display" panose="02010000000000000000" pitchFamily="2" charset="0"/>
                  <a:ea typeface="ADLaM Display" panose="02010000000000000000" pitchFamily="2" charset="0"/>
                  <a:cs typeface="ADLaM Display" panose="02010000000000000000" pitchFamily="2" charset="0"/>
                </a:rPr>
                <a:t>If suspected, probable</a:t>
              </a:r>
              <a:r>
                <a:rPr lang="en-US" sz="2600">
                  <a:latin typeface="ADLaM Display" panose="02010000000000000000" pitchFamily="2" charset="0"/>
                  <a:ea typeface="ADLaM Display" panose="02010000000000000000" pitchFamily="2" charset="0"/>
                  <a:cs typeface="ADLaM Display" panose="02010000000000000000" pitchFamily="2" charset="0"/>
                </a:rPr>
                <a:t>, or confirmed </a:t>
              </a:r>
              <a:r>
                <a:rPr lang="en-US" sz="2600" dirty="0">
                  <a:latin typeface="ADLaM Display" panose="02010000000000000000" pitchFamily="2" charset="0"/>
                  <a:ea typeface="ADLaM Display" panose="02010000000000000000" pitchFamily="2" charset="0"/>
                  <a:cs typeface="ADLaM Display" panose="02010000000000000000" pitchFamily="2" charset="0"/>
                </a:rPr>
                <a:t>outbreak detected</a:t>
              </a:r>
            </a:p>
          </p:txBody>
        </p:sp>
      </p:grpSp>
      <p:grpSp>
        <p:nvGrpSpPr>
          <p:cNvPr id="8" name="Group 7">
            <a:extLst>
              <a:ext uri="{FF2B5EF4-FFF2-40B4-BE49-F238E27FC236}">
                <a16:creationId xmlns:a16="http://schemas.microsoft.com/office/drawing/2014/main" id="{59004512-186C-771A-3EC0-FAAE32994FA7}"/>
              </a:ext>
            </a:extLst>
          </p:cNvPr>
          <p:cNvGrpSpPr/>
          <p:nvPr/>
        </p:nvGrpSpPr>
        <p:grpSpPr>
          <a:xfrm>
            <a:off x="327361" y="2019803"/>
            <a:ext cx="7031128" cy="723276"/>
            <a:chOff x="370087" y="2237035"/>
            <a:chExt cx="7031128" cy="723276"/>
          </a:xfrm>
        </p:grpSpPr>
        <p:sp>
          <p:nvSpPr>
            <p:cNvPr id="19" name="Rectangle 18">
              <a:extLst>
                <a:ext uri="{FF2B5EF4-FFF2-40B4-BE49-F238E27FC236}">
                  <a16:creationId xmlns:a16="http://schemas.microsoft.com/office/drawing/2014/main" id="{017A0F66-9074-1826-15C5-3E5A99D39F94}"/>
                </a:ext>
              </a:extLst>
            </p:cNvPr>
            <p:cNvSpPr/>
            <p:nvPr/>
          </p:nvSpPr>
          <p:spPr>
            <a:xfrm>
              <a:off x="401880" y="2237035"/>
              <a:ext cx="6999335" cy="723276"/>
            </a:xfrm>
            <a:prstGeom prst="rect">
              <a:avLst/>
            </a:prstGeom>
            <a:solidFill>
              <a:srgbClr val="F9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F86E6F-4D23-ED4D-6495-D72BD788FC15}"/>
                </a:ext>
              </a:extLst>
            </p:cNvPr>
            <p:cNvSpPr txBox="1"/>
            <p:nvPr/>
          </p:nvSpPr>
          <p:spPr>
            <a:xfrm>
              <a:off x="370087" y="2413415"/>
              <a:ext cx="6814265" cy="492443"/>
            </a:xfrm>
            <a:prstGeom prst="rect">
              <a:avLst/>
            </a:prstGeom>
            <a:noFill/>
          </p:spPr>
          <p:txBody>
            <a:bodyPr wrap="square" rtlCol="0">
              <a:spAutoFit/>
            </a:bodyPr>
            <a:lstStyle/>
            <a:p>
              <a:pPr algn="ctr"/>
              <a:r>
                <a:rPr lang="en-US" sz="2600" dirty="0">
                  <a:latin typeface="ADLaM Display" panose="02010000000000000000" pitchFamily="2" charset="0"/>
                  <a:ea typeface="ADLaM Display" panose="02010000000000000000" pitchFamily="2" charset="0"/>
                  <a:cs typeface="ADLaM Display" panose="02010000000000000000" pitchFamily="2" charset="0"/>
                </a:rPr>
                <a:t>Routinely</a:t>
              </a:r>
            </a:p>
          </p:txBody>
        </p:sp>
      </p:grpSp>
      <p:sp>
        <p:nvSpPr>
          <p:cNvPr id="6" name="Slide Number Placeholder 5">
            <a:extLst>
              <a:ext uri="{FF2B5EF4-FFF2-40B4-BE49-F238E27FC236}">
                <a16:creationId xmlns:a16="http://schemas.microsoft.com/office/drawing/2014/main" id="{035251F3-DC17-D620-96C7-6B1606B7BE4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46</a:t>
            </a:fld>
            <a:endParaRPr lang="en-US" sz="1200" dirty="0"/>
          </a:p>
        </p:txBody>
      </p:sp>
    </p:spTree>
    <p:extLst>
      <p:ext uri="{BB962C8B-B14F-4D97-AF65-F5344CB8AC3E}">
        <p14:creationId xmlns:p14="http://schemas.microsoft.com/office/powerpoint/2010/main" val="980395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C94FF8F6-5FF7-A6C8-15E8-8171392E71FE}"/>
              </a:ext>
            </a:extLst>
          </p:cNvPr>
          <p:cNvSpPr>
            <a:spLocks noGrp="1"/>
          </p:cNvSpPr>
          <p:nvPr>
            <p:ph type="sldNum" sz="quarter" idx="12"/>
          </p:nvPr>
        </p:nvSpPr>
        <p:spPr>
          <a:xfrm>
            <a:off x="13499559" y="951071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47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970379" y="2567329"/>
            <a:ext cx="12210716" cy="64585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When the surveillance objective is to detect a cholera outbreak, health authorities review surveillance performance indicators to monitor that:</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     Select all that apply</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Suspected cholera cases are reported within 24 hours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Suspected cholera cases are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within 24 hours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All suspected cholera cases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A subset of suspected cholera cases selected according to a systematic sampling scheme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825500" y="3390900"/>
            <a:ext cx="4610100" cy="4524375"/>
          </a:xfrm>
          <a:prstGeom prst="rect">
            <a:avLst/>
          </a:prstGeom>
        </p:spPr>
      </p:pic>
      <p:sp>
        <p:nvSpPr>
          <p:cNvPr id="3" name="Slide Number Placeholder 2">
            <a:extLst>
              <a:ext uri="{FF2B5EF4-FFF2-40B4-BE49-F238E27FC236}">
                <a16:creationId xmlns:a16="http://schemas.microsoft.com/office/drawing/2014/main" id="{6433B74B-2E52-8706-0AD0-727078F1D3E5}"/>
              </a:ext>
            </a:extLst>
          </p:cNvPr>
          <p:cNvSpPr>
            <a:spLocks noGrp="1"/>
          </p:cNvSpPr>
          <p:nvPr>
            <p:ph type="sldNum" sz="quarter" idx="12"/>
          </p:nvPr>
        </p:nvSpPr>
        <p:spPr>
          <a:xfrm>
            <a:off x="13363372" y="94960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48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Answers</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48260647-FF97-94E4-32AE-FD8208C6507C}"/>
              </a:ext>
            </a:extLst>
          </p:cNvPr>
          <p:cNvSpPr txBox="1"/>
          <p:nvPr/>
        </p:nvSpPr>
        <p:spPr>
          <a:xfrm>
            <a:off x="4970379" y="2567329"/>
            <a:ext cx="12836358" cy="595073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When the surveillance objective is to detect a cholera outbreak, health authorities review surveillance performance indicators to monitor that:</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Suspected cholera cases are reported within 24 hours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Suspected cholera cases are reported on a weekly basis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The absence of suspected cholera cases is reported within 24 hours </a:t>
            </a:r>
          </a:p>
          <a:p>
            <a:pPr marL="1371600" lvl="2" indent="-457200">
              <a:lnSpc>
                <a:spcPct val="107000"/>
              </a:lnSpc>
              <a:spcAft>
                <a:spcPts val="1200"/>
              </a:spcAft>
              <a:buFontTx/>
              <a:buAutoNum type="alphaLcParenR"/>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The absence of suspected cholera cases is reported on a weekly basis</a:t>
            </a:r>
          </a:p>
          <a:p>
            <a:pPr marL="1371600" lvl="2" indent="-457200">
              <a:lnSpc>
                <a:spcPct val="107000"/>
              </a:lnSpc>
              <a:spcAft>
                <a:spcPts val="1200"/>
              </a:spcAft>
              <a:buFontTx/>
              <a:buAutoNum type="alphaLcParenR"/>
              <a:defRPr/>
            </a:pPr>
            <a:r>
              <a:rPr lang="en-US" sz="2600" kern="1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All suspected cholera cases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A subset of suspected cholera cases selected according to a systematic sampling scheme are tested for cholera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897958FA-B4C1-C7E0-F03B-36F1A2A19780}"/>
              </a:ext>
            </a:extLst>
          </p:cNvPr>
          <p:cNvSpPr>
            <a:spLocks noGrp="1"/>
          </p:cNvSpPr>
          <p:nvPr>
            <p:ph type="sldNum" sz="quarter" idx="12"/>
          </p:nvPr>
        </p:nvSpPr>
        <p:spPr>
          <a:xfrm>
            <a:off x="15327549" y="9491122"/>
            <a:ext cx="2133600" cy="365125"/>
          </a:xfrm>
        </p:spPr>
        <p:txBody>
          <a:bodyPr/>
          <a:lstStyle/>
          <a:p>
            <a:fld id="{B6F15528-21DE-4FAA-801E-634DDDAF4B2B}" type="slidenum">
              <a:rPr lang="en-US" smtClean="0"/>
              <a:pPr/>
              <a:t>49</a:t>
            </a:fld>
            <a:endParaRPr lang="en-US" dirty="0"/>
          </a:p>
        </p:txBody>
      </p:sp>
    </p:spTree>
    <p:extLst>
      <p:ext uri="{BB962C8B-B14F-4D97-AF65-F5344CB8AC3E}">
        <p14:creationId xmlns:p14="http://schemas.microsoft.com/office/powerpoint/2010/main" val="386786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4FB7C34-9576-567C-C55D-475574068FDC}"/>
              </a:ext>
            </a:extLst>
          </p:cNvPr>
          <p:cNvSpPr/>
          <p:nvPr/>
        </p:nvSpPr>
        <p:spPr>
          <a:xfrm>
            <a:off x="4686300" y="2838122"/>
            <a:ext cx="10883900" cy="2487858"/>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4519996" y="2838121"/>
            <a:ext cx="998207" cy="2487859"/>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0819B31-1A4C-E4E2-2809-5FC874398A98}"/>
              </a:ext>
            </a:extLst>
          </p:cNvPr>
          <p:cNvSpPr txBox="1"/>
          <p:nvPr/>
        </p:nvSpPr>
        <p:spPr>
          <a:xfrm>
            <a:off x="5684507" y="3017362"/>
            <a:ext cx="9757537" cy="2185214"/>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Tx/>
              <a:buSzTx/>
              <a:buFontTx/>
              <a:buBlip>
                <a:blip r:embed="rId3"/>
              </a:buBlip>
              <a:tabLst/>
              <a:defRPr/>
            </a:pPr>
            <a:r>
              <a:rPr kumimoji="0" lang="en-US" sz="32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Case studies </a:t>
            </a:r>
          </a:p>
          <a:p>
            <a:pPr marL="914400" lvl="1" indent="-457200" defTabSz="1371600">
              <a:spcAft>
                <a:spcPts val="1200"/>
              </a:spcAft>
              <a:buClr>
                <a:srgbClr val="209D94"/>
              </a:buClr>
              <a:buFont typeface="Arial" panose="020B0604020202020204" pitchFamily="34" charset="0"/>
              <a:buChar char="•"/>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B</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ased</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on fictional scenarios</a:t>
            </a:r>
          </a:p>
          <a:p>
            <a:pPr marL="914400" lvl="1" indent="-457200" defTabSz="1371600">
              <a:spcAft>
                <a:spcPts val="1200"/>
              </a:spcAft>
              <a:buClr>
                <a:srgbClr val="209D94"/>
              </a:buClr>
              <a:buFont typeface="Arial" panose="020B0604020202020204" pitchFamily="34" charset="0"/>
              <a:buChar char="•"/>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 deepen your understanding of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how</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health authorities </a:t>
            </a:r>
            <a:r>
              <a:rPr kumimoji="0" lang="en-US" sz="2800" b="0" i="0" u="none" strike="noStrike" kern="1200" cap="none" spc="0" normalizeH="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detect cholera outbreaks</a:t>
            </a:r>
            <a:endPar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nvGrpSpPr>
          <p:cNvPr id="3" name="Group 4">
            <a:extLst>
              <a:ext uri="{FF2B5EF4-FFF2-40B4-BE49-F238E27FC236}">
                <a16:creationId xmlns:a16="http://schemas.microsoft.com/office/drawing/2014/main" id="{5C606562-B6C3-C35E-1166-9B139E72D204}"/>
              </a:ext>
            </a:extLst>
          </p:cNvPr>
          <p:cNvGrpSpPr/>
          <p:nvPr/>
        </p:nvGrpSpPr>
        <p:grpSpPr>
          <a:xfrm>
            <a:off x="-834189" y="-1423335"/>
            <a:ext cx="99781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813335" y="444250"/>
            <a:ext cx="1058658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Get ready to practice</a:t>
            </a:r>
          </a:p>
        </p:txBody>
      </p:sp>
      <p:pic>
        <p:nvPicPr>
          <p:cNvPr id="8" name="Picture 7">
            <a:extLst>
              <a:ext uri="{FF2B5EF4-FFF2-40B4-BE49-F238E27FC236}">
                <a16:creationId xmlns:a16="http://schemas.microsoft.com/office/drawing/2014/main" id="{75BAFE8E-7335-745E-717D-E1878209887B}"/>
              </a:ext>
            </a:extLst>
          </p:cNvPr>
          <p:cNvPicPr>
            <a:picLocks noChangeAspect="1"/>
          </p:cNvPicPr>
          <p:nvPr/>
        </p:nvPicPr>
        <p:blipFill>
          <a:blip r:embed="rId4"/>
          <a:stretch>
            <a:fillRect/>
          </a:stretch>
        </p:blipFill>
        <p:spPr>
          <a:xfrm>
            <a:off x="1754666" y="2527167"/>
            <a:ext cx="1905346" cy="2798813"/>
          </a:xfrm>
          <a:prstGeom prst="rect">
            <a:avLst/>
          </a:prstGeom>
        </p:spPr>
      </p:pic>
      <p:grpSp>
        <p:nvGrpSpPr>
          <p:cNvPr id="17" name="Group 16">
            <a:extLst>
              <a:ext uri="{FF2B5EF4-FFF2-40B4-BE49-F238E27FC236}">
                <a16:creationId xmlns:a16="http://schemas.microsoft.com/office/drawing/2014/main" id="{69F8F0AB-D393-3BE5-C889-845255DCBF1F}"/>
              </a:ext>
            </a:extLst>
          </p:cNvPr>
          <p:cNvGrpSpPr/>
          <p:nvPr/>
        </p:nvGrpSpPr>
        <p:grpSpPr>
          <a:xfrm>
            <a:off x="5114917" y="7845483"/>
            <a:ext cx="9539009" cy="1997267"/>
            <a:chOff x="5114917" y="7845483"/>
            <a:chExt cx="9539009" cy="1997267"/>
          </a:xfrm>
        </p:grpSpPr>
        <p:sp>
          <p:nvSpPr>
            <p:cNvPr id="12" name="Rectangle 11">
              <a:extLst>
                <a:ext uri="{FF2B5EF4-FFF2-40B4-BE49-F238E27FC236}">
                  <a16:creationId xmlns:a16="http://schemas.microsoft.com/office/drawing/2014/main" id="{1ABF2080-C09E-0B00-AAA1-1CA5EEE110F7}"/>
                </a:ext>
              </a:extLst>
            </p:cNvPr>
            <p:cNvSpPr/>
            <p:nvPr/>
          </p:nvSpPr>
          <p:spPr>
            <a:xfrm rot="5400000">
              <a:off x="10690560" y="5441037"/>
              <a:ext cx="998207" cy="692852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873FA9E-F47D-6D72-560D-34656C71C299}"/>
                </a:ext>
              </a:extLst>
            </p:cNvPr>
            <p:cNvSpPr txBox="1"/>
            <p:nvPr/>
          </p:nvSpPr>
          <p:spPr>
            <a:xfrm>
              <a:off x="7725402" y="8643689"/>
              <a:ext cx="6928524" cy="523220"/>
            </a:xfrm>
            <a:prstGeom prst="rect">
              <a:avLst/>
            </a:prstGeom>
            <a:noFill/>
          </p:spPr>
          <p:txBody>
            <a:bodyPr wrap="square">
              <a:spAutoFit/>
            </a:bodyPr>
            <a:lstStyle/>
            <a:p>
              <a:pPr lvl="0" algn="ctr">
                <a:defRPr/>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https://tinyurl.com/</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cholerasurv2024</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endParaRPr kumimoji="0" lang="en-US" sz="28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1" name="Picture 10">
              <a:extLst>
                <a:ext uri="{FF2B5EF4-FFF2-40B4-BE49-F238E27FC236}">
                  <a16:creationId xmlns:a16="http://schemas.microsoft.com/office/drawing/2014/main" id="{B553E432-1487-897B-FE62-27BA6E6254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4917" y="7845483"/>
              <a:ext cx="1983421" cy="1997267"/>
            </a:xfrm>
            <a:prstGeom prst="rect">
              <a:avLst/>
            </a:prstGeom>
          </p:spPr>
        </p:pic>
      </p:grpSp>
      <p:grpSp>
        <p:nvGrpSpPr>
          <p:cNvPr id="13" name="Group 12">
            <a:extLst>
              <a:ext uri="{FF2B5EF4-FFF2-40B4-BE49-F238E27FC236}">
                <a16:creationId xmlns:a16="http://schemas.microsoft.com/office/drawing/2014/main" id="{DC6B316E-3483-AC51-C67B-59C9626168B3}"/>
              </a:ext>
            </a:extLst>
          </p:cNvPr>
          <p:cNvGrpSpPr/>
          <p:nvPr/>
        </p:nvGrpSpPr>
        <p:grpSpPr>
          <a:xfrm>
            <a:off x="4571050" y="6004941"/>
            <a:ext cx="10999149" cy="1067826"/>
            <a:chOff x="4571051" y="6004941"/>
            <a:chExt cx="10883900" cy="1067826"/>
          </a:xfrm>
        </p:grpSpPr>
        <p:sp>
          <p:nvSpPr>
            <p:cNvPr id="10" name="Rectangle: Rounded Corners 9">
              <a:extLst>
                <a:ext uri="{FF2B5EF4-FFF2-40B4-BE49-F238E27FC236}">
                  <a16:creationId xmlns:a16="http://schemas.microsoft.com/office/drawing/2014/main" id="{BCAB0B76-5D02-F457-C7AD-2B8CD3645F84}"/>
                </a:ext>
              </a:extLst>
            </p:cNvPr>
            <p:cNvSpPr/>
            <p:nvPr/>
          </p:nvSpPr>
          <p:spPr>
            <a:xfrm>
              <a:off x="4571051" y="6004941"/>
              <a:ext cx="10883900" cy="1067826"/>
            </a:xfrm>
            <a:prstGeom prst="roundRect">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8ED513D-6B71-6162-51C8-EDA11368E183}"/>
                </a:ext>
              </a:extLst>
            </p:cNvPr>
            <p:cNvSpPr txBox="1"/>
            <p:nvPr/>
          </p:nvSpPr>
          <p:spPr>
            <a:xfrm>
              <a:off x="4571051" y="6347772"/>
              <a:ext cx="10883900" cy="55399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1200"/>
                </a:spcAft>
                <a:buClrTx/>
                <a:buSzTx/>
                <a:buFontTx/>
                <a:buNone/>
                <a:tabLst/>
                <a:defRPr/>
              </a:pPr>
              <a:r>
                <a:rPr kumimoji="0" lang="en-US" sz="3000" b="1" i="0" u="none" strike="noStrike" kern="1200" cap="none" spc="0" normalizeH="0" baseline="0" noProof="0" dirty="0">
                  <a:ln>
                    <a:noFill/>
                  </a:ln>
                  <a:solidFill>
                    <a:srgbClr val="009999"/>
                  </a:solidFill>
                  <a:effectLst/>
                  <a:uLnTx/>
                  <a:uFillTx/>
                  <a:latin typeface="Cavolini" panose="03000502040302020204" pitchFamily="66" charset="0"/>
                  <a:ea typeface="+mn-ea"/>
                  <a:cs typeface="Cavolini" panose="03000502040302020204" pitchFamily="66" charset="0"/>
                  <a:sym typeface="Atkinson Hyperlegible Bold"/>
                </a:rPr>
                <a:t>Use the GTFCC Surveillance Guidance</a:t>
              </a:r>
            </a:p>
          </p:txBody>
        </p:sp>
      </p:grpSp>
      <p:sp>
        <p:nvSpPr>
          <p:cNvPr id="14" name="Slide Number Placeholder 13">
            <a:extLst>
              <a:ext uri="{FF2B5EF4-FFF2-40B4-BE49-F238E27FC236}">
                <a16:creationId xmlns:a16="http://schemas.microsoft.com/office/drawing/2014/main" id="{CAF0D9D0-F9BE-9E16-9899-A64DBB1379AA}"/>
              </a:ext>
            </a:extLst>
          </p:cNvPr>
          <p:cNvSpPr>
            <a:spLocks noGrp="1"/>
          </p:cNvSpPr>
          <p:nvPr>
            <p:ph type="sldNum" sz="quarter" idx="7"/>
          </p:nvPr>
        </p:nvSpPr>
        <p:spPr>
          <a:xfrm>
            <a:off x="13183402" y="9658084"/>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3729637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10" name="TextBox 9">
            <a:extLst>
              <a:ext uri="{FF2B5EF4-FFF2-40B4-BE49-F238E27FC236}">
                <a16:creationId xmlns:a16="http://schemas.microsoft.com/office/drawing/2014/main" id="{322F0B21-A891-163F-2110-FD3FEE5B4863}"/>
              </a:ext>
            </a:extLst>
          </p:cNvPr>
          <p:cNvSpPr txBox="1"/>
          <p:nvPr/>
        </p:nvSpPr>
        <p:spPr>
          <a:xfrm>
            <a:off x="4730586" y="4015373"/>
            <a:ext cx="13385385" cy="287771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When the surveillance objective is to detect a cholera outbreak, health authorities:</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Analyze, verify, and interpret reports of suspected cholera cases and test results immediately to detect a suspected, probable, or confirmed cholera outbreak</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Compile and analyze reports of suspected cholera cases and test results weekly to interpret the disease situation in a robust manner</a:t>
            </a: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8" name="Slide Number Placeholder 7">
            <a:extLst>
              <a:ext uri="{FF2B5EF4-FFF2-40B4-BE49-F238E27FC236}">
                <a16:creationId xmlns:a16="http://schemas.microsoft.com/office/drawing/2014/main" id="{39155204-DDA8-16B2-E2CC-766B910E34D5}"/>
              </a:ext>
            </a:extLst>
          </p:cNvPr>
          <p:cNvSpPr>
            <a:spLocks noGrp="1"/>
          </p:cNvSpPr>
          <p:nvPr>
            <p:ph type="sldNum" sz="quarter" idx="12"/>
          </p:nvPr>
        </p:nvSpPr>
        <p:spPr>
          <a:xfrm>
            <a:off x="15541557" y="9499548"/>
            <a:ext cx="2133600" cy="365125"/>
          </a:xfrm>
        </p:spPr>
        <p:txBody>
          <a:bodyPr/>
          <a:lstStyle/>
          <a:p>
            <a:fld id="{B6F15528-21DE-4FAA-801E-634DDDAF4B2B}" type="slidenum">
              <a:rPr lang="en-US" smtClean="0"/>
              <a:pPr/>
              <a:t>50</a:t>
            </a:fld>
            <a:endParaRPr lang="en-US" dirty="0"/>
          </a:p>
        </p:txBody>
      </p:sp>
    </p:spTree>
    <p:extLst>
      <p:ext uri="{BB962C8B-B14F-4D97-AF65-F5344CB8AC3E}">
        <p14:creationId xmlns:p14="http://schemas.microsoft.com/office/powerpoint/2010/main" val="4244080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Answer</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72374" y="3687840"/>
            <a:ext cx="5276850" cy="4562475"/>
          </a:xfrm>
          <a:prstGeom prst="rect">
            <a:avLst/>
          </a:prstGeom>
        </p:spPr>
      </p:pic>
      <p:sp>
        <p:nvSpPr>
          <p:cNvPr id="8" name="TextBox 7">
            <a:extLst>
              <a:ext uri="{FF2B5EF4-FFF2-40B4-BE49-F238E27FC236}">
                <a16:creationId xmlns:a16="http://schemas.microsoft.com/office/drawing/2014/main" id="{2D291A04-4A45-ECF3-4E4E-39010ED42ACA}"/>
              </a:ext>
            </a:extLst>
          </p:cNvPr>
          <p:cNvSpPr txBox="1"/>
          <p:nvPr/>
        </p:nvSpPr>
        <p:spPr>
          <a:xfrm>
            <a:off x="4409744" y="4074195"/>
            <a:ext cx="13385385" cy="32778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When the surveillance objective is to detect a cholera outbreak, health authorities:</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 </a:t>
            </a:r>
            <a:r>
              <a:rPr kumimoji="0" lang="en-US" sz="26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Analyze, verify, and interpret reports of suspected cholera cases and test results immediately to detect a suspected, probable, or confirmed cholera outbreak</a:t>
            </a:r>
            <a:endParaRPr kumimoji="0" lang="fr-FR" sz="26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b) </a:t>
            </a: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Compile and analyze reports of suspected cholera cases and test results weekly to interpret the disease situation in a robust manner</a:t>
            </a:r>
            <a:endParaRPr kumimoji="0" lang="fr-FR" sz="22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7CA76350-226C-24C3-07C6-AF7AE746DC19}"/>
              </a:ext>
            </a:extLst>
          </p:cNvPr>
          <p:cNvSpPr>
            <a:spLocks noGrp="1"/>
          </p:cNvSpPr>
          <p:nvPr>
            <p:ph type="sldNum" sz="quarter" idx="12"/>
          </p:nvPr>
        </p:nvSpPr>
        <p:spPr>
          <a:xfrm>
            <a:off x="15347005" y="9469201"/>
            <a:ext cx="2133600" cy="365125"/>
          </a:xfrm>
        </p:spPr>
        <p:txBody>
          <a:bodyPr/>
          <a:lstStyle/>
          <a:p>
            <a:fld id="{B6F15528-21DE-4FAA-801E-634DDDAF4B2B}" type="slidenum">
              <a:rPr lang="en-US" smtClean="0"/>
              <a:pPr/>
              <a:t>51</a:t>
            </a:fld>
            <a:endParaRPr lang="en-US" dirty="0"/>
          </a:p>
        </p:txBody>
      </p:sp>
    </p:spTree>
    <p:extLst>
      <p:ext uri="{BB962C8B-B14F-4D97-AF65-F5344CB8AC3E}">
        <p14:creationId xmlns:p14="http://schemas.microsoft.com/office/powerpoint/2010/main" val="1809511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10" name="TextBox 9">
            <a:extLst>
              <a:ext uri="{FF2B5EF4-FFF2-40B4-BE49-F238E27FC236}">
                <a16:creationId xmlns:a16="http://schemas.microsoft.com/office/drawing/2014/main" id="{B97A7BD9-A34A-849E-C6B1-8F9DBE0A069A}"/>
              </a:ext>
            </a:extLst>
          </p:cNvPr>
          <p:cNvSpPr txBox="1"/>
          <p:nvPr/>
        </p:nvSpPr>
        <p:spPr>
          <a:xfrm>
            <a:off x="4782129" y="3868951"/>
            <a:ext cx="13056692" cy="268669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the onset of a verified suspected, probable, or confirmed cholera outbreak, health authorities perform case investigation:</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On all suspected cholera cases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On all confirmed cholera cases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On a subset of suspected cholera cases </a:t>
            </a:r>
          </a:p>
        </p:txBody>
      </p:sp>
      <p:sp>
        <p:nvSpPr>
          <p:cNvPr id="11" name="Slide Number Placeholder 10">
            <a:extLst>
              <a:ext uri="{FF2B5EF4-FFF2-40B4-BE49-F238E27FC236}">
                <a16:creationId xmlns:a16="http://schemas.microsoft.com/office/drawing/2014/main" id="{15AF8D0A-5E16-9F04-33B0-0BF2F314BB1B}"/>
              </a:ext>
            </a:extLst>
          </p:cNvPr>
          <p:cNvSpPr>
            <a:spLocks noGrp="1"/>
          </p:cNvSpPr>
          <p:nvPr>
            <p:ph type="sldNum" sz="quarter" idx="12"/>
          </p:nvPr>
        </p:nvSpPr>
        <p:spPr>
          <a:xfrm>
            <a:off x="15347004" y="9693275"/>
            <a:ext cx="2133600" cy="365125"/>
          </a:xfrm>
        </p:spPr>
        <p:txBody>
          <a:bodyPr/>
          <a:lstStyle/>
          <a:p>
            <a:fld id="{B6F15528-21DE-4FAA-801E-634DDDAF4B2B}" type="slidenum">
              <a:rPr lang="en-US" smtClean="0"/>
              <a:pPr/>
              <a:t>52</a:t>
            </a:fld>
            <a:endParaRPr lang="en-US" dirty="0"/>
          </a:p>
        </p:txBody>
      </p:sp>
    </p:spTree>
    <p:extLst>
      <p:ext uri="{BB962C8B-B14F-4D97-AF65-F5344CB8AC3E}">
        <p14:creationId xmlns:p14="http://schemas.microsoft.com/office/powerpoint/2010/main" val="1406677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Answer</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8" name="TextBox 7">
            <a:extLst>
              <a:ext uri="{FF2B5EF4-FFF2-40B4-BE49-F238E27FC236}">
                <a16:creationId xmlns:a16="http://schemas.microsoft.com/office/drawing/2014/main" id="{41A824D1-D904-4C01-3CE3-60D8262F9D1B}"/>
              </a:ext>
            </a:extLst>
          </p:cNvPr>
          <p:cNvSpPr txBox="1"/>
          <p:nvPr/>
        </p:nvSpPr>
        <p:spPr>
          <a:xfrm>
            <a:off x="4824894" y="4329067"/>
            <a:ext cx="13035213" cy="2686698"/>
          </a:xfrm>
          <a:prstGeom prst="rect">
            <a:avLst/>
          </a:prstGeom>
          <a:noFill/>
        </p:spPr>
        <p:txBody>
          <a:bodyPr wrap="square">
            <a:spAutoFit/>
          </a:bodyPr>
          <a:lstStyle/>
          <a:p>
            <a:pPr marL="457200" lvl="0" indent="-457200">
              <a:spcAft>
                <a:spcPts val="1200"/>
              </a:spcAft>
              <a:buBlip>
                <a:blip r:embed="rId4"/>
              </a:buBlip>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At the onset of a verified suspected, probable, or confirmed cholera outbreak, health authorities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perform case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investigation:</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On all suspected cholera cases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On all confirmed cholera cases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On a subset of suspected cholera cases </a:t>
            </a:r>
          </a:p>
        </p:txBody>
      </p:sp>
      <p:sp>
        <p:nvSpPr>
          <p:cNvPr id="9" name="Slide Number Placeholder 8">
            <a:extLst>
              <a:ext uri="{FF2B5EF4-FFF2-40B4-BE49-F238E27FC236}">
                <a16:creationId xmlns:a16="http://schemas.microsoft.com/office/drawing/2014/main" id="{26CF11E2-E628-F072-7E27-1225B2D0ADFA}"/>
              </a:ext>
            </a:extLst>
          </p:cNvPr>
          <p:cNvSpPr>
            <a:spLocks noGrp="1"/>
          </p:cNvSpPr>
          <p:nvPr>
            <p:ph type="sldNum" sz="quarter" idx="12"/>
          </p:nvPr>
        </p:nvSpPr>
        <p:spPr>
          <a:xfrm>
            <a:off x="15405370" y="9691297"/>
            <a:ext cx="2133600" cy="365125"/>
          </a:xfrm>
        </p:spPr>
        <p:txBody>
          <a:bodyPr/>
          <a:lstStyle/>
          <a:p>
            <a:fld id="{B6F15528-21DE-4FAA-801E-634DDDAF4B2B}" type="slidenum">
              <a:rPr lang="en-US" smtClean="0"/>
              <a:pPr/>
              <a:t>53</a:t>
            </a:fld>
            <a:endParaRPr lang="en-US" dirty="0"/>
          </a:p>
        </p:txBody>
      </p:sp>
    </p:spTree>
    <p:extLst>
      <p:ext uri="{BB962C8B-B14F-4D97-AF65-F5344CB8AC3E}">
        <p14:creationId xmlns:p14="http://schemas.microsoft.com/office/powerpoint/2010/main" val="1316753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7AC8337B-4534-A9FC-CD58-05EA5894D998}"/>
              </a:ext>
            </a:extLst>
          </p:cNvPr>
          <p:cNvSpPr>
            <a:spLocks noGrp="1"/>
          </p:cNvSpPr>
          <p:nvPr>
            <p:ph type="sldNum" sz="quarter" idx="12"/>
          </p:nvPr>
        </p:nvSpPr>
        <p:spPr>
          <a:xfrm>
            <a:off x="13460649" y="951071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54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5E21698-9035-49D0-1603-D74F25C6C1E9}"/>
              </a:ext>
            </a:extLst>
          </p:cNvPr>
          <p:cNvSpPr/>
          <p:nvPr/>
        </p:nvSpPr>
        <p:spPr>
          <a:xfrm>
            <a:off x="-721894" y="-1299182"/>
            <a:ext cx="11662610"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CF6AD6C-6200-3E58-9F4A-BACD1BAEF6E5}"/>
              </a:ext>
            </a:extLst>
          </p:cNvPr>
          <p:cNvSpPr txBox="1"/>
          <p:nvPr/>
        </p:nvSpPr>
        <p:spPr>
          <a:xfrm>
            <a:off x="4978337" y="-2852963"/>
            <a:ext cx="10373889"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39D1DD5-C9C9-E917-97AD-74D3326F1117}"/>
              </a:ext>
            </a:extLst>
          </p:cNvPr>
          <p:cNvSpPr txBox="1"/>
          <p:nvPr/>
        </p:nvSpPr>
        <p:spPr>
          <a:xfrm>
            <a:off x="828099" y="560722"/>
            <a:ext cx="14347049"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t>
            </a:r>
            <a:r>
              <a:rPr lang="en-US" sz="4400" b="1" dirty="0">
                <a:solidFill>
                  <a:srgbClr val="FFFFFF"/>
                </a:solidFill>
                <a:latin typeface="Cavolini" panose="03000502040302020204" pitchFamily="66" charset="0"/>
                <a:cs typeface="Cavolini" panose="03000502040302020204" pitchFamily="66" charset="0"/>
                <a:sym typeface="Atkinson Hyperlegible Bold"/>
              </a:rPr>
              <a:t>for early detection</a:t>
            </a:r>
          </a:p>
        </p:txBody>
      </p:sp>
      <p:grpSp>
        <p:nvGrpSpPr>
          <p:cNvPr id="12" name="Group 11">
            <a:extLst>
              <a:ext uri="{FF2B5EF4-FFF2-40B4-BE49-F238E27FC236}">
                <a16:creationId xmlns:a16="http://schemas.microsoft.com/office/drawing/2014/main" id="{7514A8DA-3F24-F2B9-B3FC-4D8574FE18EA}"/>
              </a:ext>
            </a:extLst>
          </p:cNvPr>
          <p:cNvGrpSpPr/>
          <p:nvPr/>
        </p:nvGrpSpPr>
        <p:grpSpPr>
          <a:xfrm>
            <a:off x="1646411" y="2596714"/>
            <a:ext cx="6725606" cy="2574197"/>
            <a:chOff x="1646411" y="2596714"/>
            <a:chExt cx="6725606" cy="2574197"/>
          </a:xfrm>
        </p:grpSpPr>
        <p:sp>
          <p:nvSpPr>
            <p:cNvPr id="10" name="Rectangle 9">
              <a:extLst>
                <a:ext uri="{FF2B5EF4-FFF2-40B4-BE49-F238E27FC236}">
                  <a16:creationId xmlns:a16="http://schemas.microsoft.com/office/drawing/2014/main" id="{C3DABADC-C299-D136-A107-4B187BA2B381}"/>
                </a:ext>
              </a:extLst>
            </p:cNvPr>
            <p:cNvSpPr/>
            <p:nvPr/>
          </p:nvSpPr>
          <p:spPr>
            <a:xfrm>
              <a:off x="1791078" y="2596714"/>
              <a:ext cx="6374518"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4934C6B-E8E7-9998-425C-C694DA994FF3}"/>
                </a:ext>
              </a:extLst>
            </p:cNvPr>
            <p:cNvSpPr txBox="1"/>
            <p:nvPr/>
          </p:nvSpPr>
          <p:spPr>
            <a:xfrm>
              <a:off x="1791077" y="2786072"/>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Where</a:t>
              </a:r>
            </a:p>
          </p:txBody>
        </p:sp>
        <p:sp>
          <p:nvSpPr>
            <p:cNvPr id="17" name="TextBox 16">
              <a:extLst>
                <a:ext uri="{FF2B5EF4-FFF2-40B4-BE49-F238E27FC236}">
                  <a16:creationId xmlns:a16="http://schemas.microsoft.com/office/drawing/2014/main" id="{8EE7B1B7-BAD1-F74E-E1B1-1995BD6352FD}"/>
                </a:ext>
              </a:extLst>
            </p:cNvPr>
            <p:cNvSpPr txBox="1"/>
            <p:nvPr/>
          </p:nvSpPr>
          <p:spPr>
            <a:xfrm>
              <a:off x="1646411" y="4216804"/>
              <a:ext cx="6725606" cy="954107"/>
            </a:xfrm>
            <a:prstGeom prst="rect">
              <a:avLst/>
            </a:prstGeom>
            <a:noFill/>
          </p:spPr>
          <p:txBody>
            <a:bodyPr wrap="square" rtlCol="0">
              <a:spAutoFit/>
            </a:bodyPr>
            <a:lstStyle/>
            <a:p>
              <a:pPr marL="457200" indent="-457200">
                <a:spcAft>
                  <a:spcPts val="2400"/>
                </a:spcAft>
                <a:buBlip>
                  <a:blip r:embed="rId3"/>
                </a:buBlip>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In surveillance </a:t>
              </a:r>
              <a:r>
                <a:rPr lang="fr-FR" sz="2800" dirty="0" err="1">
                  <a:solidFill>
                    <a:prstClr val="black">
                      <a:lumMod val="95000"/>
                      <a:lumOff val="5000"/>
                    </a:prstClr>
                  </a:solidFill>
                  <a:latin typeface="Atkinson Hyperlegible"/>
                  <a:sym typeface="Atkinson Hyperlegible Bold"/>
                </a:rPr>
                <a:t>units</a:t>
              </a:r>
              <a:r>
                <a:rPr lang="fr-FR" sz="2800" dirty="0">
                  <a:solidFill>
                    <a:prstClr val="black">
                      <a:lumMod val="95000"/>
                      <a:lumOff val="5000"/>
                    </a:prstClr>
                  </a:solidFill>
                  <a:latin typeface="Atkinson Hyperlegible"/>
                  <a:sym typeface="Atkinson Hyperlegible Bold"/>
                </a:rPr>
                <a:t> </a:t>
              </a:r>
              <a:r>
                <a:rPr lang="fr-FR" sz="2800" dirty="0" err="1">
                  <a:solidFill>
                    <a:prstClr val="black">
                      <a:lumMod val="95000"/>
                      <a:lumOff val="5000"/>
                    </a:prstClr>
                  </a:solidFill>
                  <a:latin typeface="Atkinson Hyperlegible"/>
                  <a:sym typeface="Atkinson Hyperlegible Bold"/>
                </a:rPr>
                <a:t>where</a:t>
              </a:r>
              <a:r>
                <a:rPr lang="fr-FR" sz="2800" dirty="0">
                  <a:solidFill>
                    <a:prstClr val="black">
                      <a:lumMod val="95000"/>
                      <a:lumOff val="5000"/>
                    </a:prstClr>
                  </a:solidFill>
                  <a:latin typeface="Atkinson Hyperlegible"/>
                  <a:sym typeface="Atkinson Hyperlegible Bold"/>
                </a:rPr>
                <a:t> there is </a:t>
              </a:r>
              <a:r>
                <a:rPr lang="fr-FR" sz="2800" dirty="0">
                  <a:solidFill>
                    <a:srgbClr val="209D94"/>
                  </a:solidFill>
                  <a:latin typeface="Atkinson Hyperlegible Bold" panose="020B0604020202020204" charset="0"/>
                  <a:sym typeface="Atkinson Hyperlegible Bold"/>
                </a:rPr>
                <a:t>NO probable or </a:t>
              </a:r>
              <a:r>
                <a:rPr lang="fr-FR" sz="2800" dirty="0" err="1">
                  <a:solidFill>
                    <a:srgbClr val="209D94"/>
                  </a:solidFill>
                  <a:latin typeface="Atkinson Hyperlegible Bold" panose="020B0604020202020204" charset="0"/>
                  <a:sym typeface="Atkinson Hyperlegible Bold"/>
                </a:rPr>
                <a:t>confirmed</a:t>
              </a:r>
              <a:r>
                <a:rPr lang="fr-FR" sz="2800" dirty="0">
                  <a:solidFill>
                    <a:srgbClr val="209D94"/>
                  </a:solidFill>
                  <a:latin typeface="Atkinson Hyperlegible Bold" panose="020B0604020202020204" charset="0"/>
                  <a:sym typeface="Atkinson Hyperlegible Bold"/>
                </a:rPr>
                <a:t> outbreak</a:t>
              </a:r>
            </a:p>
          </p:txBody>
        </p:sp>
      </p:grpSp>
      <p:grpSp>
        <p:nvGrpSpPr>
          <p:cNvPr id="20" name="Group 19">
            <a:extLst>
              <a:ext uri="{FF2B5EF4-FFF2-40B4-BE49-F238E27FC236}">
                <a16:creationId xmlns:a16="http://schemas.microsoft.com/office/drawing/2014/main" id="{3A7A4292-DB30-7954-FBD7-98D5A6962B15}"/>
              </a:ext>
            </a:extLst>
          </p:cNvPr>
          <p:cNvGrpSpPr/>
          <p:nvPr/>
        </p:nvGrpSpPr>
        <p:grpSpPr>
          <a:xfrm>
            <a:off x="5444312" y="6437886"/>
            <a:ext cx="7849312" cy="1986334"/>
            <a:chOff x="5444312" y="6437886"/>
            <a:chExt cx="7849312" cy="1986334"/>
          </a:xfrm>
        </p:grpSpPr>
        <p:sp>
          <p:nvSpPr>
            <p:cNvPr id="9" name="Rectangle 8">
              <a:extLst>
                <a:ext uri="{FF2B5EF4-FFF2-40B4-BE49-F238E27FC236}">
                  <a16:creationId xmlns:a16="http://schemas.microsoft.com/office/drawing/2014/main" id="{1F7C5B21-9AF7-C542-CFD5-6BEAF5469C8E}"/>
                </a:ext>
              </a:extLst>
            </p:cNvPr>
            <p:cNvSpPr/>
            <p:nvPr/>
          </p:nvSpPr>
          <p:spPr>
            <a:xfrm>
              <a:off x="5444312" y="6437886"/>
              <a:ext cx="7052487"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A2824E2-A8DF-174D-DF48-B8845247E92E}"/>
                </a:ext>
              </a:extLst>
            </p:cNvPr>
            <p:cNvSpPr txBox="1"/>
            <p:nvPr/>
          </p:nvSpPr>
          <p:spPr>
            <a:xfrm>
              <a:off x="5783296" y="6550879"/>
              <a:ext cx="6374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How</a:t>
              </a:r>
            </a:p>
          </p:txBody>
        </p:sp>
        <p:sp>
          <p:nvSpPr>
            <p:cNvPr id="8" name="TextBox 7">
              <a:extLst>
                <a:ext uri="{FF2B5EF4-FFF2-40B4-BE49-F238E27FC236}">
                  <a16:creationId xmlns:a16="http://schemas.microsoft.com/office/drawing/2014/main" id="{9FD92BE7-905E-EBE9-BD9B-33962E0FEBA1}"/>
                </a:ext>
              </a:extLst>
            </p:cNvPr>
            <p:cNvSpPr txBox="1"/>
            <p:nvPr/>
          </p:nvSpPr>
          <p:spPr>
            <a:xfrm>
              <a:off x="6124932" y="7901000"/>
              <a:ext cx="7168692" cy="523220"/>
            </a:xfrm>
            <a:prstGeom prst="rect">
              <a:avLst/>
            </a:prstGeom>
            <a:noFill/>
          </p:spPr>
          <p:txBody>
            <a:bodyPr wrap="square" rtlCol="0">
              <a:spAutoFit/>
            </a:bodyPr>
            <a:lstStyle/>
            <a:p>
              <a:pPr marL="457200" indent="-457200">
                <a:spcAft>
                  <a:spcPts val="2400"/>
                </a:spcAft>
                <a:buBlip>
                  <a:blip r:embed="rId3"/>
                </a:buBlip>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In accordance with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this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module</a:t>
              </a:r>
              <a:endParaRPr lang="fr-FR" sz="2800" dirty="0">
                <a:solidFill>
                  <a:srgbClr val="209D94"/>
                </a:solidFill>
                <a:latin typeface="Atkinson Hyperlegible Bold" panose="020B0604020202020204" charset="0"/>
                <a:sym typeface="Atkinson Hyperlegible Bold"/>
              </a:endParaRPr>
            </a:p>
          </p:txBody>
        </p:sp>
      </p:grpSp>
      <p:grpSp>
        <p:nvGrpSpPr>
          <p:cNvPr id="22" name="Group 21">
            <a:extLst>
              <a:ext uri="{FF2B5EF4-FFF2-40B4-BE49-F238E27FC236}">
                <a16:creationId xmlns:a16="http://schemas.microsoft.com/office/drawing/2014/main" id="{AEC80FEF-FF91-EB49-CB8C-478233AC7521}"/>
              </a:ext>
            </a:extLst>
          </p:cNvPr>
          <p:cNvGrpSpPr/>
          <p:nvPr/>
        </p:nvGrpSpPr>
        <p:grpSpPr>
          <a:xfrm>
            <a:off x="9899946" y="2673150"/>
            <a:ext cx="7168692" cy="3427195"/>
            <a:chOff x="9899946" y="2673150"/>
            <a:chExt cx="7168692" cy="3427195"/>
          </a:xfrm>
        </p:grpSpPr>
        <p:sp>
          <p:nvSpPr>
            <p:cNvPr id="5" name="Rectangle 4">
              <a:extLst>
                <a:ext uri="{FF2B5EF4-FFF2-40B4-BE49-F238E27FC236}">
                  <a16:creationId xmlns:a16="http://schemas.microsoft.com/office/drawing/2014/main" id="{68895F02-D0BD-12C1-330C-7A206FECA769}"/>
                </a:ext>
              </a:extLst>
            </p:cNvPr>
            <p:cNvSpPr/>
            <p:nvPr/>
          </p:nvSpPr>
          <p:spPr>
            <a:xfrm>
              <a:off x="10106365" y="2673150"/>
              <a:ext cx="6374518"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56B7C17-6B21-292B-5869-7E7EEA57A3E5}"/>
                </a:ext>
              </a:extLst>
            </p:cNvPr>
            <p:cNvSpPr txBox="1"/>
            <p:nvPr/>
          </p:nvSpPr>
          <p:spPr>
            <a:xfrm>
              <a:off x="10122406" y="2815764"/>
              <a:ext cx="63584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Why</a:t>
              </a:r>
            </a:p>
          </p:txBody>
        </p:sp>
        <p:sp>
          <p:nvSpPr>
            <p:cNvPr id="18" name="TextBox 17">
              <a:extLst>
                <a:ext uri="{FF2B5EF4-FFF2-40B4-BE49-F238E27FC236}">
                  <a16:creationId xmlns:a16="http://schemas.microsoft.com/office/drawing/2014/main" id="{0FB5D193-C39E-BA1F-774D-A364C85F82FF}"/>
                </a:ext>
              </a:extLst>
            </p:cNvPr>
            <p:cNvSpPr txBox="1"/>
            <p:nvPr/>
          </p:nvSpPr>
          <p:spPr>
            <a:xfrm>
              <a:off x="9899946" y="4284463"/>
              <a:ext cx="7168692" cy="1815882"/>
            </a:xfrm>
            <a:prstGeom prst="rect">
              <a:avLst/>
            </a:prstGeom>
            <a:noFill/>
          </p:spPr>
          <p:txBody>
            <a:bodyPr wrap="square" rtlCol="0">
              <a:spAutoFit/>
            </a:bodyPr>
            <a:lstStyle/>
            <a:p>
              <a:pPr marL="457200" indent="-457200">
                <a:spcAft>
                  <a:spcPts val="1200"/>
                </a:spcAft>
                <a:buBlip>
                  <a:blip r:embed="rId3"/>
                </a:buBlip>
              </a:pPr>
              <a:r>
                <a:rPr lang="en-US" sz="2800" dirty="0">
                  <a:solidFill>
                    <a:prstClr val="black">
                      <a:lumMod val="95000"/>
                      <a:lumOff val="5000"/>
                    </a:prstClr>
                  </a:solidFill>
                  <a:latin typeface="Atkinson Hyperlegible"/>
                </a:rPr>
                <a:t>To </a:t>
              </a:r>
              <a:r>
                <a:rPr lang="en-US" sz="2800" dirty="0">
                  <a:solidFill>
                    <a:srgbClr val="209D94"/>
                  </a:solidFill>
                  <a:latin typeface="Atkinson Hyperlegible Bold" panose="020B0604020202020204" charset="0"/>
                </a:rPr>
                <a:t>detect a cholera outbreak early </a:t>
              </a:r>
            </a:p>
            <a:p>
              <a:pPr marL="457200" indent="-457200">
                <a:buBlip>
                  <a:blip r:embed="rId3"/>
                </a:buBlip>
              </a:pPr>
              <a:r>
                <a:rPr lang="en-US" sz="2800" dirty="0">
                  <a:solidFill>
                    <a:prstClr val="black">
                      <a:lumMod val="95000"/>
                      <a:lumOff val="5000"/>
                    </a:prstClr>
                  </a:solidFill>
                  <a:latin typeface="Atkinson Hyperlegible"/>
                </a:rPr>
                <a:t>For </a:t>
              </a:r>
              <a:r>
                <a:rPr lang="en-US" sz="2800" dirty="0">
                  <a:solidFill>
                    <a:schemeClr val="tx1">
                      <a:lumMod val="95000"/>
                      <a:lumOff val="5000"/>
                    </a:schemeClr>
                  </a:solidFill>
                  <a:latin typeface="Atkinson Hyperlegible Bold" panose="020B0604020202020204" charset="0"/>
                </a:rPr>
                <a:t>response measures </a:t>
              </a:r>
              <a:r>
                <a:rPr lang="en-US" sz="2800" dirty="0">
                  <a:solidFill>
                    <a:prstClr val="black">
                      <a:lumMod val="95000"/>
                      <a:lumOff val="5000"/>
                    </a:prstClr>
                  </a:solidFill>
                  <a:latin typeface="Atkinson Hyperlegible"/>
                </a:rPr>
                <a:t>to contain its spread to be</a:t>
              </a:r>
              <a:r>
                <a:rPr lang="en-US" sz="2800" dirty="0">
                  <a:solidFill>
                    <a:schemeClr val="tx1">
                      <a:lumMod val="95000"/>
                      <a:lumOff val="5000"/>
                    </a:schemeClr>
                  </a:solidFill>
                  <a:latin typeface="Atkinson Hyperlegible Bold" panose="020B0604020202020204" charset="0"/>
                </a:rPr>
                <a:t> implemented rapidly </a:t>
              </a:r>
              <a:endPar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3144FAE-480C-CBDF-EF11-98AFFEA8CD7B}"/>
                </a:ext>
              </a:extLst>
            </p:cNvPr>
            <p:cNvSpPr/>
            <p:nvPr/>
          </p:nvSpPr>
          <p:spPr>
            <a:xfrm>
              <a:off x="10234702" y="2673150"/>
              <a:ext cx="6374518" cy="96349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2C402F2-48E7-EF05-82E7-B5D6ABE53710}"/>
                </a:ext>
              </a:extLst>
            </p:cNvPr>
            <p:cNvSpPr txBox="1"/>
            <p:nvPr/>
          </p:nvSpPr>
          <p:spPr>
            <a:xfrm>
              <a:off x="10250743" y="2815764"/>
              <a:ext cx="63584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Why</a:t>
              </a:r>
            </a:p>
          </p:txBody>
        </p:sp>
      </p:grpSp>
      <p:sp>
        <p:nvSpPr>
          <p:cNvPr id="3" name="Slide Number Placeholder 2">
            <a:extLst>
              <a:ext uri="{FF2B5EF4-FFF2-40B4-BE49-F238E27FC236}">
                <a16:creationId xmlns:a16="http://schemas.microsoft.com/office/drawing/2014/main" id="{C9042109-A214-215F-AA3F-95C3438CAE64}"/>
              </a:ext>
            </a:extLst>
          </p:cNvPr>
          <p:cNvSpPr>
            <a:spLocks noGrp="1"/>
          </p:cNvSpPr>
          <p:nvPr>
            <p:ph type="sldNum" sz="quarter" idx="12"/>
          </p:nvPr>
        </p:nvSpPr>
        <p:spPr>
          <a:xfrm>
            <a:off x="15352226" y="9532687"/>
            <a:ext cx="2133600" cy="365125"/>
          </a:xfrm>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285016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73A353D1-4BDF-3E41-E87A-F88747DBAF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714" y="0"/>
            <a:ext cx="18350714" cy="11762179"/>
          </a:xfrm>
          <a:prstGeom prst="rect">
            <a:avLst/>
          </a:prstGeom>
        </p:spPr>
      </p:pic>
      <p:sp>
        <p:nvSpPr>
          <p:cNvPr id="7" name="TextBox 6">
            <a:extLst>
              <a:ext uri="{FF2B5EF4-FFF2-40B4-BE49-F238E27FC236}">
                <a16:creationId xmlns:a16="http://schemas.microsoft.com/office/drawing/2014/main" id="{6FF16A97-FCD5-7BE4-C504-4679CA0E134F}"/>
              </a:ext>
            </a:extLst>
          </p:cNvPr>
          <p:cNvSpPr txBox="1"/>
          <p:nvPr/>
        </p:nvSpPr>
        <p:spPr>
          <a:xfrm>
            <a:off x="14036040" y="9948446"/>
            <a:ext cx="425196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Mulugeta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Ayene</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A07E5E0C-817E-8796-C00D-587B96264DEB}"/>
              </a:ext>
            </a:extLst>
          </p:cNvPr>
          <p:cNvSpPr/>
          <p:nvPr/>
        </p:nvSpPr>
        <p:spPr>
          <a:xfrm>
            <a:off x="-78245" y="4221479"/>
            <a:ext cx="4902036" cy="266192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Reporting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and testing </a:t>
            </a: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strategies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635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2697105" y="2304385"/>
            <a:ext cx="12893789" cy="283911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705852" y="-1423334"/>
            <a:ext cx="977628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850598" y="507118"/>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ase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definition</a:t>
            </a:r>
          </a:p>
        </p:txBody>
      </p:sp>
      <p:sp>
        <p:nvSpPr>
          <p:cNvPr id="5" name="TextBox 4">
            <a:extLst>
              <a:ext uri="{FF2B5EF4-FFF2-40B4-BE49-F238E27FC236}">
                <a16:creationId xmlns:a16="http://schemas.microsoft.com/office/drawing/2014/main" id="{C52F91CB-577C-927A-4D7E-E47A428B29C1}"/>
              </a:ext>
            </a:extLst>
          </p:cNvPr>
          <p:cNvSpPr txBox="1"/>
          <p:nvPr/>
        </p:nvSpPr>
        <p:spPr>
          <a:xfrm>
            <a:off x="3822958" y="2408171"/>
            <a:ext cx="10708398" cy="2512611"/>
          </a:xfrm>
          <a:prstGeom prst="rect">
            <a:avLst/>
          </a:prstGeom>
          <a:noFill/>
        </p:spPr>
        <p:txBody>
          <a:bodyPr wrap="square">
            <a:spAutoFit/>
          </a:bodyPr>
          <a:lstStyle/>
          <a:p>
            <a:pPr marL="0" marR="0" lvl="0" indent="0" algn="ctr" defTabSz="1371600" rtl="0" eaLnBrk="1" fontAlgn="auto" latinLnBrk="0" hangingPunct="1">
              <a:lnSpc>
                <a:spcPct val="13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Suspected cholera case</a:t>
            </a:r>
          </a:p>
          <a:p>
            <a:pPr marL="914400" marR="0" lvl="1" indent="-457200" algn="l" defTabSz="1371600" rtl="0" eaLnBrk="1" fontAlgn="auto" latinLnBrk="0" hangingPunct="1">
              <a:lnSpc>
                <a:spcPct val="13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Person ≥ 2-year-old with AWD and severe dehydration </a:t>
            </a:r>
          </a:p>
          <a:p>
            <a:pPr marL="457200" marR="0" lvl="1" indent="0" algn="l" defTabSz="13716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or</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p>
          <a:p>
            <a:pPr marL="914400" marR="0" lvl="1" indent="-457200" algn="l" defTabSz="1371600" rtl="0" eaLnBrk="1" fontAlgn="auto" latinLnBrk="0" hangingPunct="1">
              <a:lnSpc>
                <a:spcPct val="13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Person ≥ 2-year-old who died from AWD</a:t>
            </a:r>
          </a:p>
        </p:txBody>
      </p:sp>
      <p:sp>
        <p:nvSpPr>
          <p:cNvPr id="15" name="TextBox 14">
            <a:extLst>
              <a:ext uri="{FF2B5EF4-FFF2-40B4-BE49-F238E27FC236}">
                <a16:creationId xmlns:a16="http://schemas.microsoft.com/office/drawing/2014/main" id="{D58ABEC6-6648-CD8D-03ED-1FD1582FA055}"/>
              </a:ext>
            </a:extLst>
          </p:cNvPr>
          <p:cNvSpPr txBox="1"/>
          <p:nvPr/>
        </p:nvSpPr>
        <p:spPr>
          <a:xfrm>
            <a:off x="3543825" y="5562900"/>
            <a:ext cx="13478344"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4"/>
              </a:buBlip>
              <a:tabLst/>
              <a:defRPr/>
            </a:pP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Various</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diseases</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can cause AWD,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especially</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in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young</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children</a:t>
            </a:r>
            <a:endPar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9" name="Group 8">
            <a:extLst>
              <a:ext uri="{FF2B5EF4-FFF2-40B4-BE49-F238E27FC236}">
                <a16:creationId xmlns:a16="http://schemas.microsoft.com/office/drawing/2014/main" id="{FA02B15E-2820-BACF-F4DB-B60AC1F33E27}"/>
              </a:ext>
            </a:extLst>
          </p:cNvPr>
          <p:cNvGrpSpPr/>
          <p:nvPr/>
        </p:nvGrpSpPr>
        <p:grpSpPr>
          <a:xfrm>
            <a:off x="5467047" y="6342756"/>
            <a:ext cx="7938456" cy="1462094"/>
            <a:chOff x="5750832" y="6131492"/>
            <a:chExt cx="7696800" cy="1300610"/>
          </a:xfrm>
        </p:grpSpPr>
        <p:pic>
          <p:nvPicPr>
            <p:cNvPr id="4" name="Picture 3">
              <a:extLst>
                <a:ext uri="{FF2B5EF4-FFF2-40B4-BE49-F238E27FC236}">
                  <a16:creationId xmlns:a16="http://schemas.microsoft.com/office/drawing/2014/main" id="{6D6A86C4-462B-67DF-C87A-CFEFFA76542F}"/>
                </a:ext>
              </a:extLst>
            </p:cNvPr>
            <p:cNvPicPr>
              <a:picLocks noChangeAspect="1"/>
            </p:cNvPicPr>
            <p:nvPr/>
          </p:nvPicPr>
          <p:blipFill>
            <a:blip r:embed="rId5"/>
            <a:stretch>
              <a:fillRect/>
            </a:stretch>
          </p:blipFill>
          <p:spPr>
            <a:xfrm>
              <a:off x="5750832" y="6131492"/>
              <a:ext cx="7696800" cy="1300610"/>
            </a:xfrm>
            <a:prstGeom prst="rect">
              <a:avLst/>
            </a:prstGeom>
          </p:spPr>
        </p:pic>
        <p:sp>
          <p:nvSpPr>
            <p:cNvPr id="7" name="TextBox 6">
              <a:extLst>
                <a:ext uri="{FF2B5EF4-FFF2-40B4-BE49-F238E27FC236}">
                  <a16:creationId xmlns:a16="http://schemas.microsoft.com/office/drawing/2014/main" id="{ABDC8452-AB23-D09A-EB11-D03000B90EEC}"/>
                </a:ext>
              </a:extLst>
            </p:cNvPr>
            <p:cNvSpPr txBox="1"/>
            <p:nvPr/>
          </p:nvSpPr>
          <p:spPr>
            <a:xfrm>
              <a:off x="6138491" y="6535804"/>
              <a:ext cx="69698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Criteria on age &amp; severe dehydration</a:t>
              </a:r>
            </a:p>
          </p:txBody>
        </p:sp>
      </p:grpSp>
      <p:grpSp>
        <p:nvGrpSpPr>
          <p:cNvPr id="10" name="Group 9">
            <a:extLst>
              <a:ext uri="{FF2B5EF4-FFF2-40B4-BE49-F238E27FC236}">
                <a16:creationId xmlns:a16="http://schemas.microsoft.com/office/drawing/2014/main" id="{EA46720D-2D34-EEC9-0331-3375DD4F46B2}"/>
              </a:ext>
            </a:extLst>
          </p:cNvPr>
          <p:cNvGrpSpPr/>
          <p:nvPr/>
        </p:nvGrpSpPr>
        <p:grpSpPr>
          <a:xfrm>
            <a:off x="3116511" y="8061487"/>
            <a:ext cx="14205511" cy="1803423"/>
            <a:chOff x="3116511" y="7680835"/>
            <a:chExt cx="14205511" cy="1803423"/>
          </a:xfrm>
        </p:grpSpPr>
        <p:sp>
          <p:nvSpPr>
            <p:cNvPr id="12" name="TextBox 11">
              <a:extLst>
                <a:ext uri="{FF2B5EF4-FFF2-40B4-BE49-F238E27FC236}">
                  <a16:creationId xmlns:a16="http://schemas.microsoft.com/office/drawing/2014/main" id="{8779B8B3-965E-9122-F553-50FBDA77D6EA}"/>
                </a:ext>
              </a:extLst>
            </p:cNvPr>
            <p:cNvSpPr txBox="1"/>
            <p:nvPr/>
          </p:nvSpPr>
          <p:spPr>
            <a:xfrm>
              <a:off x="3116511" y="7945375"/>
              <a:ext cx="14205511" cy="1538883"/>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Avoid</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triggering frequent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false alarms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Make</a:t>
              </a:r>
              <a:r>
                <a:rPr lang="en-US" sz="2800" dirty="0">
                  <a:solidFill>
                    <a:prstClr val="black"/>
                  </a:solidFill>
                  <a:latin typeface="Atkinson Hyperlegible" panose="020B0604020202020204" charset="0"/>
                </a:rPr>
                <a:t> surveillance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and testing for </a:t>
              </a:r>
              <a:r>
                <a:rPr lang="en-US" sz="2800" dirty="0">
                  <a:solidFill>
                    <a:srgbClr val="009999"/>
                  </a:solidFill>
                  <a:latin typeface="Atkinson Hyperlegible Bold" panose="020B0604020202020204" charset="0"/>
                </a:rPr>
                <a:t>early detection more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608EF9F-D14B-4C13-4ED2-FCD9E5D9F916}"/>
                </a:ext>
              </a:extLst>
            </p:cNvPr>
            <p:cNvSpPr/>
            <p:nvPr/>
          </p:nvSpPr>
          <p:spPr>
            <a:xfrm>
              <a:off x="3264693" y="7680835"/>
              <a:ext cx="558265" cy="1620252"/>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Slide Number Placeholder 10">
            <a:extLst>
              <a:ext uri="{FF2B5EF4-FFF2-40B4-BE49-F238E27FC236}">
                <a16:creationId xmlns:a16="http://schemas.microsoft.com/office/drawing/2014/main" id="{2E966481-FE3B-0B69-A36B-B566E2E28D92}"/>
              </a:ext>
            </a:extLst>
          </p:cNvPr>
          <p:cNvSpPr>
            <a:spLocks noGrp="1"/>
          </p:cNvSpPr>
          <p:nvPr>
            <p:ph type="sldNum" sz="quarter" idx="7"/>
          </p:nvPr>
        </p:nvSpPr>
        <p:spPr>
          <a:xfrm>
            <a:off x="13263964" y="9681739"/>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65509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42B4A590-1DB4-4ED5-49D2-30A47F8700BB}"/>
              </a:ext>
            </a:extLst>
          </p:cNvPr>
          <p:cNvSpPr/>
          <p:nvPr/>
        </p:nvSpPr>
        <p:spPr>
          <a:xfrm>
            <a:off x="1898657" y="2323116"/>
            <a:ext cx="14616537" cy="104957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 name="Freeform 5">
            <a:extLst>
              <a:ext uri="{FF2B5EF4-FFF2-40B4-BE49-F238E27FC236}">
                <a16:creationId xmlns:a16="http://schemas.microsoft.com/office/drawing/2014/main" id="{16D7662F-B733-7B76-C2B5-0AAAD2F194CF}"/>
              </a:ext>
            </a:extLst>
          </p:cNvPr>
          <p:cNvSpPr/>
          <p:nvPr/>
        </p:nvSpPr>
        <p:spPr>
          <a:xfrm>
            <a:off x="-661481" y="-1432485"/>
            <a:ext cx="9805481"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D4616EDF-3080-F638-C558-5C96693A9A52}"/>
              </a:ext>
            </a:extLst>
          </p:cNvPr>
          <p:cNvSpPr txBox="1"/>
          <p:nvPr/>
        </p:nvSpPr>
        <p:spPr>
          <a:xfrm>
            <a:off x="1091119" y="526022"/>
            <a:ext cx="8585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Reporting</a:t>
            </a:r>
          </a:p>
        </p:txBody>
      </p:sp>
      <p:sp>
        <p:nvSpPr>
          <p:cNvPr id="5" name="TextBox 4">
            <a:extLst>
              <a:ext uri="{FF2B5EF4-FFF2-40B4-BE49-F238E27FC236}">
                <a16:creationId xmlns:a16="http://schemas.microsoft.com/office/drawing/2014/main" id="{C52F91CB-577C-927A-4D7E-E47A428B29C1}"/>
              </a:ext>
            </a:extLst>
          </p:cNvPr>
          <p:cNvSpPr txBox="1"/>
          <p:nvPr/>
        </p:nvSpPr>
        <p:spPr>
          <a:xfrm>
            <a:off x="1971585" y="2578087"/>
            <a:ext cx="144706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Suspected cholera cases reported to the health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authority</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within</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24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hours</a:t>
            </a:r>
            <a:endParaRPr kumimoji="0" lang="fr-FR" sz="2800" b="0" i="0" strike="noStrike" kern="1200" cap="none" spc="0" normalizeH="0" baseline="0" noProof="0" dirty="0">
              <a:ln>
                <a:noFill/>
              </a:ln>
              <a:solidFill>
                <a:srgbClr val="008080"/>
              </a:solidFill>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Box 3">
            <a:extLst>
              <a:ext uri="{FF2B5EF4-FFF2-40B4-BE49-F238E27FC236}">
                <a16:creationId xmlns:a16="http://schemas.microsoft.com/office/drawing/2014/main" id="{F522A0AB-A4F9-EDF3-1914-8768AC32BE4D}"/>
              </a:ext>
            </a:extLst>
          </p:cNvPr>
          <p:cNvSpPr txBox="1"/>
          <p:nvPr/>
        </p:nvSpPr>
        <p:spPr>
          <a:xfrm>
            <a:off x="2536377" y="7268975"/>
            <a:ext cx="15720563" cy="3093154"/>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sym typeface="Atkinson Hyperlegible Bold"/>
              </a:rPr>
              <a:t>If on a given week, no suspected cholera case was seen</a:t>
            </a:r>
          </a:p>
          <a:p>
            <a:pPr marL="914400" lvl="1" indent="-457200" defTabSz="1371600">
              <a:spcAft>
                <a:spcPts val="1800"/>
              </a:spcAft>
              <a:buClr>
                <a:srgbClr val="009999"/>
              </a:buClr>
              <a:buFont typeface="Arial" panose="020B0604020202020204" pitchFamily="34" charset="0"/>
              <a:buChar char="•"/>
              <a:defRPr/>
            </a:pPr>
            <a:r>
              <a:rPr lang="en-US" sz="2800" b="1" dirty="0">
                <a:solidFill>
                  <a:schemeClr val="tx1">
                    <a:lumMod val="95000"/>
                    <a:lumOff val="5000"/>
                  </a:schemeClr>
                </a:solidFill>
                <a:latin typeface="Atkinson Hyperlegible Bold" panose="020B0604020202020204" charset="0"/>
                <a:sym typeface="Atkinson Hyperlegible Bold"/>
              </a:rPr>
              <a:t>Absence of suspected cases</a:t>
            </a:r>
            <a:r>
              <a:rPr lang="en-US" sz="2800" dirty="0">
                <a:solidFill>
                  <a:schemeClr val="tx1">
                    <a:lumMod val="95000"/>
                    <a:lumOff val="5000"/>
                  </a:schemeClr>
                </a:solidFill>
                <a:latin typeface="Atkinson Hyperlegible Bold" panose="020B0604020202020204" charset="0"/>
                <a:sym typeface="Atkinson Hyperlegible Bold"/>
              </a:rPr>
              <a:t> </a:t>
            </a:r>
            <a:r>
              <a:rPr lang="en-US" sz="2800" dirty="0">
                <a:solidFill>
                  <a:prstClr val="black"/>
                </a:solidFill>
                <a:latin typeface="Atkinson Hyperlegible" panose="020B0604020202020204" charset="0"/>
                <a:sym typeface="Atkinson Hyperlegible Bold"/>
              </a:rPr>
              <a:t>reported </a:t>
            </a:r>
            <a:r>
              <a:rPr lang="pt-PT" sz="2800" dirty="0">
                <a:solidFill>
                  <a:prstClr val="black"/>
                </a:solidFill>
                <a:latin typeface="Atkinson Hyperlegible" panose="020B0604020202020204" charset="0"/>
              </a:rPr>
              <a:t>to the health authority </a:t>
            </a:r>
            <a:r>
              <a:rPr lang="en-US" sz="2800" b="1" dirty="0">
                <a:solidFill>
                  <a:schemeClr val="tx1">
                    <a:lumMod val="95000"/>
                    <a:lumOff val="5000"/>
                  </a:schemeClr>
                </a:solidFill>
                <a:latin typeface="Atkinson Hyperlegible Bold" panose="020B0604020202020204" charset="0"/>
                <a:sym typeface="Atkinson Hyperlegible Bold"/>
              </a:rPr>
              <a:t>weekly</a:t>
            </a:r>
          </a:p>
          <a:p>
            <a:pPr marL="1828800" lvl="3" indent="-457200" defTabSz="1371600">
              <a:spcAft>
                <a:spcPts val="1800"/>
              </a:spcAft>
              <a:buClr>
                <a:srgbClr val="009999"/>
              </a:buClr>
              <a:buFont typeface="Courier New" panose="02070309020205020404" pitchFamily="49" charset="0"/>
              <a:buChar char="o"/>
              <a:defRPr/>
            </a:pPr>
            <a:r>
              <a:rPr lang="en-US" sz="2800" dirty="0">
                <a:solidFill>
                  <a:srgbClr val="009999"/>
                </a:solidFill>
                <a:latin typeface="Atkinson Hyperlegible Bold"/>
                <a:sym typeface="Atkinson Hyperlegible Bold"/>
              </a:rPr>
              <a:t>Zero reporting </a:t>
            </a:r>
            <a:endParaRPr lang="en-US" sz="2800" dirty="0">
              <a:solidFill>
                <a:prstClr val="black"/>
              </a:solidFill>
              <a:latin typeface="Atkinson Hyperlegible" panose="020B0604020202020204" charset="0"/>
              <a:sym typeface="Atkinson Hyperlegible Bold"/>
            </a:endParaRPr>
          </a:p>
          <a:p>
            <a:pPr marL="1828800" lvl="3" indent="-457200" defTabSz="1371600">
              <a:spcAft>
                <a:spcPts val="1800"/>
              </a:spcAft>
              <a:buClr>
                <a:srgbClr val="009999"/>
              </a:buClr>
              <a:buFont typeface="Courier New" panose="02070309020205020404" pitchFamily="49" charset="0"/>
              <a:buChar char="o"/>
              <a:defRPr/>
            </a:pPr>
            <a:r>
              <a:rPr lang="en-US" sz="2800" dirty="0">
                <a:solidFill>
                  <a:prstClr val="black"/>
                </a:solidFill>
                <a:latin typeface="Atkinson Hyperlegible" panose="020B0604020202020204" charset="0"/>
                <a:sym typeface="Atkinson Hyperlegible Bold"/>
              </a:rPr>
              <a:t>H</a:t>
            </a:r>
            <a:r>
              <a:rPr lang="pt-PT" sz="2800" dirty="0">
                <a:solidFill>
                  <a:prstClr val="black"/>
                </a:solidFill>
                <a:latin typeface="Atkinson Hyperlegible" panose="020B0604020202020204" charset="0"/>
              </a:rPr>
              <a:t>ealth facility-based surveillance and community-based surveillance </a:t>
            </a:r>
          </a:p>
          <a:p>
            <a:pPr marL="914400" lvl="1" indent="-457200" defTabSz="1371600">
              <a:spcAft>
                <a:spcPts val="1800"/>
              </a:spcAft>
              <a:buClr>
                <a:srgbClr val="009999"/>
              </a:buClr>
              <a:buFont typeface="Courier New" panose="02070309020205020404" pitchFamily="49" charset="0"/>
              <a:buChar char="o"/>
              <a:defRPr/>
            </a:pPr>
            <a:endParaRPr lang="en-US" sz="2800" dirty="0">
              <a:solidFill>
                <a:prstClr val="black"/>
              </a:solidFill>
              <a:latin typeface="Atkinson Hyperlegible" panose="020B0604020202020204" charset="0"/>
              <a:sym typeface="Atkinson Hyperlegible Bold"/>
            </a:endParaRPr>
          </a:p>
        </p:txBody>
      </p:sp>
      <p:sp>
        <p:nvSpPr>
          <p:cNvPr id="7" name="TextBox 6">
            <a:extLst>
              <a:ext uri="{FF2B5EF4-FFF2-40B4-BE49-F238E27FC236}">
                <a16:creationId xmlns:a16="http://schemas.microsoft.com/office/drawing/2014/main" id="{844FF2DF-EC04-FCB6-C099-9F3FC29E003E}"/>
              </a:ext>
            </a:extLst>
          </p:cNvPr>
          <p:cNvSpPr txBox="1"/>
          <p:nvPr/>
        </p:nvSpPr>
        <p:spPr>
          <a:xfrm>
            <a:off x="2536377" y="4079955"/>
            <a:ext cx="15466977" cy="523220"/>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0"/>
              </a:spcAft>
              <a:buClrTx/>
              <a:buSzTx/>
              <a:buFontTx/>
              <a:buBlip>
                <a:blip r:embed="rId3"/>
              </a:buBlip>
              <a:tabLst/>
              <a:defRPr/>
            </a:pP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Reporting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within</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 </a:t>
            </a: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day</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is essential </a:t>
            </a:r>
            <a:r>
              <a:rPr lang="fr-FR" sz="2800" b="1" dirty="0">
                <a:solidFill>
                  <a:schemeClr val="tx1">
                    <a:lumMod val="95000"/>
                    <a:lumOff val="5000"/>
                  </a:schemeClr>
                </a:solidFill>
                <a:latin typeface="Atkinson Hyperlegible Bold" panose="020B0604020202020204" charset="0"/>
              </a:rPr>
              <a:t>not to </a:t>
            </a:r>
            <a:r>
              <a:rPr lang="fr-FR" sz="2800" b="1" dirty="0" err="1">
                <a:solidFill>
                  <a:schemeClr val="tx1">
                    <a:lumMod val="95000"/>
                    <a:lumOff val="5000"/>
                  </a:schemeClr>
                </a:solidFill>
                <a:latin typeface="Atkinson Hyperlegible Bold" panose="020B0604020202020204" charset="0"/>
              </a:rPr>
              <a:t>delay</a:t>
            </a:r>
            <a:r>
              <a:rPr lang="fr-FR" sz="2800" b="1" dirty="0">
                <a:solidFill>
                  <a:schemeClr val="tx1">
                    <a:lumMod val="95000"/>
                    <a:lumOff val="5000"/>
                  </a:schemeClr>
                </a:solidFill>
                <a:latin typeface="Atkinson Hyperlegible Bold" panose="020B0604020202020204" charset="0"/>
              </a:rPr>
              <a:t> the </a:t>
            </a:r>
            <a:r>
              <a:rPr lang="fr-FR" sz="2800" b="1" dirty="0" err="1">
                <a:solidFill>
                  <a:schemeClr val="tx1">
                    <a:lumMod val="95000"/>
                    <a:lumOff val="5000"/>
                  </a:schemeClr>
                </a:solidFill>
                <a:latin typeface="Atkinson Hyperlegible Bold" panose="020B0604020202020204" charset="0"/>
              </a:rPr>
              <a:t>detection</a:t>
            </a:r>
            <a:r>
              <a:rPr lang="fr-FR" sz="2800" b="1" dirty="0">
                <a:solidFill>
                  <a:schemeClr val="tx1">
                    <a:lumMod val="95000"/>
                    <a:lumOff val="5000"/>
                  </a:schemeClr>
                </a:solidFill>
                <a:latin typeface="Atkinson Hyperlegible Bold" panose="020B0604020202020204" charset="0"/>
              </a:rPr>
              <a:t>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of an outbreak</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34AC2F4C-9895-F64C-18BE-67B2A0B441E1}"/>
              </a:ext>
            </a:extLst>
          </p:cNvPr>
          <p:cNvGrpSpPr/>
          <p:nvPr/>
        </p:nvGrpSpPr>
        <p:grpSpPr>
          <a:xfrm>
            <a:off x="6249934" y="5277723"/>
            <a:ext cx="6108970" cy="1585150"/>
            <a:chOff x="6249934" y="5277723"/>
            <a:chExt cx="6108970" cy="1585150"/>
          </a:xfrm>
        </p:grpSpPr>
        <p:pic>
          <p:nvPicPr>
            <p:cNvPr id="10" name="Picture 9">
              <a:extLst>
                <a:ext uri="{FF2B5EF4-FFF2-40B4-BE49-F238E27FC236}">
                  <a16:creationId xmlns:a16="http://schemas.microsoft.com/office/drawing/2014/main" id="{73AD45B1-8817-692E-07F3-10A6355D9D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8188" y="5277723"/>
              <a:ext cx="5192462" cy="1585150"/>
            </a:xfrm>
            <a:prstGeom prst="rect">
              <a:avLst/>
            </a:prstGeom>
          </p:spPr>
        </p:pic>
        <p:sp>
          <p:nvSpPr>
            <p:cNvPr id="11" name="TextBox 10">
              <a:extLst>
                <a:ext uri="{FF2B5EF4-FFF2-40B4-BE49-F238E27FC236}">
                  <a16:creationId xmlns:a16="http://schemas.microsoft.com/office/drawing/2014/main" id="{884CE0FA-441B-BDB0-50A1-B81F06EA9BE9}"/>
                </a:ext>
              </a:extLst>
            </p:cNvPr>
            <p:cNvSpPr txBox="1"/>
            <p:nvPr/>
          </p:nvSpPr>
          <p:spPr>
            <a:xfrm>
              <a:off x="6249934" y="5683825"/>
              <a:ext cx="610897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Time is key!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Slide Number Placeholder 11">
            <a:extLst>
              <a:ext uri="{FF2B5EF4-FFF2-40B4-BE49-F238E27FC236}">
                <a16:creationId xmlns:a16="http://schemas.microsoft.com/office/drawing/2014/main" id="{9B5B8789-0BC5-0DF3-728C-097D47F5D25D}"/>
              </a:ext>
            </a:extLst>
          </p:cNvPr>
          <p:cNvSpPr>
            <a:spLocks noGrp="1"/>
          </p:cNvSpPr>
          <p:nvPr>
            <p:ph type="sldNum" sz="quarter" idx="7"/>
          </p:nvPr>
        </p:nvSpPr>
        <p:spPr>
          <a:xfrm>
            <a:off x="13215486" y="9679204"/>
            <a:ext cx="4206240" cy="184666"/>
          </a:xfrm>
        </p:spPr>
        <p:txBody>
          <a:bodyPr/>
          <a:lstStyle/>
          <a:p>
            <a:fld id="{B6F15528-21DE-4FAA-801E-634DDDAF4B2B}" type="slidenum">
              <a:rPr lang="en-US" sz="1200" smtClean="0"/>
              <a:t>9</a:t>
            </a:fld>
            <a:endParaRPr lang="en-US" sz="1200" dirty="0"/>
          </a:p>
        </p:txBody>
      </p:sp>
    </p:spTree>
    <p:extLst>
      <p:ext uri="{BB962C8B-B14F-4D97-AF65-F5344CB8AC3E}">
        <p14:creationId xmlns:p14="http://schemas.microsoft.com/office/powerpoint/2010/main" val="14130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45D0B715-701C-4B7B-B1A9-A9DB40B45D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5443d-76f0-4d33-b010-b7398fa8165d"/>
    <ds:schemaRef ds:uri="6b3de2de-4ca2-4ad1-8c6e-008e70a43a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A02CAA-2037-4F8D-9B9C-D0B9A413A403}">
  <ds:schemaRefs>
    <ds:schemaRef ds:uri="http://schemas.microsoft.com/sharepoint/v3/contenttype/forms"/>
  </ds:schemaRefs>
</ds:datastoreItem>
</file>

<file path=customXml/itemProps3.xml><?xml version="1.0" encoding="utf-8"?>
<ds:datastoreItem xmlns:ds="http://schemas.openxmlformats.org/officeDocument/2006/customXml" ds:itemID="{5CC16DA2-6C5B-42DD-AA9C-B3D687AA8D08}">
  <ds:schemaRefs>
    <ds:schemaRef ds:uri="http://purl.org/dc/dcmitype/"/>
    <ds:schemaRef ds:uri="http://schemas.microsoft.com/office/2006/metadata/properties"/>
    <ds:schemaRef ds:uri="http://purl.org/dc/elements/1.1/"/>
    <ds:schemaRef ds:uri="a4ccce07-d9df-40be-ba22-67d5c80ef237"/>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3e8c1917-30ce-4059-b20f-d25788032734"/>
    <ds:schemaRef ds:uri="http://www.w3.org/XML/1998/namespace"/>
    <ds:schemaRef ds:uri="0225443d-76f0-4d33-b010-b7398fa8165d"/>
    <ds:schemaRef ds:uri="6b3de2de-4ca2-4ad1-8c6e-008e70a43a87"/>
  </ds:schemaRefs>
</ds:datastoreItem>
</file>

<file path=docProps/app.xml><?xml version="1.0" encoding="utf-8"?>
<Properties xmlns="http://schemas.openxmlformats.org/officeDocument/2006/extended-properties" xmlns:vt="http://schemas.openxmlformats.org/officeDocument/2006/docPropsVTypes">
  <TotalTime>3720</TotalTime>
  <Words>7946</Words>
  <Application>Microsoft Office PowerPoint</Application>
  <PresentationFormat>Custom</PresentationFormat>
  <Paragraphs>712</Paragraphs>
  <Slides>54</Slides>
  <Notes>54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54</vt:i4>
      </vt:variant>
    </vt:vector>
  </HeadingPairs>
  <TitlesOfParts>
    <vt:vector size="68" baseType="lpstr">
      <vt:lpstr>Aptos Display</vt:lpstr>
      <vt:lpstr>Calibri</vt:lpstr>
      <vt:lpstr>Congenial</vt:lpstr>
      <vt:lpstr>Atkinson Hyperlegible Bold</vt:lpstr>
      <vt:lpstr>Atkinson Hyperlegible</vt:lpstr>
      <vt:lpstr>ADLaM Display</vt:lpstr>
      <vt:lpstr>Trebuchet MS</vt:lpstr>
      <vt:lpstr>Cavolini</vt:lpstr>
      <vt:lpstr>Aptos</vt:lpstr>
      <vt:lpstr>Courier New</vt:lpstr>
      <vt:lpstr>Arial</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lastModifiedBy>Jason SOFFE</cp:lastModifiedBy>
  <cp:revision>54</cp:revision>
  <dcterms:created xsi:type="dcterms:W3CDTF">2006-08-16T00:00:00Z</dcterms:created>
  <dcterms:modified xsi:type="dcterms:W3CDTF">2025-02-21T15:09:29Z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